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image" Target="../media/image-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jpe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1284" y="798653"/>
            <a:ext cx="3219378" cy="37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48" y="1340068"/>
            <a:ext cx="50994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царство Грибы и лишайники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87213" y="2932965"/>
            <a:ext cx="3978600" cy="7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лишайники — важные организмы с уникальной природой и ролью в экосистемах.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413148" y="4070025"/>
            <a:ext cx="41589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1367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грибов и лишайников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700373" y="2551792"/>
            <a:ext cx="3920100" cy="168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использовали грибы в пище и медицине с древности. Лишайники долго считали растениями, пока не обнаружили их симбиоз. Микология сформировалась в XIX–XX веках благодаря микроскопу и генетике.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грибов. Ключевые признаки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эукариоты без хлорофилла, не способные к фотосинтезу, питаются всасыванием растворённых органических веществ из среды.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Клеточные стенки грибов содержат хитин, отличающий их от растений с целлюлозой и животных без стенок.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признаки: разветвлённые гифы, грибница и размножение спорами, обеспечивающие расселение и выживание.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490" y="1072690"/>
            <a:ext cx="2113800" cy="18578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1624" y="1072690"/>
            <a:ext cx="2113800" cy="185783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8130" y="1072690"/>
            <a:ext cx="2113800" cy="185783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460413" y="1072690"/>
            <a:ext cx="2113800" cy="1857832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6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51054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Плесневые грибы
</a:t>
            </a:r>
            <a:endParaRPr lang="en-US" sz="900" dirty="0"/>
          </a:p>
        </p:txBody>
      </p:sp>
      <p:sp>
        <p:nvSpPr>
          <p:cNvPr id="18" name="Text 3"/>
          <p:cNvSpPr txBox="1"/>
          <p:nvPr/>
        </p:nvSpPr>
        <p:spPr>
          <a:xfrm>
            <a:off x="51054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Микроскопические колониальные организмы, как пеницилл и мукор, широко распространены и часто участвуют в разложении органических веществ.
</a:t>
            </a:r>
            <a:endParaRPr lang="en-US" sz="800" dirty="0"/>
          </a:p>
        </p:txBody>
      </p:sp>
      <p:sp>
        <p:nvSpPr>
          <p:cNvPr id="19" name="Text 4"/>
          <p:cNvSpPr txBox="1"/>
          <p:nvPr/>
        </p:nvSpPr>
        <p:spPr>
          <a:xfrm>
            <a:off x="6801675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Сумчатые грибы
</a:t>
            </a:r>
            <a:endParaRPr lang="en-US" sz="900" dirty="0"/>
          </a:p>
        </p:txBody>
      </p:sp>
      <p:sp>
        <p:nvSpPr>
          <p:cNvPr id="20" name="Text 5"/>
          <p:cNvSpPr txBox="1"/>
          <p:nvPr/>
        </p:nvSpPr>
        <p:spPr>
          <a:xfrm>
            <a:off x="6801675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Группа, включающая сморчки и трюфели, отличающаяся особым строением спор и плодовых тел.
</a:t>
            </a:r>
            <a:endParaRPr lang="en-US" sz="800" dirty="0"/>
          </a:p>
        </p:txBody>
      </p:sp>
      <p:sp>
        <p:nvSpPr>
          <p:cNvPr id="21" name="Text 6"/>
          <p:cNvSpPr txBox="1"/>
          <p:nvPr/>
        </p:nvSpPr>
        <p:spPr>
          <a:xfrm>
            <a:off x="4688180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Шляпочные грибы
</a:t>
            </a:r>
            <a:endParaRPr lang="en-US" sz="900" dirty="0"/>
          </a:p>
        </p:txBody>
      </p:sp>
      <p:sp>
        <p:nvSpPr>
          <p:cNvPr id="22" name="Text 7"/>
          <p:cNvSpPr txBox="1"/>
          <p:nvPr/>
        </p:nvSpPr>
        <p:spPr>
          <a:xfrm>
            <a:off x="4688180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Макроскопические грибы с плодовым телом: белый гриб — съедобный, мухомор — ядовитый, имеют ножку и шляпку.
</a:t>
            </a:r>
            <a:endParaRPr lang="en-US" sz="800" dirty="0"/>
          </a:p>
        </p:txBody>
      </p:sp>
      <p:sp>
        <p:nvSpPr>
          <p:cNvPr id="23" name="Text 8"/>
          <p:cNvSpPr txBox="1"/>
          <p:nvPr/>
        </p:nvSpPr>
        <p:spPr>
          <a:xfrm>
            <a:off x="2600464" y="2819400"/>
            <a:ext cx="1806000" cy="49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Дрожжи
</a:t>
            </a:r>
            <a:endParaRPr lang="en-US" sz="900" dirty="0"/>
          </a:p>
        </p:txBody>
      </p:sp>
      <p:sp>
        <p:nvSpPr>
          <p:cNvPr id="24" name="Text 9"/>
          <p:cNvSpPr txBox="1"/>
          <p:nvPr/>
        </p:nvSpPr>
        <p:spPr>
          <a:xfrm>
            <a:off x="2600464" y="3471025"/>
            <a:ext cx="1806000" cy="82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Одноклеточные грибы, используемые в пищевой промышленности для брожения при изготовлении хлеба и алкогольных напитков.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грибов: основные элементы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Плодовое тело формируется в период размножения и содержит спорангии или пластинки для образования спор.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служат для распространения и выживания вида в неблагоприятных условиях.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Мицелий (грибница) состоит из переплетённых гиф, обеспечивающих питание и рост гриба.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содержит хитин — прочный полисахарид, отличающий грибы от растений и животных.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292719"/>
            <a:ext cx="3969000" cy="31828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40568" y="1468846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отличаются гетеротрофным питанием и хитином в клеточной стенке, в отличие от растений и животных.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царства Грибы, Растения и Животные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849446" y="2549765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сравнительный анализ подчёркивает уникальные биологические особенности грибов среди живых организмов.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71975" y="3467325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биология, 2023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и распространение грибов
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видов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Описано более 120 тысяч видов грибов, однако настоящая численность может превышать два миллиона, что показывает их огромную биологическую вариативность.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 экологических нишах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многообразен мир грибов в лесах и влажных условиях, где они играют ключевую роль в экосистемах.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распространение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обитают в самых разных местах: почва, вода, на растениях и животных, присутствуют повсеместно на всех материках.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грибов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3150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органические остатки, способствуя образованию плодородного перегноя и поддержанию почвенной структуры.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67413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улучшает минеральное питание растений, создавая взаимовыгодные отношения с корнями.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21675" y="2076625"/>
            <a:ext cx="2341500" cy="207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древесины ускоряет минерализацию и способствует циркуляции элементов в экосистеме.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3435" y="1145300"/>
            <a:ext cx="7997223" cy="2269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грибов, их применение и примеры, важные для пищевой промышленности и медицины.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Пищевое и хозяйственное значение грибов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важны для человека как пищевой ресурс, лекарства и требуют осторожности с ядовитыми видами.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2022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700" y="2081450"/>
            <a:ext cx="8446800" cy="24581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Ядовитые грибы и их опасность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19848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Бледная поганка, мухомор и сатанинский гриб содержат сильнодействующие токсины, вызывающие тяжёлые отравления и смертельные случаи при употреблении.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16323" y="1197000"/>
            <a:ext cx="3614700" cy="81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Определить ядовитые грибы помогают яркая окраска, наличие кольца или вольвы у ножки, а также неприятный запах при повреждении.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лишайники: определение и состав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это особые организмы, которые образуются благодаря тесному симбиозу гриба и фотосинтезирующего партнёра — водоросли или цианобактерии.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71059" y="1892242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в лишайнике выполняет защитную функцию, удерживает влагу и обеспечивает структуру организма, создавая оптимальные условия для фотосинтезирующего симбионта.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13147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Водоросль или цианобактерия осуществляет фотосинтез, производя питательные вещества — органические соединения, которыми делится с грибом.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671059" y="3549345"/>
            <a:ext cx="4059900" cy="7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сотрудничество позволяет лишайникам выживать в суровых и экстремальных условиях, где другие организмы не могут существовать.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306" y="1078226"/>
            <a:ext cx="3906600" cy="34602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лишайников: кустистые, листоватые, накипные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050551" y="1428063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50550" y="1996638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обладают ветвистым трёхмерным строением, напоминающим маленькие кустики, часто встречаются в холодных и лесных зонах. Они легко отделяются от субстрата.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50551" y="2893442"/>
            <a:ext cx="36627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и накипные лишайники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50550" y="3462017"/>
            <a:ext cx="3585300" cy="72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имеют плоские талломы, похожие на листочки, и прикрепляются к поверхностям лишь частью. Накипные лишайники прочно прилегают к камням или коре и выглядят как налёт или корка.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47" y="1292983"/>
            <a:ext cx="8317800" cy="318229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35769"/>
            <a:ext cx="8317800" cy="3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Симбиотические отношения в лишайнике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413147" y="845820"/>
            <a:ext cx="8133900" cy="2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гриба и фотосинтезирующего партнёра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7" y="435769"/>
            <a:ext cx="2462700" cy="164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лишайников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215879" y="594360"/>
            <a:ext cx="2468700" cy="119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способствуют медленному разрушению камней и образованию почвы, что является важным этапом почвообразовательных процессов в природе.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07199" y="3348992"/>
            <a:ext cx="4754700" cy="103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выдерживают сильное ультрафиолетовое излучение, холод и засуху, помогая поддерживать баланс экосистем в различных биомах.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2189" y="1157553"/>
            <a:ext cx="2468700" cy="13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часто выступают первичными организмы в местах с экстремальными условиями: после пожаров, извержений вулканов или в пустынях.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1408" y="1197864"/>
            <a:ext cx="2755195" cy="331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80211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качестве индикаторов чистоты воздуха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598119" y="1544371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чувствительны к загрязнению атмосферы, особенно к сернистому газу и тяжелым металлам. При сильном загрязнении они исчезают, сигнализируя о плохом экологическом состоянии.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15824" y="2799534"/>
            <a:ext cx="2330100" cy="145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распространения и разнообразия лишайников широко используется для биомониторинга качества воздуха и помогает оценивать влияние промышленных выбросов на окружающую среду.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3147" y="435769"/>
            <a:ext cx="77940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лишайников человеком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777743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 лишайники, например исландский мох, применяются в пищу и медицине благодаря своим питательным и лечебным свойствам.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65547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лишайников обладают антисептическим эффектом и используются в народной медицине для лечения ран и воспалений.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65547" y="1861762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Пигменты лишайников применяются для получения натуральных красок, таких как орселиновая кислота, используемая в текстильной промышленности.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777743" y="3446350"/>
            <a:ext cx="3762600" cy="91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парфюмерии лишайники применяют для создания базовых нот аромата, обеспечивая стойкость и глубокую текстуру запахов.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47" y="1795761"/>
            <a:ext cx="3975900" cy="16546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0568" y="1650150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основных признаков грибов и лишайников.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435769"/>
            <a:ext cx="79737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отличия между грибами и лишайниками
</a:t>
            </a:r>
            <a:endParaRPr lang="en-US" sz="2400" dirty="0"/>
          </a:p>
        </p:txBody>
      </p:sp>
      <p:sp>
        <p:nvSpPr>
          <p:cNvPr id="11" name="Text 3"/>
          <p:cNvSpPr txBox="1"/>
          <p:nvPr/>
        </p:nvSpPr>
        <p:spPr>
          <a:xfrm>
            <a:off x="4849446" y="2731069"/>
            <a:ext cx="36978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лишайники — всегда симбиотические организмы с уникальным строением и питанием, в отличие от самостоятельных грибов.
</a:t>
            </a:r>
            <a:endParaRPr lang="en-US" sz="1188" dirty="0"/>
          </a:p>
        </p:txBody>
      </p:sp>
      <p:sp>
        <p:nvSpPr>
          <p:cNvPr id="12" name="Text 4"/>
          <p:cNvSpPr txBox="1"/>
          <p:nvPr/>
        </p:nvSpPr>
        <p:spPr>
          <a:xfrm>
            <a:off x="4671975" y="3648629"/>
            <a:ext cx="3895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учебные пособия по микологии и лишайникам
</a:t>
            </a:r>
            <a:endParaRPr lang="en-US" sz="106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13146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грибов и лишайников в современной науке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59812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молекулярной генетики расширили представления о родственных связях грибов и позволили уточнить классификацию различных видов.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1035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электронных микроскопов позволяет детально изучать структуру клеток и симбиотических взаимодействий в лишайниках.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0900" y="1967300"/>
            <a:ext cx="2330100" cy="169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видового состава грибов и лишайников помогает отслеживать изменения в экосистемах под влиянием климата и антропогенных факторов.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0490" y="1072294"/>
            <a:ext cx="2782500" cy="18586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3442" y="1072294"/>
            <a:ext cx="2782500" cy="185862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180693" y="1072294"/>
            <a:ext cx="2782500" cy="1858623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435530" y="4762976"/>
            <a:ext cx="295500" cy="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4" name="Text 1"/>
          <p:cNvSpPr txBox="1"/>
          <p:nvPr/>
        </p:nvSpPr>
        <p:spPr>
          <a:xfrm>
            <a:off x="413147" y="435769"/>
            <a:ext cx="83178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грибах и лишайниках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586568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живой организм на Земле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586568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 Armillaria ostoyae в штате Орегон занимает площадь более 900 гектаров, что делает его крупнейшим организмом на планете по занимаемой территории.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6199520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космосе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6199520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Эксперименты на Международной космической станции показали, что лишайники способны переносить космическую радиацию и экстремальные температуры, что открывает новые горизонты для их изучения.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3396771" y="3109164"/>
            <a:ext cx="23931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Долговечные лишайники
</a:t>
            </a:r>
            <a:endParaRPr lang="en-US" sz="900" dirty="0"/>
          </a:p>
        </p:txBody>
      </p:sp>
      <p:sp>
        <p:nvSpPr>
          <p:cNvPr id="20" name="Text 7"/>
          <p:cNvSpPr txBox="1"/>
          <p:nvPr/>
        </p:nvSpPr>
        <p:spPr>
          <a:xfrm>
            <a:off x="3396771" y="3570889"/>
            <a:ext cx="23931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лишайников живут до 4500 лет, благодаря своей способности выживать в экстремально неблагоприятных условиях и замедленному росту.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701" y="1602105"/>
            <a:ext cx="3219957" cy="328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50" y="431475"/>
            <a:ext cx="5580000" cy="10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грибов и лишайников для природы и человека
</a:t>
            </a:r>
            <a:endParaRPr lang="en-US" sz="2991" dirty="0"/>
          </a:p>
        </p:txBody>
      </p:sp>
      <p:sp>
        <p:nvSpPr>
          <p:cNvPr id="7" name="Text 1"/>
          <p:cNvSpPr txBox="1"/>
          <p:nvPr/>
        </p:nvSpPr>
        <p:spPr>
          <a:xfrm>
            <a:off x="3825200" y="1898450"/>
            <a:ext cx="46713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лишайники играют ключевую роль в экосистемах и жизни человека, формируя почвы и поддерживая биологическое равновесие, что делает их изучение и сохранение особенно важным.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2026-05-08T19:07:35Z</dcterms:created>
  <dcterms:modified xsi:type="dcterms:W3CDTF">2026-05-08T19:07:35Z</dcterms:modified>
</cp:coreProperties>
</file>