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jpeg"/><Relationship Id="rId2" Type="http://schemas.openxmlformats.org/officeDocument/2006/relationships/image" Target="../media/image-1-2.png"/><Relationship Id="rId3" Type="http://schemas.openxmlformats.org/officeDocument/2006/relationships/slideLayout" Target="../slideLayouts/slideLayout1.xml"/><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jpeg"/><Relationship Id="rId2" Type="http://schemas.openxmlformats.org/officeDocument/2006/relationships/image" Target="../media/image-2-2.png"/><Relationship Id="rId3" Type="http://schemas.openxmlformats.org/officeDocument/2006/relationships/image" Target="../media/image-2-3.png"/><Relationship Id="rId4" Type="http://schemas.openxmlformats.org/officeDocument/2006/relationships/slideLayout" Target="../slideLayouts/slideLayout1.xml"/><Relationship Id="rId5"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jpe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image" Target="../media/image-3-5.png"/><Relationship Id="rId6" Type="http://schemas.openxmlformats.org/officeDocument/2006/relationships/slideLayout" Target="../slideLayouts/slideLayout1.xml"/><Relationship Id="rId7"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4-2.png"/><Relationship Id="rId3" Type="http://schemas.openxmlformats.org/officeDocument/2006/relationships/image" Target="../media/image-4-3.png"/><Relationship Id="rId4" Type="http://schemas.openxmlformats.org/officeDocument/2006/relationships/image" Target="../media/image-4-4.png"/><Relationship Id="rId5" Type="http://schemas.openxmlformats.org/officeDocument/2006/relationships/image" Target="../media/image-4-5.png"/><Relationship Id="rId6" Type="http://schemas.openxmlformats.org/officeDocument/2006/relationships/image" Target="../media/image-4-6.png"/><Relationship Id="rId7" Type="http://schemas.openxmlformats.org/officeDocument/2006/relationships/image" Target="../media/image-4-7.png"/><Relationship Id="rId8" Type="http://schemas.openxmlformats.org/officeDocument/2006/relationships/image" Target="../media/image-4-8.png"/><Relationship Id="rId9" Type="http://schemas.openxmlformats.org/officeDocument/2006/relationships/image" Target="../media/image-4-9.png"/><Relationship Id="rId10" Type="http://schemas.openxmlformats.org/officeDocument/2006/relationships/slideLayout" Target="../slideLayouts/slideLayout1.xml"/><Relationship Id="rId11"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jpeg"/><Relationship Id="rId3" Type="http://schemas.openxmlformats.org/officeDocument/2006/relationships/image" Target="../media/image-5-3.jpeg"/><Relationship Id="rId4" Type="http://schemas.openxmlformats.org/officeDocument/2006/relationships/image" Target="../media/image-5-4.jpeg"/><Relationship Id="rId5" Type="http://schemas.openxmlformats.org/officeDocument/2006/relationships/slideLayout" Target="../slideLayouts/slideLayout1.xml"/><Relationship Id="rId6"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png"/><Relationship Id="rId3" Type="http://schemas.openxmlformats.org/officeDocument/2006/relationships/slideLayout" Target="../slideLayouts/slideLayout1.xml"/><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image" Target="../media/image-7-3.png"/><Relationship Id="rId4" Type="http://schemas.openxmlformats.org/officeDocument/2006/relationships/image" Target="../media/image-7-4.png"/><Relationship Id="rId5" Type="http://schemas.openxmlformats.org/officeDocument/2006/relationships/image" Target="../media/image-7-5.png"/><Relationship Id="rId6" Type="http://schemas.openxmlformats.org/officeDocument/2006/relationships/image" Target="../media/image-7-6.png"/><Relationship Id="rId7" Type="http://schemas.openxmlformats.org/officeDocument/2006/relationships/image" Target="../media/image-7-7.png"/><Relationship Id="rId8" Type="http://schemas.openxmlformats.org/officeDocument/2006/relationships/image" Target="../media/image-7-8.png"/><Relationship Id="rId9" Type="http://schemas.openxmlformats.org/officeDocument/2006/relationships/image" Target="../media/image-7-9.png"/><Relationship Id="rId10" Type="http://schemas.openxmlformats.org/officeDocument/2006/relationships/image" Target="../media/image-7-10.png"/><Relationship Id="rId11" Type="http://schemas.openxmlformats.org/officeDocument/2006/relationships/image" Target="../media/image-7-11.png"/><Relationship Id="rId12" Type="http://schemas.openxmlformats.org/officeDocument/2006/relationships/slideLayout" Target="../slideLayouts/slideLayout1.xml"/><Relationship Id="rId13"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jpeg"/><Relationship Id="rId2" Type="http://schemas.openxmlformats.org/officeDocument/2006/relationships/image" Target="../media/image-8-2.png"/><Relationship Id="rId3" Type="http://schemas.openxmlformats.org/officeDocument/2006/relationships/image" Target="../media/image-8-3.png"/><Relationship Id="rId4" Type="http://schemas.openxmlformats.org/officeDocument/2006/relationships/image" Target="../media/image-8-4.png"/><Relationship Id="rId5" Type="http://schemas.openxmlformats.org/officeDocument/2006/relationships/image" Target="../media/image-8-5.png"/><Relationship Id="rId6" Type="http://schemas.openxmlformats.org/officeDocument/2006/relationships/slideLayout" Target="../slideLayouts/slideLayout1.xml"/><Relationship Id="rId7"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slideLayout" Target="../slideLayouts/slideLayout1.xml"/><Relationship Id="rId3"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jpeg"/><Relationship Id="rId2" Type="http://schemas.openxmlformats.org/officeDocument/2006/relationships/image" Target="../media/image-10-2.png"/><Relationship Id="rId3" Type="http://schemas.openxmlformats.org/officeDocument/2006/relationships/image" Target="../media/image-10-3.png"/><Relationship Id="rId4" Type="http://schemas.openxmlformats.org/officeDocument/2006/relationships/slideLayout" Target="../slideLayouts/slideLayout1.xml"/><Relationship Id="rId5"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image" Target="../media/image-11-3.png"/><Relationship Id="rId4" Type="http://schemas.openxmlformats.org/officeDocument/2006/relationships/image" Target="../media/image-11-4.png"/><Relationship Id="rId5" Type="http://schemas.openxmlformats.org/officeDocument/2006/relationships/image" Target="../media/image-11-5.png"/><Relationship Id="rId6" Type="http://schemas.openxmlformats.org/officeDocument/2006/relationships/image" Target="../media/image-11-6.png"/><Relationship Id="rId7" Type="http://schemas.openxmlformats.org/officeDocument/2006/relationships/image" Target="../media/image-11-7.png"/><Relationship Id="rId8" Type="http://schemas.openxmlformats.org/officeDocument/2006/relationships/image" Target="../media/image-11-8.png"/><Relationship Id="rId9" Type="http://schemas.openxmlformats.org/officeDocument/2006/relationships/image" Target="../media/image-11-9.png"/><Relationship Id="rId10" Type="http://schemas.openxmlformats.org/officeDocument/2006/relationships/image" Target="../media/image-11-10.png"/><Relationship Id="rId11" Type="http://schemas.openxmlformats.org/officeDocument/2006/relationships/image" Target="../media/image-11-11.png"/><Relationship Id="rId12" Type="http://schemas.openxmlformats.org/officeDocument/2006/relationships/slideLayout" Target="../slideLayouts/slideLayout1.xml"/><Relationship Id="rId13"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jpeg"/><Relationship Id="rId2" Type="http://schemas.openxmlformats.org/officeDocument/2006/relationships/image" Target="../media/image-12-2.png"/><Relationship Id="rId3" Type="http://schemas.openxmlformats.org/officeDocument/2006/relationships/image" Target="../media/image-12-3.png"/><Relationship Id="rId4" Type="http://schemas.openxmlformats.org/officeDocument/2006/relationships/image" Target="../media/image-12-4.png"/><Relationship Id="rId5" Type="http://schemas.openxmlformats.org/officeDocument/2006/relationships/image" Target="../media/image-12-5.png"/><Relationship Id="rId6" Type="http://schemas.openxmlformats.org/officeDocument/2006/relationships/slideLayout" Target="../slideLayouts/slideLayout1.xml"/><Relationship Id="rId7"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image" Target="../media/image-13-3.png"/><Relationship Id="rId4" Type="http://schemas.openxmlformats.org/officeDocument/2006/relationships/image" Target="../media/image-13-4.png"/><Relationship Id="rId5" Type="http://schemas.openxmlformats.org/officeDocument/2006/relationships/slideLayout" Target="../slideLayouts/slideLayout1.xml"/><Relationship Id="rId6"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slideLayout" Target="../slideLayouts/slideLayout1.xml"/><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jpeg"/><Relationship Id="rId2" Type="http://schemas.openxmlformats.org/officeDocument/2006/relationships/image" Target="../media/image-15-2.png"/><Relationship Id="rId3" Type="http://schemas.openxmlformats.org/officeDocument/2006/relationships/image" Target="../media/image-15-3.png"/><Relationship Id="rId4" Type="http://schemas.openxmlformats.org/officeDocument/2006/relationships/image" Target="../media/image-15-4.png"/><Relationship Id="rId5" Type="http://schemas.openxmlformats.org/officeDocument/2006/relationships/image" Target="../media/image-15-5.png"/><Relationship Id="rId6" Type="http://schemas.openxmlformats.org/officeDocument/2006/relationships/slideLayout" Target="../slideLayouts/slideLayout1.xml"/><Relationship Id="rId7"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slideLayout" Target="../slideLayouts/slideLayout1.xml"/><Relationship Id="rId3"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image" Target="../media/image-17-3.jpeg"/><Relationship Id="rId4" Type="http://schemas.openxmlformats.org/officeDocument/2006/relationships/image" Target="../media/image-17-4.png"/><Relationship Id="rId5" Type="http://schemas.openxmlformats.org/officeDocument/2006/relationships/image" Target="../media/image-17-5.jpeg"/><Relationship Id="rId6" Type="http://schemas.openxmlformats.org/officeDocument/2006/relationships/image" Target="../media/image-17-6.png"/><Relationship Id="rId7" Type="http://schemas.openxmlformats.org/officeDocument/2006/relationships/image" Target="../media/image-17-7.jpeg"/><Relationship Id="rId8" Type="http://schemas.openxmlformats.org/officeDocument/2006/relationships/image" Target="../media/image-17-8.png"/><Relationship Id="rId9" Type="http://schemas.openxmlformats.org/officeDocument/2006/relationships/slideLayout" Target="../slideLayouts/slideLayout1.xml"/><Relationship Id="rId10"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image" Target="../media/image-18-3.png"/><Relationship Id="rId4" Type="http://schemas.openxmlformats.org/officeDocument/2006/relationships/image" Target="../media/image-18-4.png"/><Relationship Id="rId5" Type="http://schemas.openxmlformats.org/officeDocument/2006/relationships/image" Target="../media/image-18-5.png"/><Relationship Id="rId6" Type="http://schemas.openxmlformats.org/officeDocument/2006/relationships/image" Target="../media/image-18-6.png"/><Relationship Id="rId7" Type="http://schemas.openxmlformats.org/officeDocument/2006/relationships/image" Target="../media/image-18-7.png"/><Relationship Id="rId8" Type="http://schemas.openxmlformats.org/officeDocument/2006/relationships/image" Target="../media/image-18-8.png"/><Relationship Id="rId9" Type="http://schemas.openxmlformats.org/officeDocument/2006/relationships/image" Target="../media/image-18-9.png"/><Relationship Id="rId10" Type="http://schemas.openxmlformats.org/officeDocument/2006/relationships/slideLayout" Target="../slideLayouts/slideLayout1.xml"/><Relationship Id="rId11"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jpeg"/><Relationship Id="rId3" Type="http://schemas.openxmlformats.org/officeDocument/2006/relationships/image" Target="../media/image-19-3.jpeg"/><Relationship Id="rId4" Type="http://schemas.openxmlformats.org/officeDocument/2006/relationships/slideLayout" Target="../slideLayouts/slideLayout1.xml"/><Relationship Id="rId5"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image" Target="../media/image-20-2.jpeg"/><Relationship Id="rId3" Type="http://schemas.openxmlformats.org/officeDocument/2006/relationships/slideLayout" Target="../slideLayouts/slideLayout1.xml"/><Relationship Id="rId4"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326012" y="691675"/>
            <a:ext cx="2772326" cy="37452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795925" y="717000"/>
            <a:ext cx="4341900" cy="3684300"/>
          </a:xfrm>
          <a:prstGeom prst="rect">
            <a:avLst/>
          </a:prstGeom>
          <a:noFill/>
          <a:ln/>
        </p:spPr>
        <p:txBody>
          <a:bodyPr wrap="square" lIns="0" tIns="0" rIns="0" bIns="0" rtlCol="0" anchor="ctr"/>
          <a:lstStyle/>
          <a:p>
            <a:pPr algn="l" indent="0" marL="0">
              <a:lnSpc>
                <a:spcPct val="100000"/>
              </a:lnSpc>
              <a:buNone/>
            </a:pPr>
            <a:r>
              <a:rPr lang="en-US" sz="4000" b="1" dirty="0">
                <a:solidFill>
                  <a:srgbClr val="000000"/>
                </a:solidFill>
                <a:latin typeface="Arial" pitchFamily="34" charset="0"/>
                <a:ea typeface="Arial" pitchFamily="34" charset="-122"/>
                <a:cs typeface="Arial" pitchFamily="34" charset="-120"/>
              </a:rPr>
              <a:t>Наши летние фотографии по-немецки: что в них можно сказать
</a:t>
            </a:r>
            <a:pPr algn="l" indent="0" marL="0">
              <a:lnSpc>
                <a:spcPct val="100000"/>
              </a:lnSpc>
              <a:buNone/>
            </a:pPr>
            <a:r>
              <a:rPr lang="en-US" sz="18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800" dirty="0">
                <a:solidFill>
                  <a:srgbClr val="000000"/>
                </a:solidFill>
                <a:latin typeface="Arial" pitchFamily="34" charset="0"/>
                <a:ea typeface="Arial" pitchFamily="34" charset="-122"/>
                <a:cs typeface="Arial" pitchFamily="34" charset="-120"/>
              </a:rPr>
              <a:t>Учимся описывать летние фото простыми немецкими фразами.
</a:t>
            </a:r>
            <a:endParaRPr lang="en-US" sz="4000" dirty="0"/>
          </a:p>
        </p:txBody>
      </p:sp>
      <p:sp>
        <p:nvSpPr>
          <p:cNvPr id="5" name="Text 1"/>
          <p:cNvSpPr txBox="1"/>
          <p:nvPr/>
        </p:nvSpPr>
        <p:spPr>
          <a:xfrm>
            <a:off x="795925" y="239150"/>
            <a:ext cx="6589200" cy="283800"/>
          </a:xfrm>
          <a:prstGeom prst="rect">
            <a:avLst/>
          </a:prstGeom>
          <a:noFill/>
          <a:ln/>
        </p:spPr>
        <p:txBody>
          <a:bodyPr wrap="square" lIns="0" tIns="0" rIns="0" bIns="0" rtlCol="0" anchor="ctr"/>
          <a:lstStyle/>
          <a:p>
            <a:pPr algn="l" indent="0" marL="0">
              <a:lnSpc>
                <a:spcPct val="100000"/>
              </a:lnSpc>
              <a:buNone/>
            </a:pPr>
            <a:r>
              <a:rPr lang="en-US" sz="1600" dirty="0">
                <a:solidFill>
                  <a:srgbClr val="000000"/>
                </a:solidFill>
                <a:latin typeface="Arial" pitchFamily="34" charset="0"/>
                <a:ea typeface="Arial" pitchFamily="34" charset="-122"/>
                <a:cs typeface="Arial" pitchFamily="34" charset="-120"/>
              </a:rPr>
              <a:t>
</a:t>
            </a:r>
            <a:endParaRPr lang="en-US" sz="16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943707" y="150"/>
            <a:ext cx="4199186"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337600" y="1326275"/>
            <a:ext cx="3914100" cy="3437400"/>
          </a:xfrm>
          <a:prstGeom prst="rect">
            <a:avLst/>
          </a:prstGeom>
          <a:noFill/>
          <a:ln/>
        </p:spPr>
        <p:txBody>
          <a:bodyPr wrap="square" lIns="0" tIns="0" rIns="0" bIns="0" rtlCol="0" anchor="t"/>
          <a:lstStyle/>
          <a:p>
            <a:pPr algn="l" indent="0" marL="0">
              <a:lnSpc>
                <a:spcPct val="100000"/>
              </a:lnSpc>
              <a:buNone/>
            </a:pPr>
            <a:r>
              <a:rPr lang="en-US" sz="1600" dirty="0">
                <a:solidFill>
                  <a:srgbClr val="000000"/>
                </a:solidFill>
                <a:latin typeface="Arial" pitchFamily="34" charset="0"/>
                <a:ea typeface="Arial" pitchFamily="34" charset="-122"/>
                <a:cs typeface="Arial" pitchFamily="34" charset="-120"/>
              </a:rPr>
              <a:t>На знакомых снимках легко запоминать новые слова: солнце, игра, отдых, друзья и поездки. Короткие предложения со словами schön, toll, warm, lustig, groß, klein, bunt делают описание понятным и живым.
</a:t>
            </a:r>
            <a:endParaRPr lang="en-US" sz="1600" dirty="0"/>
          </a:p>
        </p:txBody>
      </p:sp>
      <p:sp>
        <p:nvSpPr>
          <p:cNvPr id="6" name="Text 1"/>
          <p:cNvSpPr txBox="1"/>
          <p:nvPr/>
        </p:nvSpPr>
        <p:spPr>
          <a:xfrm>
            <a:off x="337600" y="370650"/>
            <a:ext cx="6730200" cy="810900"/>
          </a:xfrm>
          <a:prstGeom prst="rect">
            <a:avLst/>
          </a:prstGeom>
          <a:noFill/>
          <a:ln/>
        </p:spPr>
        <p:txBody>
          <a:bodyPr wrap="square" lIns="0" tIns="0" rIns="0" bIns="0" rtlCol="0" anchor="t"/>
          <a:lstStyle/>
          <a:p>
            <a:pPr algn="l" indent="0" marL="0">
              <a:lnSpc>
                <a:spcPct val="100000"/>
              </a:lnSpc>
              <a:buNone/>
            </a:pPr>
            <a:r>
              <a:rPr lang="en-US" sz="3191" b="1" dirty="0">
                <a:solidFill>
                  <a:srgbClr val="000000"/>
                </a:solidFill>
                <a:latin typeface="Arial" pitchFamily="34" charset="0"/>
                <a:ea typeface="Arial" pitchFamily="34" charset="-122"/>
                <a:cs typeface="Arial" pitchFamily="34" charset="-120"/>
              </a:rPr>
              <a:t>Летние фото помогают говорить по-немецки
</a:t>
            </a:r>
            <a:endParaRPr lang="en-US" sz="3191" dirty="0"/>
          </a:p>
        </p:txBody>
      </p:sp>
      <p:sp>
        <p:nvSpPr>
          <p:cNvPr id="7" name="Text 2"/>
          <p:cNvSpPr txBox="1"/>
          <p:nvPr/>
        </p:nvSpPr>
        <p:spPr>
          <a:xfrm>
            <a:off x="8629400" y="4595825"/>
            <a:ext cx="377100" cy="444000"/>
          </a:xfrm>
          <a:prstGeom prst="rect">
            <a:avLst/>
          </a:prstGeom>
          <a:noFill/>
          <a:ln/>
        </p:spPr>
        <p:txBody>
          <a:bodyPr wrap="square" lIns="0" tIns="0" rIns="0" bIns="0" rtlCol="0" anchor="ctr"/>
          <a:lstStyle/>
          <a:p>
            <a:pPr algn="ctr" indent="0" marL="0">
              <a:lnSpc>
                <a:spcPct val="100000"/>
              </a:lnSpc>
              <a:buNone/>
            </a:pPr>
            <a:r>
              <a:rPr lang="en-US" sz="2400" dirty="0">
                <a:solidFill>
                  <a:srgbClr val="FFF6E3"/>
                </a:solidFill>
                <a:latin typeface="Arial" pitchFamily="34" charset="0"/>
                <a:ea typeface="Arial" pitchFamily="34" charset="-122"/>
                <a:cs typeface="Arial" pitchFamily="34" charset="-120"/>
              </a:rPr>
              <a:t>2</a:t>
            </a:r>
            <a:endParaRPr lang="en-US" sz="24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539825" y="1227135"/>
            <a:ext cx="3098400" cy="301973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337600" y="370650"/>
            <a:ext cx="8464800" cy="738000"/>
          </a:xfrm>
          <a:prstGeom prst="rect">
            <a:avLst/>
          </a:prstGeom>
          <a:noFill/>
          <a:ln/>
        </p:spPr>
        <p:txBody>
          <a:bodyPr wrap="square" lIns="0" tIns="0" rIns="0" bIns="0" rtlCol="0" anchor="t"/>
          <a:lstStyle/>
          <a:p>
            <a:pPr algn="l" indent="0" marL="0">
              <a:lnSpc>
                <a:spcPct val="100000"/>
              </a:lnSpc>
              <a:buNone/>
            </a:pPr>
            <a:r>
              <a:rPr lang="en-US" sz="3200" b="1" dirty="0">
                <a:solidFill>
                  <a:srgbClr val="000000"/>
                </a:solidFill>
                <a:latin typeface="Arial" pitchFamily="34" charset="0"/>
                <a:ea typeface="Arial" pitchFamily="34" charset="-122"/>
                <a:cs typeface="Arial" pitchFamily="34" charset="-120"/>
              </a:rPr>
              <a:t>Летние слова: Sonne, Himmel, Wasser
</a:t>
            </a:r>
            <a:endParaRPr lang="en-US" sz="3200" dirty="0"/>
          </a:p>
        </p:txBody>
      </p:sp>
      <p:sp>
        <p:nvSpPr>
          <p:cNvPr id="8" name="Text 1"/>
          <p:cNvSpPr txBox="1"/>
          <p:nvPr/>
        </p:nvSpPr>
        <p:spPr>
          <a:xfrm>
            <a:off x="8629400" y="4595825"/>
            <a:ext cx="377100" cy="444000"/>
          </a:xfrm>
          <a:prstGeom prst="rect">
            <a:avLst/>
          </a:prstGeom>
          <a:noFill/>
          <a:ln/>
        </p:spPr>
        <p:txBody>
          <a:bodyPr wrap="square" lIns="0" tIns="0" rIns="0" bIns="0" rtlCol="0" anchor="ctr"/>
          <a:lstStyle/>
          <a:p>
            <a:pPr algn="ctr" indent="0" marL="0">
              <a:lnSpc>
                <a:spcPct val="100000"/>
              </a:lnSpc>
              <a:buNone/>
            </a:pPr>
            <a:r>
              <a:rPr lang="en-US" sz="2400" dirty="0">
                <a:solidFill>
                  <a:srgbClr val="FFF6E3"/>
                </a:solidFill>
                <a:latin typeface="Arial" pitchFamily="34" charset="0"/>
                <a:ea typeface="Arial" pitchFamily="34" charset="-122"/>
                <a:cs typeface="Arial" pitchFamily="34" charset="-120"/>
              </a:rPr>
              <a:t>3</a:t>
            </a:r>
            <a:endParaRPr lang="en-US" sz="2400" dirty="0"/>
          </a:p>
        </p:txBody>
      </p:sp>
      <p:sp>
        <p:nvSpPr>
          <p:cNvPr id="9" name="Text 2"/>
          <p:cNvSpPr txBox="1"/>
          <p:nvPr/>
        </p:nvSpPr>
        <p:spPr>
          <a:xfrm>
            <a:off x="337600" y="1342450"/>
            <a:ext cx="4952700" cy="1308600"/>
          </a:xfrm>
          <a:prstGeom prst="rect">
            <a:avLst/>
          </a:prstGeom>
          <a:noFill/>
          <a:ln/>
        </p:spPr>
        <p:txBody>
          <a:bodyPr wrap="square" lIns="0" tIns="0" rIns="0" bIns="0" rtlCol="0" anchor="t"/>
          <a:lstStyle/>
          <a:p>
            <a:pPr algn="l" indent="0" marL="0">
              <a:lnSpc>
                <a:spcPct val="100000"/>
              </a:lnSpc>
              <a:buNone/>
            </a:pPr>
            <a:r>
              <a:rPr lang="en-US" sz="1716" b="1" dirty="0">
                <a:solidFill>
                  <a:srgbClr val="000000"/>
                </a:solidFill>
                <a:latin typeface="Arial" pitchFamily="34" charset="0"/>
                <a:ea typeface="Arial" pitchFamily="34" charset="-122"/>
                <a:cs typeface="Arial" pitchFamily="34" charset="-120"/>
              </a:rPr>
              <a:t>Что видно на фото
</a:t>
            </a:r>
            <a:pPr algn="l" indent="0" marL="0">
              <a:lnSpc>
                <a:spcPct val="100000"/>
              </a:lnSpc>
              <a:buNone/>
            </a:pPr>
            <a:r>
              <a:rPr lang="en-US" sz="953"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525" dirty="0">
                <a:solidFill>
                  <a:srgbClr val="000000"/>
                </a:solidFill>
                <a:latin typeface="Arial" pitchFamily="34" charset="0"/>
                <a:ea typeface="Arial" pitchFamily="34" charset="-122"/>
                <a:cs typeface="Arial" pitchFamily="34" charset="-120"/>
              </a:rPr>
              <a:t>Die Sonne, der Himmel, das Wasser, der Strand und die Blumen часто встречаются на летних фотографиях. Эти слова помогают быстро назвать то, что ребёнок видит на снимке. Они подходят для коротких ответов в 3 классе.
</a:t>
            </a:r>
            <a:endParaRPr lang="en-US" sz="1716" dirty="0"/>
          </a:p>
        </p:txBody>
      </p:sp>
      <p:sp>
        <p:nvSpPr>
          <p:cNvPr id="10" name="Text 3"/>
          <p:cNvSpPr txBox="1"/>
          <p:nvPr/>
        </p:nvSpPr>
        <p:spPr>
          <a:xfrm>
            <a:off x="337600" y="2786025"/>
            <a:ext cx="4952700" cy="1308600"/>
          </a:xfrm>
          <a:prstGeom prst="rect">
            <a:avLst/>
          </a:prstGeom>
          <a:noFill/>
          <a:ln/>
        </p:spPr>
        <p:txBody>
          <a:bodyPr wrap="square" lIns="0" tIns="0" rIns="0" bIns="0" rtlCol="0" anchor="t"/>
          <a:lstStyle/>
          <a:p>
            <a:pPr algn="l" indent="0" marL="0">
              <a:lnSpc>
                <a:spcPct val="100000"/>
              </a:lnSpc>
              <a:buNone/>
            </a:pPr>
            <a:r>
              <a:rPr lang="en-US" sz="1800" b="1" dirty="0">
                <a:solidFill>
                  <a:srgbClr val="000000"/>
                </a:solidFill>
                <a:latin typeface="Arial" pitchFamily="34" charset="0"/>
                <a:ea typeface="Arial" pitchFamily="34" charset="-122"/>
                <a:cs typeface="Arial" pitchFamily="34" charset="-120"/>
              </a:rPr>
              <a:t>Почему эти слова важны
</a:t>
            </a:r>
            <a:pPr algn="l" indent="0" marL="0">
              <a:lnSpc>
                <a:spcPct val="100000"/>
              </a:lnSpc>
              <a:buNone/>
            </a:pPr>
            <a:r>
              <a:rPr lang="en-US" sz="1000"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600" dirty="0">
                <a:solidFill>
                  <a:srgbClr val="000000"/>
                </a:solidFill>
                <a:latin typeface="Arial" pitchFamily="34" charset="0"/>
                <a:ea typeface="Arial" pitchFamily="34" charset="-122"/>
                <a:cs typeface="Arial" pitchFamily="34" charset="-120"/>
              </a:rPr>
              <a:t>Если на фото яркий день, можно сразу сказать, что Sonne светит, Himmel голубой, а Blumen украшают кадр. Такие слова делают описание точнее и помогают не теряться перед картинкой.
</a:t>
            </a:r>
            <a:endParaRPr lang="en-US" sz="18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4964844" y="2550223"/>
            <a:ext cx="337500" cy="3000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3860781" y="2528378"/>
            <a:ext cx="299250" cy="3420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4465125" y="3116978"/>
            <a:ext cx="213750" cy="3420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pic>
        <p:nvPicPr>
          <p:cNvPr id="10" name="Image 8" descr="preencoded.png">    </p:cNvPr>
          <p:cNvPicPr>
            <a:picLocks noChangeAspect="1"/>
          </p:cNvPicPr>
          <p:nvPr/>
        </p:nvPicPr>
        <p:blipFill>
          <a:blip r:embed="rId9"/>
          <a:stretch>
            <a:fillRect/>
          </a:stretch>
        </p:blipFill>
        <p:spPr>
          <a:xfrm>
            <a:off x="4403250" y="1955332"/>
            <a:ext cx="337500" cy="300000"/>
          </a:xfrm>
          <a:prstGeom prst="rect">
            <a:avLst/>
          </a:prstGeom>
        </p:spPr>
      </p:pic>
      <p:sp>
        <p:nvSpPr>
          <p:cNvPr id="11" name="Text 0"/>
          <p:cNvSpPr txBox="1"/>
          <p:nvPr/>
        </p:nvSpPr>
        <p:spPr>
          <a:xfrm>
            <a:off x="129025" y="4595825"/>
            <a:ext cx="377100" cy="444000"/>
          </a:xfrm>
          <a:prstGeom prst="rect">
            <a:avLst/>
          </a:prstGeom>
          <a:noFill/>
          <a:ln/>
        </p:spPr>
        <p:txBody>
          <a:bodyPr wrap="square" lIns="0" tIns="0" rIns="0" bIns="0" rtlCol="0" anchor="ctr"/>
          <a:lstStyle/>
          <a:p>
            <a:pPr algn="ctr" indent="0" marL="0">
              <a:lnSpc>
                <a:spcPct val="100000"/>
              </a:lnSpc>
              <a:buNone/>
            </a:pPr>
            <a:r>
              <a:rPr lang="en-US" sz="2400" dirty="0">
                <a:solidFill>
                  <a:srgbClr val="FFF6E3"/>
                </a:solidFill>
                <a:latin typeface="Arial" pitchFamily="34" charset="0"/>
                <a:ea typeface="Arial" pitchFamily="34" charset="-122"/>
                <a:cs typeface="Arial" pitchFamily="34" charset="-120"/>
              </a:rPr>
              <a:t>4</a:t>
            </a:r>
            <a:endParaRPr lang="en-US" sz="2400" dirty="0"/>
          </a:p>
        </p:txBody>
      </p:sp>
      <p:sp>
        <p:nvSpPr>
          <p:cNvPr id="12" name="Text 1"/>
          <p:cNvSpPr txBox="1"/>
          <p:nvPr/>
        </p:nvSpPr>
        <p:spPr>
          <a:xfrm>
            <a:off x="252450" y="370650"/>
            <a:ext cx="8059200" cy="499800"/>
          </a:xfrm>
          <a:prstGeom prst="rect">
            <a:avLst/>
          </a:prstGeom>
          <a:noFill/>
          <a:ln/>
        </p:spPr>
        <p:txBody>
          <a:bodyPr wrap="square" lIns="0" tIns="0" rIns="0" bIns="0" rtlCol="0" anchor="t"/>
          <a:lstStyle/>
          <a:p>
            <a:pPr algn="l" indent="0" marL="0">
              <a:lnSpc>
                <a:spcPct val="100000"/>
              </a:lnSpc>
              <a:buNone/>
            </a:pPr>
            <a:r>
              <a:rPr lang="en-US" sz="2925" b="1" dirty="0">
                <a:solidFill>
                  <a:srgbClr val="000000"/>
                </a:solidFill>
                <a:latin typeface="Arial" pitchFamily="34" charset="0"/>
                <a:ea typeface="Arial" pitchFamily="34" charset="-122"/>
                <a:cs typeface="Arial" pitchFamily="34" charset="-120"/>
              </a:rPr>
              <a:t>Где сделано фото: на даче, в парке, у воды
</a:t>
            </a:r>
            <a:endParaRPr lang="en-US" sz="2925" dirty="0"/>
          </a:p>
        </p:txBody>
      </p:sp>
      <p:sp>
        <p:nvSpPr>
          <p:cNvPr id="13" name="Text 2"/>
          <p:cNvSpPr txBox="1"/>
          <p:nvPr/>
        </p:nvSpPr>
        <p:spPr>
          <a:xfrm>
            <a:off x="5799150" y="1895525"/>
            <a:ext cx="2505300" cy="1607700"/>
          </a:xfrm>
          <a:prstGeom prst="rect">
            <a:avLst/>
          </a:prstGeom>
          <a:noFill/>
          <a:ln/>
        </p:spPr>
        <p:txBody>
          <a:bodyPr wrap="square" lIns="0" tIns="0" rIns="0" bIns="0" rtlCol="0" anchor="ctr"/>
          <a:lstStyle/>
          <a:p>
            <a:pPr algn="l" indent="0" marL="0">
              <a:lnSpc>
                <a:spcPct val="100000"/>
              </a:lnSpc>
              <a:buNone/>
            </a:pPr>
            <a:r>
              <a:rPr lang="en-US" sz="1600" b="1" dirty="0">
                <a:solidFill>
                  <a:srgbClr val="000000"/>
                </a:solidFill>
                <a:latin typeface="Arial" pitchFamily="34" charset="0"/>
                <a:ea typeface="Arial" pitchFamily="34" charset="-122"/>
                <a:cs typeface="Arial" pitchFamily="34" charset="-120"/>
              </a:rPr>
              <a:t>Am See
</a:t>
            </a:r>
            <a:pPr algn="l" indent="0" marL="0">
              <a:lnSpc>
                <a:spcPct val="100000"/>
              </a:lnSpc>
              <a:buNone/>
            </a:pPr>
            <a:r>
              <a:rPr lang="en-US" sz="7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У озера часто видны вода, берег и спокойное летнее настроение. Такое место помогает составить короткое описание, даже если на фото всего несколько человек.
</a:t>
            </a:r>
            <a:endParaRPr lang="en-US" sz="1600" dirty="0"/>
          </a:p>
        </p:txBody>
      </p:sp>
      <p:sp>
        <p:nvSpPr>
          <p:cNvPr id="14" name="Text 3"/>
          <p:cNvSpPr txBox="1"/>
          <p:nvPr/>
        </p:nvSpPr>
        <p:spPr>
          <a:xfrm>
            <a:off x="839550" y="1895525"/>
            <a:ext cx="2505300" cy="1607700"/>
          </a:xfrm>
          <a:prstGeom prst="rect">
            <a:avLst/>
          </a:prstGeom>
          <a:noFill/>
          <a:ln/>
        </p:spPr>
        <p:txBody>
          <a:bodyPr wrap="square" lIns="0" tIns="0" rIns="0" bIns="0" rtlCol="0" anchor="ctr"/>
          <a:lstStyle/>
          <a:p>
            <a:pPr algn="r" indent="0" marL="0">
              <a:lnSpc>
                <a:spcPct val="100000"/>
              </a:lnSpc>
              <a:buNone/>
            </a:pPr>
            <a:r>
              <a:rPr lang="en-US" sz="1600" b="1" dirty="0">
                <a:solidFill>
                  <a:srgbClr val="000000"/>
                </a:solidFill>
                <a:latin typeface="Arial" pitchFamily="34" charset="0"/>
                <a:ea typeface="Arial" pitchFamily="34" charset="-122"/>
                <a:cs typeface="Arial" pitchFamily="34" charset="-120"/>
              </a:rPr>
              <a:t>Im Garten
</a:t>
            </a:r>
            <a:pPr algn="r" indent="0" marL="0">
              <a:lnSpc>
                <a:spcPct val="100000"/>
              </a:lnSpc>
              <a:buNone/>
            </a:pPr>
            <a:r>
              <a:rPr lang="en-US" sz="700" dirty="0">
                <a:solidFill>
                  <a:srgbClr val="000000"/>
                </a:solidFill>
                <a:latin typeface="Arial" pitchFamily="34" charset="0"/>
                <a:ea typeface="Arial" pitchFamily="34" charset="-122"/>
                <a:cs typeface="Arial" pitchFamily="34" charset="-120"/>
              </a:rPr>
              <a:t>
</a:t>
            </a:r>
            <a:pPr algn="r" indent="0" marL="0">
              <a:lnSpc>
                <a:spcPct val="100000"/>
              </a:lnSpc>
              <a:buNone/>
            </a:pPr>
            <a:r>
              <a:rPr lang="en-US" sz="1400" dirty="0">
                <a:solidFill>
                  <a:srgbClr val="000000"/>
                </a:solidFill>
                <a:latin typeface="Arial" pitchFamily="34" charset="0"/>
                <a:ea typeface="Arial" pitchFamily="34" charset="-122"/>
                <a:cs typeface="Arial" pitchFamily="34" charset="-120"/>
              </a:rPr>
              <a:t>Если фото сделано в саду или на даче, это сразу легко назвать по-немецки. Такое место помогает объяснить, где проходит летний день и что именно происходит вокруг.
</a:t>
            </a:r>
            <a:endParaRPr lang="en-US" sz="1600" dirty="0"/>
          </a:p>
        </p:txBody>
      </p:sp>
      <p:sp>
        <p:nvSpPr>
          <p:cNvPr id="15" name="Text 4"/>
          <p:cNvSpPr txBox="1"/>
          <p:nvPr/>
        </p:nvSpPr>
        <p:spPr>
          <a:xfrm>
            <a:off x="2259150" y="3966599"/>
            <a:ext cx="4625700" cy="986400"/>
          </a:xfrm>
          <a:prstGeom prst="rect">
            <a:avLst/>
          </a:prstGeom>
          <a:noFill/>
          <a:ln/>
        </p:spPr>
        <p:txBody>
          <a:bodyPr wrap="square" lIns="0" tIns="0" rIns="0" bIns="0" rtlCol="0" anchor="t"/>
          <a:lstStyle/>
          <a:p>
            <a:pPr algn="ctr" indent="0" marL="0">
              <a:lnSpc>
                <a:spcPct val="100000"/>
              </a:lnSpc>
              <a:buNone/>
            </a:pPr>
            <a:r>
              <a:rPr lang="en-US" sz="1600" b="1" dirty="0">
                <a:solidFill>
                  <a:srgbClr val="000000"/>
                </a:solidFill>
                <a:latin typeface="Arial" pitchFamily="34" charset="0"/>
                <a:ea typeface="Arial" pitchFamily="34" charset="-122"/>
                <a:cs typeface="Arial" pitchFamily="34" charset="-120"/>
              </a:rPr>
              <a:t>Im Park
</a:t>
            </a:r>
            <a:pPr algn="ctr" indent="0" marL="0">
              <a:lnSpc>
                <a:spcPct val="100000"/>
              </a:lnSpc>
              <a:buNone/>
            </a:pPr>
            <a:r>
              <a:rPr lang="en-US" sz="700" dirty="0">
                <a:solidFill>
                  <a:srgbClr val="000000"/>
                </a:solidFill>
                <a:latin typeface="Arial" pitchFamily="34" charset="0"/>
                <a:ea typeface="Arial" pitchFamily="34" charset="-122"/>
                <a:cs typeface="Arial" pitchFamily="34" charset="-120"/>
              </a:rPr>
              <a:t>
</a:t>
            </a:r>
            <a:pPr algn="ctr" indent="0" marL="0">
              <a:lnSpc>
                <a:spcPct val="100000"/>
              </a:lnSpc>
              <a:buNone/>
            </a:pPr>
            <a:r>
              <a:rPr lang="en-US" sz="1400" dirty="0">
                <a:solidFill>
                  <a:srgbClr val="000000"/>
                </a:solidFill>
                <a:latin typeface="Arial" pitchFamily="34" charset="0"/>
                <a:ea typeface="Arial" pitchFamily="34" charset="-122"/>
                <a:cs typeface="Arial" pitchFamily="34" charset="-120"/>
              </a:rPr>
              <a:t>Парк — удобное место для прогулки, игры и отдыха. На фото можно увидеть деревья, дорожки и детей, которые бегают или сидят на скамейке.
</a:t>
            </a:r>
            <a:endParaRPr lang="en-US" sz="1600" dirty="0"/>
          </a:p>
        </p:txBody>
      </p:sp>
      <p:sp>
        <p:nvSpPr>
          <p:cNvPr id="16" name="Text 5"/>
          <p:cNvSpPr txBox="1"/>
          <p:nvPr/>
        </p:nvSpPr>
        <p:spPr>
          <a:xfrm>
            <a:off x="1882650" y="909125"/>
            <a:ext cx="5378700" cy="536100"/>
          </a:xfrm>
          <a:prstGeom prst="rect">
            <a:avLst/>
          </a:prstGeom>
          <a:noFill/>
          <a:ln/>
        </p:spPr>
        <p:txBody>
          <a:bodyPr wrap="square" lIns="0" tIns="0" rIns="0" bIns="0" rtlCol="0" anchor="b"/>
          <a:lstStyle/>
          <a:p>
            <a:pPr algn="ctr" indent="0" marL="0">
              <a:lnSpc>
                <a:spcPct val="100000"/>
              </a:lnSpc>
              <a:buNone/>
            </a:pPr>
            <a:r>
              <a:rPr lang="en-US" sz="1158" dirty="0">
                <a:solidFill>
                  <a:srgbClr val="000000"/>
                </a:solidFill>
                <a:latin typeface="Arial" pitchFamily="34" charset="0"/>
                <a:ea typeface="Arial" pitchFamily="34" charset="-122"/>
                <a:cs typeface="Arial" pitchFamily="34" charset="-120"/>
              </a:rPr>
              <a:t>Море сразу подсказывает, что на снимке лето и каникулы. Здесь можно назвать пляж, воду, солнце и людей, которые отдыхают или играют рядом.
</a:t>
            </a:r>
            <a:pPr algn="ctr" indent="0" marL="0">
              <a:lnSpc>
                <a:spcPct val="100000"/>
              </a:lnSpc>
              <a:buNone/>
            </a:pPr>
            <a:r>
              <a:rPr lang="en-US" sz="579" dirty="0">
                <a:solidFill>
                  <a:srgbClr val="000000"/>
                </a:solidFill>
                <a:latin typeface="Arial" pitchFamily="34" charset="0"/>
                <a:ea typeface="Arial" pitchFamily="34" charset="-122"/>
                <a:cs typeface="Arial" pitchFamily="34" charset="-120"/>
              </a:rPr>
              <a:t>
</a:t>
            </a:r>
            <a:pPr algn="ctr" indent="0" marL="0">
              <a:lnSpc>
                <a:spcPct val="100000"/>
              </a:lnSpc>
              <a:buNone/>
            </a:pPr>
            <a:r>
              <a:rPr lang="en-US" sz="1323" b="1" dirty="0">
                <a:solidFill>
                  <a:srgbClr val="000000"/>
                </a:solidFill>
                <a:latin typeface="Arial" pitchFamily="34" charset="0"/>
                <a:ea typeface="Arial" pitchFamily="34" charset="-122"/>
                <a:cs typeface="Arial" pitchFamily="34" charset="-120"/>
              </a:rPr>
              <a:t>Am Meer
</a:t>
            </a:r>
            <a:endParaRPr lang="en-US" sz="1158"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799449" y="1259389"/>
            <a:ext cx="2376191" cy="2176628"/>
          </a:xfrm>
          <a:prstGeom prst="rect">
            <a:avLst/>
          </a:prstGeom>
        </p:spPr>
      </p:pic>
      <p:pic>
        <p:nvPicPr>
          <p:cNvPr id="4" name="Image 2" descr="preencoded.png">    </p:cNvPr>
          <p:cNvPicPr>
            <a:picLocks noChangeAspect="1"/>
          </p:cNvPicPr>
          <p:nvPr/>
        </p:nvPicPr>
        <p:blipFill>
          <a:blip r:embed="rId3"/>
          <a:stretch>
            <a:fillRect/>
          </a:stretch>
        </p:blipFill>
        <p:spPr>
          <a:xfrm>
            <a:off x="3383903" y="1259389"/>
            <a:ext cx="2376191" cy="2176628"/>
          </a:xfrm>
          <a:prstGeom prst="rect">
            <a:avLst/>
          </a:prstGeom>
        </p:spPr>
      </p:pic>
      <p:pic>
        <p:nvPicPr>
          <p:cNvPr id="5" name="Image 3" descr="preencoded.png">    </p:cNvPr>
          <p:cNvPicPr>
            <a:picLocks noChangeAspect="1"/>
          </p:cNvPicPr>
          <p:nvPr/>
        </p:nvPicPr>
        <p:blipFill>
          <a:blip r:embed="rId4"/>
          <a:stretch>
            <a:fillRect/>
          </a:stretch>
        </p:blipFill>
        <p:spPr>
          <a:xfrm>
            <a:off x="5968353" y="1259389"/>
            <a:ext cx="2376191" cy="2176628"/>
          </a:xfrm>
          <a:prstGeom prst="rect">
            <a:avLst/>
          </a:prstGeom>
        </p:spPr>
      </p:pic>
      <p:sp>
        <p:nvSpPr>
          <p:cNvPr id="6" name="Text 0"/>
          <p:cNvSpPr txBox="1"/>
          <p:nvPr/>
        </p:nvSpPr>
        <p:spPr>
          <a:xfrm>
            <a:off x="799425" y="370650"/>
            <a:ext cx="7512300" cy="499800"/>
          </a:xfrm>
          <a:prstGeom prst="rect">
            <a:avLst/>
          </a:prstGeom>
          <a:noFill/>
          <a:ln/>
        </p:spPr>
        <p:txBody>
          <a:bodyPr wrap="square" lIns="0" tIns="0" rIns="0" bIns="0" rtlCol="0" anchor="t"/>
          <a:lstStyle/>
          <a:p>
            <a:pPr algn="l" indent="0" marL="0">
              <a:lnSpc>
                <a:spcPct val="100000"/>
              </a:lnSpc>
              <a:buNone/>
            </a:pPr>
            <a:r>
              <a:rPr lang="en-US" sz="2956" b="1" dirty="0">
                <a:solidFill>
                  <a:srgbClr val="000000"/>
                </a:solidFill>
                <a:latin typeface="Arial" pitchFamily="34" charset="0"/>
                <a:ea typeface="Arial" pitchFamily="34" charset="-122"/>
                <a:cs typeface="Arial" pitchFamily="34" charset="-120"/>
              </a:rPr>
              <a:t>Люди на фото: ich, du, wir, meine Familie
</a:t>
            </a:r>
            <a:endParaRPr lang="en-US" sz="2956" dirty="0"/>
          </a:p>
        </p:txBody>
      </p:sp>
      <p:sp>
        <p:nvSpPr>
          <p:cNvPr id="7" name="Text 1"/>
          <p:cNvSpPr txBox="1"/>
          <p:nvPr/>
        </p:nvSpPr>
        <p:spPr>
          <a:xfrm>
            <a:off x="8754500" y="4821325"/>
            <a:ext cx="328800" cy="264300"/>
          </a:xfrm>
          <a:prstGeom prst="rect">
            <a:avLst/>
          </a:prstGeom>
          <a:noFill/>
          <a:ln/>
        </p:spPr>
        <p:txBody>
          <a:bodyPr wrap="square" lIns="0" tIns="0" rIns="0" bIns="0" rtlCol="0" anchor="ctr"/>
          <a:lstStyle/>
          <a:p>
            <a:pPr algn="ctr" indent="0" marL="0">
              <a:lnSpc>
                <a:spcPct val="100000"/>
              </a:lnSpc>
              <a:buNone/>
            </a:pPr>
            <a:r>
              <a:rPr lang="en-US" sz="2079" dirty="0">
                <a:solidFill>
                  <a:srgbClr val="FFF6E3"/>
                </a:solidFill>
                <a:latin typeface="Arial" pitchFamily="34" charset="0"/>
                <a:ea typeface="Arial" pitchFamily="34" charset="-122"/>
                <a:cs typeface="Arial" pitchFamily="34" charset="-120"/>
              </a:rPr>
              <a:t>5</a:t>
            </a:r>
            <a:endParaRPr lang="en-US" sz="2079" dirty="0"/>
          </a:p>
        </p:txBody>
      </p:sp>
      <p:sp>
        <p:nvSpPr>
          <p:cNvPr id="8" name="Text 2"/>
          <p:cNvSpPr txBox="1"/>
          <p:nvPr/>
        </p:nvSpPr>
        <p:spPr>
          <a:xfrm>
            <a:off x="799449" y="3662955"/>
            <a:ext cx="2376191" cy="1158178"/>
          </a:xfrm>
          <a:prstGeom prst="rect">
            <a:avLst/>
          </a:prstGeom>
          <a:noFill/>
          <a:ln/>
        </p:spPr>
        <p:txBody>
          <a:bodyPr wrap="square" lIns="0" tIns="0" rIns="0" bIns="0" rtlCol="0" anchor="t"/>
          <a:lstStyle/>
          <a:p>
            <a:pPr algn="ctr" indent="0" marL="0">
              <a:lnSpc>
                <a:spcPct val="100000"/>
              </a:lnSpc>
              <a:buNone/>
            </a:pPr>
            <a:r>
              <a:rPr lang="en-US" sz="1324" b="1" dirty="0">
                <a:solidFill>
                  <a:srgbClr val="000000"/>
                </a:solidFill>
                <a:latin typeface="Arial" pitchFamily="34" charset="0"/>
                <a:ea typeface="Arial" pitchFamily="34" charset="-122"/>
                <a:cs typeface="Arial" pitchFamily="34" charset="-120"/>
              </a:rPr>
              <a:t>Я и мой друг
</a:t>
            </a:r>
            <a:pPr algn="ctr" indent="0" marL="0">
              <a:lnSpc>
                <a:spcPct val="100000"/>
              </a:lnSpc>
              <a:buNone/>
            </a:pPr>
            <a:r>
              <a:rPr lang="en-US" sz="735" b="1" dirty="0">
                <a:solidFill>
                  <a:srgbClr val="000000"/>
                </a:solidFill>
                <a:latin typeface="Arial" pitchFamily="34" charset="0"/>
                <a:ea typeface="Arial" pitchFamily="34" charset="-122"/>
                <a:cs typeface="Arial" pitchFamily="34" charset="-120"/>
              </a:rPr>
              <a:t>
</a:t>
            </a:r>
            <a:pPr algn="ctr" indent="0" marL="0">
              <a:lnSpc>
                <a:spcPct val="100000"/>
              </a:lnSpc>
              <a:buNone/>
            </a:pPr>
            <a:r>
              <a:rPr lang="en-US" sz="1177" dirty="0">
                <a:solidFill>
                  <a:srgbClr val="000000"/>
                </a:solidFill>
                <a:latin typeface="Arial" pitchFamily="34" charset="0"/>
                <a:ea typeface="Arial" pitchFamily="34" charset="-122"/>
                <a:cs typeface="Arial" pitchFamily="34" charset="-120"/>
              </a:rPr>
              <a:t>На летнем фото часто стоят рядом ich и mein Freund. Мы улыбаемся, держим мяч или мороженое и смотрим в камеру. Такое фото легко описать: кто здесь, где мы и что делаем.
</a:t>
            </a:r>
            <a:endParaRPr lang="en-US" sz="1324" dirty="0"/>
          </a:p>
        </p:txBody>
      </p:sp>
      <p:sp>
        <p:nvSpPr>
          <p:cNvPr id="9" name="Text 3"/>
          <p:cNvSpPr txBox="1"/>
          <p:nvPr/>
        </p:nvSpPr>
        <p:spPr>
          <a:xfrm>
            <a:off x="3383903" y="3662955"/>
            <a:ext cx="2376191" cy="1158178"/>
          </a:xfrm>
          <a:prstGeom prst="rect">
            <a:avLst/>
          </a:prstGeom>
          <a:noFill/>
          <a:ln/>
        </p:spPr>
        <p:txBody>
          <a:bodyPr wrap="square" lIns="0" tIns="0" rIns="0" bIns="0" rtlCol="0" anchor="t"/>
          <a:lstStyle/>
          <a:p>
            <a:pPr algn="ctr" indent="0" marL="0">
              <a:lnSpc>
                <a:spcPct val="100000"/>
              </a:lnSpc>
              <a:buNone/>
            </a:pPr>
            <a:r>
              <a:rPr lang="en-US" sz="1311" b="1" dirty="0">
                <a:solidFill>
                  <a:srgbClr val="000000"/>
                </a:solidFill>
                <a:latin typeface="Arial" pitchFamily="34" charset="0"/>
                <a:ea typeface="Arial" pitchFamily="34" charset="-122"/>
                <a:cs typeface="Arial" pitchFamily="34" charset="-120"/>
              </a:rPr>
              <a:t>Семья на прогулке
</a:t>
            </a:r>
            <a:pPr algn="ctr" indent="0" marL="0">
              <a:lnSpc>
                <a:spcPct val="100000"/>
              </a:lnSpc>
              <a:buNone/>
            </a:pPr>
            <a:r>
              <a:rPr lang="en-US" sz="729" b="1" dirty="0">
                <a:solidFill>
                  <a:srgbClr val="000000"/>
                </a:solidFill>
                <a:latin typeface="Arial" pitchFamily="34" charset="0"/>
                <a:ea typeface="Arial" pitchFamily="34" charset="-122"/>
                <a:cs typeface="Arial" pitchFamily="34" charset="-120"/>
              </a:rPr>
              <a:t>
</a:t>
            </a:r>
            <a:pPr algn="ctr" indent="0" marL="0">
              <a:lnSpc>
                <a:spcPct val="100000"/>
              </a:lnSpc>
              <a:buNone/>
            </a:pPr>
            <a:r>
              <a:rPr lang="en-US" sz="1166" dirty="0">
                <a:solidFill>
                  <a:srgbClr val="000000"/>
                </a:solidFill>
                <a:latin typeface="Arial" pitchFamily="34" charset="0"/>
                <a:ea typeface="Arial" pitchFamily="34" charset="-122"/>
                <a:cs typeface="Arial" pitchFamily="34" charset="-120"/>
              </a:rPr>
              <a:t>На другом снимке может быть meine Mutter, mein Vater und meine Schwester. Все идут вместе по парку или сидят на пикнике. По лицам и жестам сразу видно, что день прошёл спокойно и приятно.
</a:t>
            </a:r>
            <a:endParaRPr lang="en-US" sz="1311" dirty="0"/>
          </a:p>
        </p:txBody>
      </p:sp>
      <p:sp>
        <p:nvSpPr>
          <p:cNvPr id="10" name="Text 4"/>
          <p:cNvSpPr txBox="1"/>
          <p:nvPr/>
        </p:nvSpPr>
        <p:spPr>
          <a:xfrm>
            <a:off x="5968353" y="3662955"/>
            <a:ext cx="2376191" cy="1158178"/>
          </a:xfrm>
          <a:prstGeom prst="rect">
            <a:avLst/>
          </a:prstGeom>
          <a:noFill/>
          <a:ln/>
        </p:spPr>
        <p:txBody>
          <a:bodyPr wrap="square" lIns="0" tIns="0" rIns="0" bIns="0" rtlCol="0" anchor="t"/>
          <a:lstStyle/>
          <a:p>
            <a:pPr algn="ctr" indent="0" marL="0">
              <a:lnSpc>
                <a:spcPct val="100000"/>
              </a:lnSpc>
              <a:buNone/>
            </a:pPr>
            <a:r>
              <a:rPr lang="en-US" sz="1230" b="1" dirty="0">
                <a:solidFill>
                  <a:srgbClr val="000000"/>
                </a:solidFill>
                <a:latin typeface="Arial" pitchFamily="34" charset="0"/>
                <a:ea typeface="Arial" pitchFamily="34" charset="-122"/>
                <a:cs typeface="Arial" pitchFamily="34" charset="-120"/>
              </a:rPr>
              <a:t>Мы вместе
</a:t>
            </a:r>
            <a:pPr algn="ctr" indent="0" marL="0">
              <a:lnSpc>
                <a:spcPct val="100000"/>
              </a:lnSpc>
              <a:buNone/>
            </a:pPr>
            <a:r>
              <a:rPr lang="en-US" sz="684" b="1" dirty="0">
                <a:solidFill>
                  <a:srgbClr val="000000"/>
                </a:solidFill>
                <a:latin typeface="Arial" pitchFamily="34" charset="0"/>
                <a:ea typeface="Arial" pitchFamily="34" charset="-122"/>
                <a:cs typeface="Arial" pitchFamily="34" charset="-120"/>
              </a:rPr>
              <a:t>
</a:t>
            </a:r>
            <a:pPr algn="ctr" indent="0" marL="0">
              <a:lnSpc>
                <a:spcPct val="100000"/>
              </a:lnSpc>
              <a:buNone/>
            </a:pPr>
            <a:r>
              <a:rPr lang="en-US" sz="1094" dirty="0">
                <a:solidFill>
                  <a:srgbClr val="000000"/>
                </a:solidFill>
                <a:latin typeface="Arial" pitchFamily="34" charset="0"/>
                <a:ea typeface="Arial" pitchFamily="34" charset="-122"/>
                <a:cs typeface="Arial" pitchFamily="34" charset="-120"/>
              </a:rPr>
              <a:t>Иногда на фото видно wir: детей, родителей и бабушку в одном кадре. Тогда описание получается особенно тёплым. Можно сказать, что это наша Familie, и перечислить, кто стоит рядом и чем занят.
</a:t>
            </a:r>
            <a:endParaRPr lang="en-US" sz="123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710825" y="1357515"/>
            <a:ext cx="8091600" cy="3141445"/>
          </a:xfrm>
          <a:prstGeom prst="rect">
            <a:avLst/>
          </a:prstGeom>
        </p:spPr>
      </p:pic>
      <p:sp>
        <p:nvSpPr>
          <p:cNvPr id="4" name="Text 0"/>
          <p:cNvSpPr txBox="1"/>
          <p:nvPr/>
        </p:nvSpPr>
        <p:spPr>
          <a:xfrm>
            <a:off x="710825" y="370650"/>
            <a:ext cx="8091600" cy="866100"/>
          </a:xfrm>
          <a:prstGeom prst="rect">
            <a:avLst/>
          </a:prstGeom>
          <a:noFill/>
          <a:ln/>
        </p:spPr>
        <p:txBody>
          <a:bodyPr wrap="square" lIns="0" tIns="0" rIns="0" bIns="0" rtlCol="0" anchor="t"/>
          <a:lstStyle/>
          <a:p>
            <a:pPr algn="l" indent="0" marL="0">
              <a:lnSpc>
                <a:spcPct val="100000"/>
              </a:lnSpc>
              <a:buNone/>
            </a:pPr>
            <a:r>
              <a:rPr lang="en-US" sz="2769" b="1" dirty="0">
                <a:solidFill>
                  <a:srgbClr val="000000"/>
                </a:solidFill>
                <a:latin typeface="Arial" pitchFamily="34" charset="0"/>
                <a:ea typeface="Arial" pitchFamily="34" charset="-122"/>
                <a:cs typeface="Arial" pitchFamily="34" charset="-120"/>
              </a:rPr>
              <a:t>Как описать летнюю фотографию по-немецки
</a:t>
            </a:r>
            <a:pPr algn="l" indent="0" marL="0">
              <a:lnSpc>
                <a:spcPct val="100000"/>
              </a:lnSpc>
              <a:buNone/>
            </a:pPr>
            <a:r>
              <a:rPr lang="en-US" sz="1384" dirty="0">
                <a:solidFill>
                  <a:srgbClr val="000000"/>
                </a:solidFill>
                <a:latin typeface="Arial" pitchFamily="34" charset="0"/>
                <a:ea typeface="Arial" pitchFamily="34" charset="-122"/>
                <a:cs typeface="Arial" pitchFamily="34" charset="-120"/>
              </a:rPr>
              <a:t>Последовательность помогает ученику 3 класса собрать короткое и понятное описание.
</a:t>
            </a:r>
            <a:endParaRPr lang="en-US" sz="2769" dirty="0"/>
          </a:p>
        </p:txBody>
      </p:sp>
      <p:sp>
        <p:nvSpPr>
          <p:cNvPr id="5" name="Text 1"/>
          <p:cNvSpPr txBox="1"/>
          <p:nvPr/>
        </p:nvSpPr>
        <p:spPr>
          <a:xfrm>
            <a:off x="8629400" y="4595825"/>
            <a:ext cx="377100" cy="444000"/>
          </a:xfrm>
          <a:prstGeom prst="rect">
            <a:avLst/>
          </a:prstGeom>
          <a:noFill/>
          <a:ln/>
        </p:spPr>
        <p:txBody>
          <a:bodyPr wrap="square" lIns="0" tIns="0" rIns="0" bIns="0" rtlCol="0" anchor="ctr"/>
          <a:lstStyle/>
          <a:p>
            <a:pPr algn="ctr" indent="0" marL="0">
              <a:lnSpc>
                <a:spcPct val="100000"/>
              </a:lnSpc>
              <a:buNone/>
            </a:pPr>
            <a:r>
              <a:rPr lang="en-US" sz="2400" dirty="0">
                <a:solidFill>
                  <a:srgbClr val="000000"/>
                </a:solidFill>
                <a:latin typeface="Arial" pitchFamily="34" charset="0"/>
                <a:ea typeface="Arial" pitchFamily="34" charset="-122"/>
                <a:cs typeface="Arial" pitchFamily="34" charset="-120"/>
              </a:rPr>
              <a:t>6</a:t>
            </a:r>
            <a:endParaRPr lang="en-US" sz="24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627675" y="1739000"/>
            <a:ext cx="337500" cy="337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3989775" y="1736750"/>
            <a:ext cx="256500" cy="3420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7270875" y="1772750"/>
            <a:ext cx="337500" cy="2700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pic>
        <p:nvPicPr>
          <p:cNvPr id="10" name="Image 8" descr="preencoded.png">    </p:cNvPr>
          <p:cNvPicPr>
            <a:picLocks noChangeAspect="1"/>
          </p:cNvPicPr>
          <p:nvPr/>
        </p:nvPicPr>
        <p:blipFill>
          <a:blip r:embed="rId9"/>
          <a:stretch>
            <a:fillRect/>
          </a:stretch>
        </p:blipFill>
        <p:spPr>
          <a:xfrm>
            <a:off x="5610080" y="1757750"/>
            <a:ext cx="337500" cy="300000"/>
          </a:xfrm>
          <a:prstGeom prst="rect">
            <a:avLst/>
          </a:prstGeom>
        </p:spPr>
      </p:pic>
      <p:pic>
        <p:nvPicPr>
          <p:cNvPr id="11" name="Image 9" descr="preencoded.png">    </p:cNvPr>
          <p:cNvPicPr>
            <a:picLocks noChangeAspect="1"/>
          </p:cNvPicPr>
          <p:nvPr/>
        </p:nvPicPr>
        <p:blipFill>
          <a:blip r:embed="rId10"/>
          <a:stretch>
            <a:fillRect/>
          </a:stretch>
        </p:blipFill>
        <p:spPr>
          <a:xfrm>
            <a:off x="0" y="0"/>
            <a:ext cx="9144000" cy="5143500"/>
          </a:xfrm>
          <a:prstGeom prst="rect">
            <a:avLst/>
          </a:prstGeom>
        </p:spPr>
      </p:pic>
      <p:pic>
        <p:nvPicPr>
          <p:cNvPr id="12" name="Image 10" descr="preencoded.png">    </p:cNvPr>
          <p:cNvPicPr>
            <a:picLocks noChangeAspect="1"/>
          </p:cNvPicPr>
          <p:nvPr/>
        </p:nvPicPr>
        <p:blipFill>
          <a:blip r:embed="rId11"/>
          <a:stretch>
            <a:fillRect/>
          </a:stretch>
        </p:blipFill>
        <p:spPr>
          <a:xfrm>
            <a:off x="2307593" y="1736750"/>
            <a:ext cx="299250" cy="342000"/>
          </a:xfrm>
          <a:prstGeom prst="rect">
            <a:avLst/>
          </a:prstGeom>
        </p:spPr>
      </p:pic>
      <p:sp>
        <p:nvSpPr>
          <p:cNvPr id="13" name="Text 0"/>
          <p:cNvSpPr txBox="1"/>
          <p:nvPr/>
        </p:nvSpPr>
        <p:spPr>
          <a:xfrm>
            <a:off x="129025" y="4595825"/>
            <a:ext cx="377100" cy="444000"/>
          </a:xfrm>
          <a:prstGeom prst="rect">
            <a:avLst/>
          </a:prstGeom>
          <a:noFill/>
          <a:ln/>
        </p:spPr>
        <p:txBody>
          <a:bodyPr wrap="square" lIns="0" tIns="0" rIns="0" bIns="0" rtlCol="0" anchor="ctr"/>
          <a:lstStyle/>
          <a:p>
            <a:pPr algn="ctr" indent="0" marL="0">
              <a:lnSpc>
                <a:spcPct val="100000"/>
              </a:lnSpc>
              <a:buNone/>
            </a:pPr>
            <a:r>
              <a:rPr lang="en-US" sz="2400" dirty="0">
                <a:solidFill>
                  <a:srgbClr val="FFF6E3"/>
                </a:solidFill>
                <a:latin typeface="Arial" pitchFamily="34" charset="0"/>
                <a:ea typeface="Arial" pitchFamily="34" charset="-122"/>
                <a:cs typeface="Arial" pitchFamily="34" charset="-120"/>
              </a:rPr>
              <a:t>7</a:t>
            </a:r>
            <a:endParaRPr lang="en-US" sz="2400" dirty="0"/>
          </a:p>
        </p:txBody>
      </p:sp>
      <p:sp>
        <p:nvSpPr>
          <p:cNvPr id="14" name="Text 1"/>
          <p:cNvSpPr txBox="1"/>
          <p:nvPr/>
        </p:nvSpPr>
        <p:spPr>
          <a:xfrm>
            <a:off x="252450" y="370650"/>
            <a:ext cx="8059200" cy="652800"/>
          </a:xfrm>
          <a:prstGeom prst="rect">
            <a:avLst/>
          </a:prstGeom>
          <a:noFill/>
          <a:ln/>
        </p:spPr>
        <p:txBody>
          <a:bodyPr wrap="square" lIns="0" tIns="0" rIns="0" bIns="0" rtlCol="0" anchor="t"/>
          <a:lstStyle/>
          <a:p>
            <a:pPr algn="l" indent="0" marL="0">
              <a:lnSpc>
                <a:spcPct val="100000"/>
              </a:lnSpc>
              <a:buNone/>
            </a:pPr>
            <a:r>
              <a:rPr lang="en-US" sz="2775" b="1" dirty="0">
                <a:solidFill>
                  <a:srgbClr val="000000"/>
                </a:solidFill>
                <a:latin typeface="Arial" pitchFamily="34" charset="0"/>
                <a:ea typeface="Arial" pitchFamily="34" charset="-122"/>
                <a:cs typeface="Arial" pitchFamily="34" charset="-120"/>
              </a:rPr>
              <a:t>Действия на фото: spielen, laufen, schwimmen
</a:t>
            </a:r>
            <a:endParaRPr lang="en-US" sz="2775" dirty="0"/>
          </a:p>
        </p:txBody>
      </p:sp>
      <p:sp>
        <p:nvSpPr>
          <p:cNvPr id="15" name="Text 2"/>
          <p:cNvSpPr txBox="1"/>
          <p:nvPr/>
        </p:nvSpPr>
        <p:spPr>
          <a:xfrm>
            <a:off x="404025" y="2359925"/>
            <a:ext cx="1373100" cy="1356600"/>
          </a:xfrm>
          <a:prstGeom prst="rect">
            <a:avLst/>
          </a:prstGeom>
          <a:noFill/>
          <a:ln/>
        </p:spPr>
        <p:txBody>
          <a:bodyPr wrap="square" lIns="0" tIns="0" rIns="0" bIns="0" rtlCol="0" anchor="ctr"/>
          <a:lstStyle/>
          <a:p>
            <a:pPr algn="l" indent="0" marL="0">
              <a:lnSpc>
                <a:spcPct val="100000"/>
              </a:lnSpc>
              <a:buNone/>
            </a:pPr>
            <a:r>
              <a:rPr lang="en-US" sz="1158" b="1" dirty="0">
                <a:solidFill>
                  <a:srgbClr val="FFF6E3"/>
                </a:solidFill>
                <a:latin typeface="Arial" pitchFamily="34" charset="0"/>
                <a:ea typeface="Arial" pitchFamily="34" charset="-122"/>
                <a:cs typeface="Arial" pitchFamily="34" charset="-120"/>
              </a:rPr>
              <a:t>Spielen
</a:t>
            </a:r>
            <a:pPr algn="l" indent="0" marL="0">
              <a:lnSpc>
                <a:spcPct val="100000"/>
              </a:lnSpc>
              <a:buNone/>
            </a:pPr>
            <a:r>
              <a:rPr lang="en-US" sz="579" dirty="0">
                <a:solidFill>
                  <a:srgbClr val="FFF6E3"/>
                </a:solidFill>
                <a:latin typeface="Arial" pitchFamily="34" charset="0"/>
                <a:ea typeface="Arial" pitchFamily="34" charset="-122"/>
                <a:cs typeface="Arial" pitchFamily="34" charset="-120"/>
              </a:rPr>
              <a:t>
</a:t>
            </a:r>
            <a:pPr algn="l" indent="0" marL="0">
              <a:lnSpc>
                <a:spcPct val="100000"/>
              </a:lnSpc>
              <a:buNone/>
            </a:pPr>
            <a:r>
              <a:rPr lang="en-US" sz="993" dirty="0">
                <a:solidFill>
                  <a:srgbClr val="FFF6E3"/>
                </a:solidFill>
                <a:latin typeface="Arial" pitchFamily="34" charset="0"/>
                <a:ea typeface="Arial" pitchFamily="34" charset="-122"/>
                <a:cs typeface="Arial" pitchFamily="34" charset="-120"/>
              </a:rPr>
              <a:t>Игра на фото сразу делает снимок живым. Это может быть мяч, настольная игра или прятки. Такое действие легко назвать одним коротким немецким словом.
</a:t>
            </a:r>
            <a:endParaRPr lang="en-US" sz="1158" dirty="0"/>
          </a:p>
        </p:txBody>
      </p:sp>
      <p:sp>
        <p:nvSpPr>
          <p:cNvPr id="16" name="Text 3"/>
          <p:cNvSpPr txBox="1"/>
          <p:nvPr/>
        </p:nvSpPr>
        <p:spPr>
          <a:xfrm>
            <a:off x="3725625" y="2359925"/>
            <a:ext cx="1373100" cy="1356600"/>
          </a:xfrm>
          <a:prstGeom prst="rect">
            <a:avLst/>
          </a:prstGeom>
          <a:noFill/>
          <a:ln/>
        </p:spPr>
        <p:txBody>
          <a:bodyPr wrap="square" lIns="0" tIns="0" rIns="0" bIns="0" rtlCol="0" anchor="ctr"/>
          <a:lstStyle/>
          <a:p>
            <a:pPr algn="l" indent="0" marL="0">
              <a:lnSpc>
                <a:spcPct val="100000"/>
              </a:lnSpc>
              <a:buNone/>
            </a:pPr>
            <a:r>
              <a:rPr lang="en-US" sz="1277" b="1" dirty="0">
                <a:solidFill>
                  <a:srgbClr val="FFF6E3"/>
                </a:solidFill>
                <a:latin typeface="Arial" pitchFamily="34" charset="0"/>
                <a:ea typeface="Arial" pitchFamily="34" charset="-122"/>
                <a:cs typeface="Arial" pitchFamily="34" charset="-120"/>
              </a:rPr>
              <a:t>Springen
</a:t>
            </a:r>
            <a:pPr algn="l" indent="0" marL="0">
              <a:lnSpc>
                <a:spcPct val="100000"/>
              </a:lnSpc>
              <a:buNone/>
            </a:pPr>
            <a:r>
              <a:rPr lang="en-US" sz="638" dirty="0">
                <a:solidFill>
                  <a:srgbClr val="FFF6E3"/>
                </a:solidFill>
                <a:latin typeface="Arial" pitchFamily="34" charset="0"/>
                <a:ea typeface="Arial" pitchFamily="34" charset="-122"/>
                <a:cs typeface="Arial" pitchFamily="34" charset="-120"/>
              </a:rPr>
              <a:t>
</a:t>
            </a:r>
            <a:pPr algn="l" indent="0" marL="0">
              <a:lnSpc>
                <a:spcPct val="100000"/>
              </a:lnSpc>
              <a:buNone/>
            </a:pPr>
            <a:r>
              <a:rPr lang="en-US" sz="1095" dirty="0">
                <a:solidFill>
                  <a:srgbClr val="FFF6E3"/>
                </a:solidFill>
                <a:latin typeface="Arial" pitchFamily="34" charset="0"/>
                <a:ea typeface="Arial" pitchFamily="34" charset="-122"/>
                <a:cs typeface="Arial" pitchFamily="34" charset="-120"/>
              </a:rPr>
              <a:t>Прыжок через лужу, кочку или скакалку выглядит очень заметно. На фото такое движение легко узнать, даже если кадр сделан в один момент.
</a:t>
            </a:r>
            <a:endParaRPr lang="en-US" sz="1277" dirty="0"/>
          </a:p>
        </p:txBody>
      </p:sp>
      <p:sp>
        <p:nvSpPr>
          <p:cNvPr id="17" name="Text 4"/>
          <p:cNvSpPr txBox="1"/>
          <p:nvPr/>
        </p:nvSpPr>
        <p:spPr>
          <a:xfrm>
            <a:off x="7047225" y="2359925"/>
            <a:ext cx="1373100" cy="1356600"/>
          </a:xfrm>
          <a:prstGeom prst="rect">
            <a:avLst/>
          </a:prstGeom>
          <a:noFill/>
          <a:ln/>
        </p:spPr>
        <p:txBody>
          <a:bodyPr wrap="square" lIns="0" tIns="0" rIns="0" bIns="0" rtlCol="0" anchor="ctr"/>
          <a:lstStyle/>
          <a:p>
            <a:pPr algn="l" indent="0" marL="0">
              <a:lnSpc>
                <a:spcPct val="100000"/>
              </a:lnSpc>
              <a:buNone/>
            </a:pPr>
            <a:r>
              <a:rPr lang="en-US" sz="1158" b="1" dirty="0">
                <a:solidFill>
                  <a:srgbClr val="FFF6E3"/>
                </a:solidFill>
                <a:latin typeface="Arial" pitchFamily="34" charset="0"/>
                <a:ea typeface="Arial" pitchFamily="34" charset="-122"/>
                <a:cs typeface="Arial" pitchFamily="34" charset="-120"/>
              </a:rPr>
              <a:t>Fahren
</a:t>
            </a:r>
            <a:pPr algn="l" indent="0" marL="0">
              <a:lnSpc>
                <a:spcPct val="100000"/>
              </a:lnSpc>
              <a:buNone/>
            </a:pPr>
            <a:r>
              <a:rPr lang="en-US" sz="579" dirty="0">
                <a:solidFill>
                  <a:srgbClr val="FFF6E3"/>
                </a:solidFill>
                <a:latin typeface="Arial" pitchFamily="34" charset="0"/>
                <a:ea typeface="Arial" pitchFamily="34" charset="-122"/>
                <a:cs typeface="Arial" pitchFamily="34" charset="-120"/>
              </a:rPr>
              <a:t>
</a:t>
            </a:r>
            <a:pPr algn="l" indent="0" marL="0">
              <a:lnSpc>
                <a:spcPct val="100000"/>
              </a:lnSpc>
              <a:buNone/>
            </a:pPr>
            <a:r>
              <a:rPr lang="en-US" sz="993" dirty="0">
                <a:solidFill>
                  <a:srgbClr val="FFF6E3"/>
                </a:solidFill>
                <a:latin typeface="Arial" pitchFamily="34" charset="0"/>
                <a:ea typeface="Arial" pitchFamily="34" charset="-122"/>
                <a:cs typeface="Arial" pitchFamily="34" charset="-120"/>
              </a:rPr>
              <a:t>Кататься можно на велосипеде, самокате или машинке. На летней фотографии это слово помогает назвать активность и добавить в описание ощущение свободы и движения.
</a:t>
            </a:r>
            <a:endParaRPr lang="en-US" sz="1158" dirty="0"/>
          </a:p>
        </p:txBody>
      </p:sp>
      <p:sp>
        <p:nvSpPr>
          <p:cNvPr id="18" name="Text 5"/>
          <p:cNvSpPr txBox="1"/>
          <p:nvPr/>
        </p:nvSpPr>
        <p:spPr>
          <a:xfrm>
            <a:off x="5386430" y="2359925"/>
            <a:ext cx="1373100" cy="1356600"/>
          </a:xfrm>
          <a:prstGeom prst="rect">
            <a:avLst/>
          </a:prstGeom>
          <a:noFill/>
          <a:ln/>
        </p:spPr>
        <p:txBody>
          <a:bodyPr wrap="square" lIns="0" tIns="0" rIns="0" bIns="0" rtlCol="0" anchor="ctr"/>
          <a:lstStyle/>
          <a:p>
            <a:pPr algn="l" indent="0" marL="0">
              <a:lnSpc>
                <a:spcPct val="100000"/>
              </a:lnSpc>
              <a:buNone/>
            </a:pPr>
            <a:r>
              <a:rPr lang="en-US" sz="1162" b="1" dirty="0">
                <a:solidFill>
                  <a:srgbClr val="FFF6E3"/>
                </a:solidFill>
                <a:latin typeface="Arial" pitchFamily="34" charset="0"/>
                <a:ea typeface="Arial" pitchFamily="34" charset="-122"/>
                <a:cs typeface="Arial" pitchFamily="34" charset="-120"/>
              </a:rPr>
              <a:t>Schwimmen
</a:t>
            </a:r>
            <a:pPr algn="l" indent="0" marL="0">
              <a:lnSpc>
                <a:spcPct val="100000"/>
              </a:lnSpc>
              <a:buNone/>
            </a:pPr>
            <a:r>
              <a:rPr lang="en-US" sz="581" dirty="0">
                <a:solidFill>
                  <a:srgbClr val="FFF6E3"/>
                </a:solidFill>
                <a:latin typeface="Arial" pitchFamily="34" charset="0"/>
                <a:ea typeface="Arial" pitchFamily="34" charset="-122"/>
                <a:cs typeface="Arial" pitchFamily="34" charset="-120"/>
              </a:rPr>
              <a:t>
</a:t>
            </a:r>
            <a:pPr algn="l" indent="0" marL="0">
              <a:lnSpc>
                <a:spcPct val="100000"/>
              </a:lnSpc>
              <a:buNone/>
            </a:pPr>
            <a:r>
              <a:rPr lang="en-US" sz="996" dirty="0">
                <a:solidFill>
                  <a:srgbClr val="FFF6E3"/>
                </a:solidFill>
                <a:latin typeface="Arial" pitchFamily="34" charset="0"/>
                <a:ea typeface="Arial" pitchFamily="34" charset="-122"/>
                <a:cs typeface="Arial" pitchFamily="34" charset="-120"/>
              </a:rPr>
              <a:t>Вода сразу подсказывает, что кто-то плавает или играет у берега. Это слово особенно полезно летом, когда на снимке видны море, озеро или бассейн.
</a:t>
            </a:r>
            <a:endParaRPr lang="en-US" sz="1162" dirty="0"/>
          </a:p>
        </p:txBody>
      </p:sp>
      <p:sp>
        <p:nvSpPr>
          <p:cNvPr id="19" name="Text 6"/>
          <p:cNvSpPr txBox="1"/>
          <p:nvPr/>
        </p:nvSpPr>
        <p:spPr>
          <a:xfrm>
            <a:off x="2064818" y="2359925"/>
            <a:ext cx="1373100" cy="1356600"/>
          </a:xfrm>
          <a:prstGeom prst="rect">
            <a:avLst/>
          </a:prstGeom>
          <a:noFill/>
          <a:ln/>
        </p:spPr>
        <p:txBody>
          <a:bodyPr wrap="square" lIns="0" tIns="0" rIns="0" bIns="0" rtlCol="0" anchor="ctr"/>
          <a:lstStyle/>
          <a:p>
            <a:pPr algn="l" indent="0" marL="0">
              <a:lnSpc>
                <a:spcPct val="100000"/>
              </a:lnSpc>
              <a:buNone/>
            </a:pPr>
            <a:r>
              <a:rPr lang="en-US" sz="1276" b="1" dirty="0">
                <a:solidFill>
                  <a:srgbClr val="FFF6E3"/>
                </a:solidFill>
                <a:latin typeface="Arial" pitchFamily="34" charset="0"/>
                <a:ea typeface="Arial" pitchFamily="34" charset="-122"/>
                <a:cs typeface="Arial" pitchFamily="34" charset="-120"/>
              </a:rPr>
              <a:t>Laufen
</a:t>
            </a:r>
            <a:pPr algn="l" indent="0" marL="0">
              <a:lnSpc>
                <a:spcPct val="100000"/>
              </a:lnSpc>
              <a:buNone/>
            </a:pPr>
            <a:r>
              <a:rPr lang="en-US" sz="638" dirty="0">
                <a:solidFill>
                  <a:srgbClr val="FFF6E3"/>
                </a:solidFill>
                <a:latin typeface="Arial" pitchFamily="34" charset="0"/>
                <a:ea typeface="Arial" pitchFamily="34" charset="-122"/>
                <a:cs typeface="Arial" pitchFamily="34" charset="-120"/>
              </a:rPr>
              <a:t>
</a:t>
            </a:r>
            <a:pPr algn="l" indent="0" marL="0">
              <a:lnSpc>
                <a:spcPct val="100000"/>
              </a:lnSpc>
              <a:buNone/>
            </a:pPr>
            <a:r>
              <a:rPr lang="en-US" sz="1093" dirty="0">
                <a:solidFill>
                  <a:srgbClr val="FFF6E3"/>
                </a:solidFill>
                <a:latin typeface="Arial" pitchFamily="34" charset="0"/>
                <a:ea typeface="Arial" pitchFamily="34" charset="-122"/>
                <a:cs typeface="Arial" pitchFamily="34" charset="-120"/>
              </a:rPr>
              <a:t>Бег по траве, дорожке или песку хорошо показывает движение. Это простое слово помогает рассказать, что дети не стоят на месте и веселятся.
</a:t>
            </a:r>
            <a:endParaRPr lang="en-US" sz="1276"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539825" y="1227135"/>
            <a:ext cx="3098400" cy="301973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337600" y="370650"/>
            <a:ext cx="8464800" cy="738000"/>
          </a:xfrm>
          <a:prstGeom prst="rect">
            <a:avLst/>
          </a:prstGeom>
          <a:noFill/>
          <a:ln/>
        </p:spPr>
        <p:txBody>
          <a:bodyPr wrap="square" lIns="0" tIns="0" rIns="0" bIns="0" rtlCol="0" anchor="t"/>
          <a:lstStyle/>
          <a:p>
            <a:pPr algn="l" indent="0" marL="0">
              <a:lnSpc>
                <a:spcPct val="100000"/>
              </a:lnSpc>
              <a:buNone/>
            </a:pPr>
            <a:r>
              <a:rPr lang="en-US" sz="3200" b="1" dirty="0">
                <a:solidFill>
                  <a:srgbClr val="000000"/>
                </a:solidFill>
                <a:latin typeface="Arial" pitchFamily="34" charset="0"/>
                <a:ea typeface="Arial" pitchFamily="34" charset="-122"/>
                <a:cs typeface="Arial" pitchFamily="34" charset="-120"/>
              </a:rPr>
              <a:t>Что делают дети летом
</a:t>
            </a:r>
            <a:endParaRPr lang="en-US" sz="3200" dirty="0"/>
          </a:p>
        </p:txBody>
      </p:sp>
      <p:sp>
        <p:nvSpPr>
          <p:cNvPr id="8" name="Text 1"/>
          <p:cNvSpPr txBox="1"/>
          <p:nvPr/>
        </p:nvSpPr>
        <p:spPr>
          <a:xfrm>
            <a:off x="8629400" y="4595825"/>
            <a:ext cx="377100" cy="444000"/>
          </a:xfrm>
          <a:prstGeom prst="rect">
            <a:avLst/>
          </a:prstGeom>
          <a:noFill/>
          <a:ln/>
        </p:spPr>
        <p:txBody>
          <a:bodyPr wrap="square" lIns="0" tIns="0" rIns="0" bIns="0" rtlCol="0" anchor="ctr"/>
          <a:lstStyle/>
          <a:p>
            <a:pPr algn="ctr" indent="0" marL="0">
              <a:lnSpc>
                <a:spcPct val="100000"/>
              </a:lnSpc>
              <a:buNone/>
            </a:pPr>
            <a:r>
              <a:rPr lang="en-US" sz="2400" dirty="0">
                <a:solidFill>
                  <a:srgbClr val="FFF6E3"/>
                </a:solidFill>
                <a:latin typeface="Arial" pitchFamily="34" charset="0"/>
                <a:ea typeface="Arial" pitchFamily="34" charset="-122"/>
                <a:cs typeface="Arial" pitchFamily="34" charset="-120"/>
              </a:rPr>
              <a:t>8</a:t>
            </a:r>
            <a:endParaRPr lang="en-US" sz="2400" dirty="0"/>
          </a:p>
        </p:txBody>
      </p:sp>
      <p:sp>
        <p:nvSpPr>
          <p:cNvPr id="9" name="Text 2"/>
          <p:cNvSpPr txBox="1"/>
          <p:nvPr/>
        </p:nvSpPr>
        <p:spPr>
          <a:xfrm>
            <a:off x="783700" y="1342450"/>
            <a:ext cx="4506600" cy="1308600"/>
          </a:xfrm>
          <a:prstGeom prst="rect">
            <a:avLst/>
          </a:prstGeom>
          <a:noFill/>
          <a:ln/>
        </p:spPr>
        <p:txBody>
          <a:bodyPr wrap="square" lIns="0" tIns="0" rIns="0" bIns="0" rtlCol="0" anchor="ctr"/>
          <a:lstStyle/>
          <a:p>
            <a:pPr algn="l" indent="0" marL="0">
              <a:lnSpc>
                <a:spcPct val="100000"/>
              </a:lnSpc>
              <a:buNone/>
            </a:pPr>
            <a:r>
              <a:rPr lang="en-US" sz="1600" dirty="0">
                <a:solidFill>
                  <a:srgbClr val="000000"/>
                </a:solidFill>
                <a:latin typeface="Arial" pitchFamily="34" charset="0"/>
                <a:ea typeface="Arial" pitchFamily="34" charset="-122"/>
                <a:cs typeface="Arial" pitchFamily="34" charset="-120"/>
              </a:rPr>
              <a:t>Дети часто едят мороженое, пьют сок и строят песочные замки. Такие летние дела легко назвать по-немецки короткими словами, потому что они знакомы каждому школьнику.
</a:t>
            </a:r>
            <a:endParaRPr lang="en-US" sz="1600" dirty="0"/>
          </a:p>
        </p:txBody>
      </p:sp>
      <p:sp>
        <p:nvSpPr>
          <p:cNvPr id="10" name="Text 3"/>
          <p:cNvSpPr txBox="1"/>
          <p:nvPr/>
        </p:nvSpPr>
        <p:spPr>
          <a:xfrm>
            <a:off x="783700" y="2884850"/>
            <a:ext cx="4506600" cy="1308600"/>
          </a:xfrm>
          <a:prstGeom prst="rect">
            <a:avLst/>
          </a:prstGeom>
          <a:noFill/>
          <a:ln/>
        </p:spPr>
        <p:txBody>
          <a:bodyPr wrap="square" lIns="0" tIns="0" rIns="0" bIns="0" rtlCol="0" anchor="ctr"/>
          <a:lstStyle/>
          <a:p>
            <a:pPr algn="l" indent="0" marL="0">
              <a:lnSpc>
                <a:spcPct val="100000"/>
              </a:lnSpc>
              <a:buNone/>
            </a:pPr>
            <a:r>
              <a:rPr lang="en-US" sz="1600" dirty="0">
                <a:solidFill>
                  <a:srgbClr val="000000"/>
                </a:solidFill>
                <a:latin typeface="Arial" pitchFamily="34" charset="0"/>
                <a:ea typeface="Arial" pitchFamily="34" charset="-122"/>
                <a:cs typeface="Arial" pitchFamily="34" charset="-120"/>
              </a:rPr>
              <a:t>На других фото ребята катаются на велосипеде, играют с мячом и бегают по двору. В кадре сразу видно движение, смех и хорошее настроение.
</a:t>
            </a:r>
            <a:endParaRPr lang="en-US" sz="16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sp>
        <p:nvSpPr>
          <p:cNvPr id="3" name="Text 0"/>
          <p:cNvSpPr txBox="1"/>
          <p:nvPr/>
        </p:nvSpPr>
        <p:spPr>
          <a:xfrm>
            <a:off x="337600" y="1456275"/>
            <a:ext cx="3713100" cy="1461900"/>
          </a:xfrm>
          <a:prstGeom prst="rect">
            <a:avLst/>
          </a:prstGeom>
          <a:noFill/>
          <a:ln/>
        </p:spPr>
        <p:txBody>
          <a:bodyPr wrap="square" lIns="0" tIns="0" rIns="0" bIns="0" rtlCol="0" anchor="t"/>
          <a:lstStyle/>
          <a:p>
            <a:pPr algn="l" indent="0" marL="0">
              <a:lnSpc>
                <a:spcPct val="100000"/>
              </a:lnSpc>
              <a:buNone/>
            </a:pPr>
            <a:r>
              <a:rPr lang="en-US" sz="1600" dirty="0">
                <a:solidFill>
                  <a:srgbClr val="FFF6E3"/>
                </a:solidFill>
                <a:latin typeface="Arial" pitchFamily="34" charset="0"/>
                <a:ea typeface="Arial" pitchFamily="34" charset="-122"/>
                <a:cs typeface="Arial" pitchFamily="34" charset="-120"/>
              </a:rPr>
              <a:t>Жёлтый, зелёный и голубой цвета помогают сразу заметить солнце, траву и небо. Они делают фотографию яркой и помогают назвать главные детали без длинного объяснения.
</a:t>
            </a:r>
            <a:endParaRPr lang="en-US" sz="1600" dirty="0"/>
          </a:p>
        </p:txBody>
      </p:sp>
      <p:sp>
        <p:nvSpPr>
          <p:cNvPr id="4" name="Text 1"/>
          <p:cNvSpPr txBox="1"/>
          <p:nvPr/>
        </p:nvSpPr>
        <p:spPr>
          <a:xfrm>
            <a:off x="8673193" y="4595825"/>
            <a:ext cx="377100" cy="444000"/>
          </a:xfrm>
          <a:prstGeom prst="rect">
            <a:avLst/>
          </a:prstGeom>
          <a:noFill/>
          <a:ln/>
        </p:spPr>
        <p:txBody>
          <a:bodyPr wrap="square" lIns="0" tIns="0" rIns="0" bIns="0" rtlCol="0" anchor="ctr"/>
          <a:lstStyle/>
          <a:p>
            <a:pPr algn="ctr" indent="0" marL="0">
              <a:lnSpc>
                <a:spcPct val="100000"/>
              </a:lnSpc>
              <a:buNone/>
            </a:pPr>
            <a:r>
              <a:rPr lang="en-US" sz="2400" dirty="0">
                <a:solidFill>
                  <a:srgbClr val="FFF6E3"/>
                </a:solidFill>
                <a:latin typeface="Arial" pitchFamily="34" charset="0"/>
                <a:ea typeface="Arial" pitchFamily="34" charset="-122"/>
                <a:cs typeface="Arial" pitchFamily="34" charset="-120"/>
              </a:rPr>
              <a:t>9</a:t>
            </a:r>
            <a:endParaRPr lang="en-US" sz="2400" dirty="0"/>
          </a:p>
        </p:txBody>
      </p:sp>
      <p:sp>
        <p:nvSpPr>
          <p:cNvPr id="5" name="Text 2"/>
          <p:cNvSpPr txBox="1"/>
          <p:nvPr/>
        </p:nvSpPr>
        <p:spPr>
          <a:xfrm>
            <a:off x="337600" y="370650"/>
            <a:ext cx="8464800" cy="738000"/>
          </a:xfrm>
          <a:prstGeom prst="rect">
            <a:avLst/>
          </a:prstGeom>
          <a:noFill/>
          <a:ln/>
        </p:spPr>
        <p:txBody>
          <a:bodyPr wrap="square" lIns="0" tIns="0" rIns="0" bIns="0" rtlCol="0" anchor="t"/>
          <a:lstStyle/>
          <a:p>
            <a:pPr algn="l" indent="0" marL="0">
              <a:lnSpc>
                <a:spcPct val="100000"/>
              </a:lnSpc>
              <a:buNone/>
            </a:pPr>
            <a:r>
              <a:rPr lang="en-US" sz="3200" b="1" dirty="0">
                <a:solidFill>
                  <a:srgbClr val="000000"/>
                </a:solidFill>
                <a:latin typeface="Arial" pitchFamily="34" charset="0"/>
                <a:ea typeface="Arial" pitchFamily="34" charset="-122"/>
                <a:cs typeface="Arial" pitchFamily="34" charset="-120"/>
              </a:rPr>
              <a:t>Цвета на летних фотографиях
</a:t>
            </a:r>
            <a:endParaRPr lang="en-US" sz="3200" dirty="0"/>
          </a:p>
        </p:txBody>
      </p:sp>
      <p:sp>
        <p:nvSpPr>
          <p:cNvPr id="6" name="Text 3"/>
          <p:cNvSpPr txBox="1"/>
          <p:nvPr/>
        </p:nvSpPr>
        <p:spPr>
          <a:xfrm>
            <a:off x="337600" y="3547397"/>
            <a:ext cx="3713100" cy="1461900"/>
          </a:xfrm>
          <a:prstGeom prst="rect">
            <a:avLst/>
          </a:prstGeom>
          <a:noFill/>
          <a:ln/>
        </p:spPr>
        <p:txBody>
          <a:bodyPr wrap="square" lIns="0" tIns="0" rIns="0" bIns="0" rtlCol="0" anchor="t"/>
          <a:lstStyle/>
          <a:p>
            <a:pPr algn="l" indent="0" marL="0">
              <a:lnSpc>
                <a:spcPct val="100000"/>
              </a:lnSpc>
              <a:buNone/>
            </a:pPr>
            <a:r>
              <a:rPr lang="en-US" sz="1600" dirty="0">
                <a:solidFill>
                  <a:srgbClr val="000000"/>
                </a:solidFill>
                <a:latin typeface="Arial" pitchFamily="34" charset="0"/>
                <a:ea typeface="Arial" pitchFamily="34" charset="-122"/>
                <a:cs typeface="Arial" pitchFamily="34" charset="-120"/>
              </a:rPr>
              <a:t>Красный и белый часто видны в одежде, игрушках и предметах на пляже или в парке. Такие цвета помогают выделить важные части кадра и не перепутать их.
</a:t>
            </a:r>
            <a:endParaRPr lang="en-US" sz="1600" dirty="0"/>
          </a:p>
        </p:txBody>
      </p:sp>
      <p:sp>
        <p:nvSpPr>
          <p:cNvPr id="7" name="Text 4"/>
          <p:cNvSpPr txBox="1"/>
          <p:nvPr/>
        </p:nvSpPr>
        <p:spPr>
          <a:xfrm>
            <a:off x="5089300" y="1456275"/>
            <a:ext cx="3583800" cy="1461900"/>
          </a:xfrm>
          <a:prstGeom prst="rect">
            <a:avLst/>
          </a:prstGeom>
          <a:noFill/>
          <a:ln/>
        </p:spPr>
        <p:txBody>
          <a:bodyPr wrap="square" lIns="0" tIns="0" rIns="0" bIns="0" rtlCol="0" anchor="t"/>
          <a:lstStyle/>
          <a:p>
            <a:pPr algn="l" indent="0" marL="0">
              <a:lnSpc>
                <a:spcPct val="100000"/>
              </a:lnSpc>
              <a:buNone/>
            </a:pPr>
            <a:r>
              <a:rPr lang="en-US" sz="1600" dirty="0">
                <a:solidFill>
                  <a:srgbClr val="FFF6E3"/>
                </a:solidFill>
                <a:latin typeface="Arial" pitchFamily="34" charset="0"/>
                <a:ea typeface="Arial" pitchFamily="34" charset="-122"/>
                <a:cs typeface="Arial" pitchFamily="34" charset="-120"/>
              </a:rPr>
              <a:t>Слово bunt подходит для всего пёстрого и разноцветного: шариков, флажков, одежды и цветов. Оно делает описание радостным, будто фото само улыбается.
</a:t>
            </a:r>
            <a:endParaRPr lang="en-US" sz="1600" dirty="0"/>
          </a:p>
        </p:txBody>
      </p:sp>
      <p:sp>
        <p:nvSpPr>
          <p:cNvPr id="8" name="Text 5"/>
          <p:cNvSpPr txBox="1"/>
          <p:nvPr/>
        </p:nvSpPr>
        <p:spPr>
          <a:xfrm>
            <a:off x="5089300" y="3547400"/>
            <a:ext cx="3583800" cy="1461900"/>
          </a:xfrm>
          <a:prstGeom prst="rect">
            <a:avLst/>
          </a:prstGeom>
          <a:noFill/>
          <a:ln/>
        </p:spPr>
        <p:txBody>
          <a:bodyPr wrap="square" lIns="0" tIns="0" rIns="0" bIns="0" rtlCol="0" anchor="t"/>
          <a:lstStyle/>
          <a:p>
            <a:pPr algn="l" indent="0" marL="0">
              <a:lnSpc>
                <a:spcPct val="100000"/>
              </a:lnSpc>
              <a:buNone/>
            </a:pPr>
            <a:r>
              <a:rPr lang="en-US" sz="1600" dirty="0">
                <a:solidFill>
                  <a:srgbClr val="FFF6E3"/>
                </a:solidFill>
                <a:latin typeface="Arial" pitchFamily="34" charset="0"/>
                <a:ea typeface="Arial" pitchFamily="34" charset="-122"/>
                <a:cs typeface="Arial" pitchFamily="34" charset="-120"/>
              </a:rPr>
              <a:t>Когда на снимке много разных оттенков, описание становится живее. Ребёнок может сказать, что фото schön und bunt, и этого уже достаточно для начала ответа.
</a:t>
            </a:r>
            <a:endParaRPr lang="en-US" sz="16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30909" y="1181550"/>
            <a:ext cx="3329981" cy="34374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3944575" y="1226375"/>
            <a:ext cx="4077900" cy="1574100"/>
          </a:xfrm>
          <a:prstGeom prst="rect">
            <a:avLst/>
          </a:prstGeom>
          <a:noFill/>
          <a:ln/>
        </p:spPr>
        <p:txBody>
          <a:bodyPr wrap="square" lIns="0" tIns="0" rIns="0" bIns="0" rtlCol="0" anchor="t"/>
          <a:lstStyle/>
          <a:p>
            <a:pPr algn="l" indent="0" marL="0">
              <a:lnSpc>
                <a:spcPct val="100000"/>
              </a:lnSpc>
              <a:buNone/>
            </a:pPr>
            <a:r>
              <a:rPr lang="en-US" sz="1600" dirty="0">
                <a:solidFill>
                  <a:srgbClr val="000000"/>
                </a:solidFill>
                <a:latin typeface="Arial" pitchFamily="34" charset="0"/>
                <a:ea typeface="Arial" pitchFamily="34" charset="-122"/>
                <a:cs typeface="Arial" pitchFamily="34" charset="-120"/>
              </a:rPr>
              <a:t>1. Если на фото все улыбаются, смеются или играют, можно сказать: fröhlich. Это простое слово хорошо подходит для тёплого летнего дня и весёлой компании.
</a:t>
            </a:r>
            <a:endParaRPr lang="en-US" sz="1600" dirty="0"/>
          </a:p>
        </p:txBody>
      </p:sp>
      <p:sp>
        <p:nvSpPr>
          <p:cNvPr id="6" name="Text 1"/>
          <p:cNvSpPr txBox="1"/>
          <p:nvPr/>
        </p:nvSpPr>
        <p:spPr>
          <a:xfrm>
            <a:off x="337600" y="370650"/>
            <a:ext cx="7684800" cy="738000"/>
          </a:xfrm>
          <a:prstGeom prst="rect">
            <a:avLst/>
          </a:prstGeom>
          <a:noFill/>
          <a:ln/>
        </p:spPr>
        <p:txBody>
          <a:bodyPr wrap="square" lIns="0" tIns="0" rIns="0" bIns="0" rtlCol="0" anchor="t"/>
          <a:lstStyle/>
          <a:p>
            <a:pPr algn="l" indent="0" marL="0">
              <a:lnSpc>
                <a:spcPct val="100000"/>
              </a:lnSpc>
              <a:buNone/>
            </a:pPr>
            <a:r>
              <a:rPr lang="en-US" sz="2903" b="1" dirty="0">
                <a:solidFill>
                  <a:srgbClr val="000000"/>
                </a:solidFill>
                <a:latin typeface="Arial" pitchFamily="34" charset="0"/>
                <a:ea typeface="Arial" pitchFamily="34" charset="-122"/>
                <a:cs typeface="Arial" pitchFamily="34" charset="-120"/>
              </a:rPr>
              <a:t>Настроение фотографии: fröhlich, lustig, ruhig
</a:t>
            </a:r>
            <a:endParaRPr lang="en-US" sz="2903" dirty="0"/>
          </a:p>
        </p:txBody>
      </p:sp>
      <p:sp>
        <p:nvSpPr>
          <p:cNvPr id="7" name="Text 2"/>
          <p:cNvSpPr txBox="1"/>
          <p:nvPr/>
        </p:nvSpPr>
        <p:spPr>
          <a:xfrm>
            <a:off x="8629400" y="4595825"/>
            <a:ext cx="377100" cy="444000"/>
          </a:xfrm>
          <a:prstGeom prst="rect">
            <a:avLst/>
          </a:prstGeom>
          <a:noFill/>
          <a:ln/>
        </p:spPr>
        <p:txBody>
          <a:bodyPr wrap="square" lIns="0" tIns="0" rIns="0" bIns="0" rtlCol="0" anchor="ctr"/>
          <a:lstStyle/>
          <a:p>
            <a:pPr algn="ctr" indent="0" marL="0">
              <a:lnSpc>
                <a:spcPct val="100000"/>
              </a:lnSpc>
              <a:buNone/>
            </a:pPr>
            <a:r>
              <a:rPr lang="en-US" sz="2400" dirty="0">
                <a:solidFill>
                  <a:srgbClr val="FFF6E3"/>
                </a:solidFill>
                <a:latin typeface="Arial" pitchFamily="34" charset="0"/>
                <a:ea typeface="Arial" pitchFamily="34" charset="-122"/>
                <a:cs typeface="Arial" pitchFamily="34" charset="-120"/>
              </a:rPr>
              <a:t>10</a:t>
            </a:r>
            <a:endParaRPr lang="en-US" sz="2400" dirty="0"/>
          </a:p>
        </p:txBody>
      </p:sp>
      <p:sp>
        <p:nvSpPr>
          <p:cNvPr id="8" name="Text 3"/>
          <p:cNvSpPr txBox="1"/>
          <p:nvPr/>
        </p:nvSpPr>
        <p:spPr>
          <a:xfrm>
            <a:off x="3944575" y="2918225"/>
            <a:ext cx="4077900" cy="1574100"/>
          </a:xfrm>
          <a:prstGeom prst="rect">
            <a:avLst/>
          </a:prstGeom>
          <a:noFill/>
          <a:ln/>
        </p:spPr>
        <p:txBody>
          <a:bodyPr wrap="square" lIns="0" tIns="0" rIns="0" bIns="0" rtlCol="0" anchor="t"/>
          <a:lstStyle/>
          <a:p>
            <a:pPr algn="l" indent="0" marL="0">
              <a:lnSpc>
                <a:spcPct val="100000"/>
              </a:lnSpc>
              <a:buNone/>
            </a:pPr>
            <a:r>
              <a:rPr lang="en-US" sz="1600" dirty="0">
                <a:solidFill>
                  <a:srgbClr val="000000"/>
                </a:solidFill>
                <a:latin typeface="Arial" pitchFamily="34" charset="0"/>
                <a:ea typeface="Arial" pitchFamily="34" charset="-122"/>
                <a:cs typeface="Arial" pitchFamily="34" charset="-120"/>
              </a:rPr>
              <a:t>2. Если кадр спокойный и тихий, лучше подойдёт ruhig. А если кто-то делает смешное лицо или удивляется, можно выбрать lustig и немного улыбнуться вместе с героем фото.
</a:t>
            </a:r>
            <a:endParaRPr lang="en-US" sz="16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4422375" y="1934332"/>
            <a:ext cx="299250" cy="3420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3279900" y="1936578"/>
            <a:ext cx="337500" cy="337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3841656" y="2564378"/>
            <a:ext cx="337500" cy="2700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pic>
        <p:nvPicPr>
          <p:cNvPr id="10" name="Image 8" descr="preencoded.png">    </p:cNvPr>
          <p:cNvPicPr>
            <a:picLocks noChangeAspect="1"/>
          </p:cNvPicPr>
          <p:nvPr/>
        </p:nvPicPr>
        <p:blipFill>
          <a:blip r:embed="rId9"/>
          <a:stretch>
            <a:fillRect/>
          </a:stretch>
        </p:blipFill>
        <p:spPr>
          <a:xfrm>
            <a:off x="4964844" y="2531473"/>
            <a:ext cx="337500" cy="337500"/>
          </a:xfrm>
          <a:prstGeom prst="rect">
            <a:avLst/>
          </a:prstGeom>
        </p:spPr>
      </p:pic>
      <p:pic>
        <p:nvPicPr>
          <p:cNvPr id="11" name="Image 9" descr="preencoded.png">    </p:cNvPr>
          <p:cNvPicPr>
            <a:picLocks noChangeAspect="1"/>
          </p:cNvPicPr>
          <p:nvPr/>
        </p:nvPicPr>
        <p:blipFill>
          <a:blip r:embed="rId10"/>
          <a:stretch>
            <a:fillRect/>
          </a:stretch>
        </p:blipFill>
        <p:spPr>
          <a:xfrm>
            <a:off x="0" y="0"/>
            <a:ext cx="9144000" cy="5143500"/>
          </a:xfrm>
          <a:prstGeom prst="rect">
            <a:avLst/>
          </a:prstGeom>
        </p:spPr>
      </p:pic>
      <p:pic>
        <p:nvPicPr>
          <p:cNvPr id="12" name="Image 10" descr="preencoded.png">    </p:cNvPr>
          <p:cNvPicPr>
            <a:picLocks noChangeAspect="1"/>
          </p:cNvPicPr>
          <p:nvPr/>
        </p:nvPicPr>
        <p:blipFill>
          <a:blip r:embed="rId11"/>
          <a:stretch>
            <a:fillRect/>
          </a:stretch>
        </p:blipFill>
        <p:spPr>
          <a:xfrm>
            <a:off x="5526600" y="1955328"/>
            <a:ext cx="337500" cy="300000"/>
          </a:xfrm>
          <a:prstGeom prst="rect">
            <a:avLst/>
          </a:prstGeom>
        </p:spPr>
      </p:pic>
      <p:sp>
        <p:nvSpPr>
          <p:cNvPr id="13" name="Text 0"/>
          <p:cNvSpPr txBox="1"/>
          <p:nvPr/>
        </p:nvSpPr>
        <p:spPr>
          <a:xfrm>
            <a:off x="129025" y="4595825"/>
            <a:ext cx="377100" cy="444000"/>
          </a:xfrm>
          <a:prstGeom prst="rect">
            <a:avLst/>
          </a:prstGeom>
          <a:noFill/>
          <a:ln/>
        </p:spPr>
        <p:txBody>
          <a:bodyPr wrap="square" lIns="0" tIns="0" rIns="0" bIns="0" rtlCol="0" anchor="ctr"/>
          <a:lstStyle/>
          <a:p>
            <a:pPr algn="ctr" indent="0" marL="0">
              <a:lnSpc>
                <a:spcPct val="100000"/>
              </a:lnSpc>
              <a:buNone/>
            </a:pPr>
            <a:r>
              <a:rPr lang="en-US" sz="2400" dirty="0">
                <a:solidFill>
                  <a:srgbClr val="FFF6E3"/>
                </a:solidFill>
                <a:latin typeface="Arial" pitchFamily="34" charset="0"/>
                <a:ea typeface="Arial" pitchFamily="34" charset="-122"/>
                <a:cs typeface="Arial" pitchFamily="34" charset="-120"/>
              </a:rPr>
              <a:t>11</a:t>
            </a:r>
            <a:endParaRPr lang="en-US" sz="2400" dirty="0"/>
          </a:p>
        </p:txBody>
      </p:sp>
      <p:sp>
        <p:nvSpPr>
          <p:cNvPr id="14" name="Text 1"/>
          <p:cNvSpPr txBox="1"/>
          <p:nvPr/>
        </p:nvSpPr>
        <p:spPr>
          <a:xfrm>
            <a:off x="252450" y="370650"/>
            <a:ext cx="8059200" cy="499800"/>
          </a:xfrm>
          <a:prstGeom prst="rect">
            <a:avLst/>
          </a:prstGeom>
          <a:noFill/>
          <a:ln/>
        </p:spPr>
        <p:txBody>
          <a:bodyPr wrap="square" lIns="0" tIns="0" rIns="0" bIns="0" rtlCol="0" anchor="t"/>
          <a:lstStyle/>
          <a:p>
            <a:pPr algn="l" indent="0" marL="0">
              <a:lnSpc>
                <a:spcPct val="100000"/>
              </a:lnSpc>
              <a:buNone/>
            </a:pPr>
            <a:r>
              <a:rPr lang="en-US" sz="3200" b="1" dirty="0">
                <a:solidFill>
                  <a:srgbClr val="000000"/>
                </a:solidFill>
                <a:latin typeface="Arial" pitchFamily="34" charset="0"/>
                <a:ea typeface="Arial" pitchFamily="34" charset="-122"/>
                <a:cs typeface="Arial" pitchFamily="34" charset="-120"/>
              </a:rPr>
              <a:t>Летние предметы в кадре
</a:t>
            </a:r>
            <a:endParaRPr lang="en-US" sz="3200" dirty="0"/>
          </a:p>
        </p:txBody>
      </p:sp>
      <p:sp>
        <p:nvSpPr>
          <p:cNvPr id="15" name="Text 2"/>
          <p:cNvSpPr txBox="1"/>
          <p:nvPr/>
        </p:nvSpPr>
        <p:spPr>
          <a:xfrm>
            <a:off x="1882650" y="909125"/>
            <a:ext cx="5378700" cy="536100"/>
          </a:xfrm>
          <a:prstGeom prst="rect">
            <a:avLst/>
          </a:prstGeom>
          <a:noFill/>
          <a:ln/>
        </p:spPr>
        <p:txBody>
          <a:bodyPr wrap="square" lIns="0" tIns="0" rIns="0" bIns="0" rtlCol="0" anchor="b"/>
          <a:lstStyle/>
          <a:p>
            <a:pPr algn="ctr" indent="0" marL="0">
              <a:lnSpc>
                <a:spcPct val="100000"/>
              </a:lnSpc>
              <a:buNone/>
            </a:pPr>
            <a:r>
              <a:rPr lang="en-US" sz="1013" dirty="0">
                <a:solidFill>
                  <a:srgbClr val="000000"/>
                </a:solidFill>
                <a:latin typeface="Arial" pitchFamily="34" charset="0"/>
                <a:ea typeface="Arial" pitchFamily="34" charset="-122"/>
                <a:cs typeface="Arial" pitchFamily="34" charset="-120"/>
              </a:rPr>
              <a:t>Если в кадре видно мороженое, описание становится очень летним. Это предмет, который легко заметить и назвать, когда дети гуляют, отдыхают и радуются тёплому дню.
</a:t>
            </a:r>
            <a:pPr algn="ctr" indent="0" marL="0">
              <a:lnSpc>
                <a:spcPct val="100000"/>
              </a:lnSpc>
              <a:buNone/>
            </a:pPr>
            <a:r>
              <a:rPr lang="en-US" sz="507" dirty="0">
                <a:solidFill>
                  <a:srgbClr val="000000"/>
                </a:solidFill>
                <a:latin typeface="Arial" pitchFamily="34" charset="0"/>
                <a:ea typeface="Arial" pitchFamily="34" charset="-122"/>
                <a:cs typeface="Arial" pitchFamily="34" charset="-120"/>
              </a:rPr>
              <a:t>
</a:t>
            </a:r>
            <a:pPr algn="ctr" indent="0" marL="0">
              <a:lnSpc>
                <a:spcPct val="100000"/>
              </a:lnSpc>
              <a:buNone/>
            </a:pPr>
            <a:r>
              <a:rPr lang="en-US" sz="1158" b="1" dirty="0">
                <a:solidFill>
                  <a:srgbClr val="000000"/>
                </a:solidFill>
                <a:latin typeface="Arial" pitchFamily="34" charset="0"/>
                <a:ea typeface="Arial" pitchFamily="34" charset="-122"/>
                <a:cs typeface="Arial" pitchFamily="34" charset="-120"/>
              </a:rPr>
              <a:t>Мороженое
</a:t>
            </a:r>
            <a:endParaRPr lang="en-US" sz="1013" dirty="0"/>
          </a:p>
        </p:txBody>
      </p:sp>
      <p:sp>
        <p:nvSpPr>
          <p:cNvPr id="16" name="Text 3"/>
          <p:cNvSpPr txBox="1"/>
          <p:nvPr/>
        </p:nvSpPr>
        <p:spPr>
          <a:xfrm>
            <a:off x="342450" y="1483900"/>
            <a:ext cx="2505300" cy="1305000"/>
          </a:xfrm>
          <a:prstGeom prst="rect">
            <a:avLst/>
          </a:prstGeom>
          <a:noFill/>
          <a:ln/>
        </p:spPr>
        <p:txBody>
          <a:bodyPr wrap="square" lIns="0" tIns="0" rIns="0" bIns="0" rtlCol="0" anchor="ctr"/>
          <a:lstStyle/>
          <a:p>
            <a:pPr algn="r" indent="0" marL="0">
              <a:lnSpc>
                <a:spcPct val="100000"/>
              </a:lnSpc>
              <a:buNone/>
            </a:pPr>
            <a:r>
              <a:rPr lang="en-US" sz="1536" b="1" dirty="0">
                <a:solidFill>
                  <a:srgbClr val="000000"/>
                </a:solidFill>
                <a:latin typeface="Arial" pitchFamily="34" charset="0"/>
                <a:ea typeface="Arial" pitchFamily="34" charset="-122"/>
                <a:cs typeface="Arial" pitchFamily="34" charset="-120"/>
              </a:rPr>
              <a:t>Мяч
</a:t>
            </a:r>
            <a:pPr algn="r" indent="0" marL="0">
              <a:lnSpc>
                <a:spcPct val="100000"/>
              </a:lnSpc>
              <a:buNone/>
            </a:pPr>
            <a:r>
              <a:rPr lang="en-US" sz="672" dirty="0">
                <a:solidFill>
                  <a:srgbClr val="000000"/>
                </a:solidFill>
                <a:latin typeface="Arial" pitchFamily="34" charset="0"/>
                <a:ea typeface="Arial" pitchFamily="34" charset="-122"/>
                <a:cs typeface="Arial" pitchFamily="34" charset="-120"/>
              </a:rPr>
              <a:t>
</a:t>
            </a:r>
            <a:pPr algn="r" indent="0" marL="0">
              <a:lnSpc>
                <a:spcPct val="100000"/>
              </a:lnSpc>
              <a:buNone/>
            </a:pPr>
            <a:r>
              <a:rPr lang="en-US" sz="1344" dirty="0">
                <a:solidFill>
                  <a:srgbClr val="000000"/>
                </a:solidFill>
                <a:latin typeface="Arial" pitchFamily="34" charset="0"/>
                <a:ea typeface="Arial" pitchFamily="34" charset="-122"/>
                <a:cs typeface="Arial" pitchFamily="34" charset="-120"/>
              </a:rPr>
              <a:t>На летнем фото мяч сразу показывает игру и движение. Он помогает сказать, что дети не просто стоят, а бегают, смеются и проводят время вместе на улице.
</a:t>
            </a:r>
            <a:endParaRPr lang="en-US" sz="1536" dirty="0"/>
          </a:p>
        </p:txBody>
      </p:sp>
      <p:sp>
        <p:nvSpPr>
          <p:cNvPr id="17" name="Text 4"/>
          <p:cNvSpPr txBox="1"/>
          <p:nvPr/>
        </p:nvSpPr>
        <p:spPr>
          <a:xfrm>
            <a:off x="1882650" y="3060050"/>
            <a:ext cx="1761900" cy="1607700"/>
          </a:xfrm>
          <a:prstGeom prst="rect">
            <a:avLst/>
          </a:prstGeom>
          <a:noFill/>
          <a:ln/>
        </p:spPr>
        <p:txBody>
          <a:bodyPr wrap="square" lIns="0" tIns="0" rIns="0" bIns="0" rtlCol="0" anchor="t"/>
          <a:lstStyle/>
          <a:p>
            <a:pPr algn="r" indent="0" marL="0">
              <a:lnSpc>
                <a:spcPct val="100000"/>
              </a:lnSpc>
              <a:buNone/>
            </a:pPr>
            <a:r>
              <a:rPr lang="en-US" sz="1438" b="1" dirty="0">
                <a:solidFill>
                  <a:srgbClr val="000000"/>
                </a:solidFill>
                <a:latin typeface="Arial" pitchFamily="34" charset="0"/>
                <a:ea typeface="Arial" pitchFamily="34" charset="-122"/>
                <a:cs typeface="Arial" pitchFamily="34" charset="-120"/>
              </a:rPr>
              <a:t>Велосипед
</a:t>
            </a:r>
            <a:pPr algn="r" indent="0" marL="0">
              <a:lnSpc>
                <a:spcPct val="100000"/>
              </a:lnSpc>
              <a:buNone/>
            </a:pPr>
            <a:r>
              <a:rPr lang="en-US" sz="629" dirty="0">
                <a:solidFill>
                  <a:srgbClr val="000000"/>
                </a:solidFill>
                <a:latin typeface="Arial" pitchFamily="34" charset="0"/>
                <a:ea typeface="Arial" pitchFamily="34" charset="-122"/>
                <a:cs typeface="Arial" pitchFamily="34" charset="-120"/>
              </a:rPr>
              <a:t>
</a:t>
            </a:r>
            <a:pPr algn="r" indent="0" marL="0">
              <a:lnSpc>
                <a:spcPct val="100000"/>
              </a:lnSpc>
              <a:buNone/>
            </a:pPr>
            <a:r>
              <a:rPr lang="en-US" sz="1258" dirty="0">
                <a:solidFill>
                  <a:srgbClr val="000000"/>
                </a:solidFill>
                <a:latin typeface="Arial" pitchFamily="34" charset="0"/>
                <a:ea typeface="Arial" pitchFamily="34" charset="-122"/>
                <a:cs typeface="Arial" pitchFamily="34" charset="-120"/>
              </a:rPr>
              <a:t>Велосипед подсказывает, что на снимке есть прогулка или поездка. Это удобное слово для описания отдыха, когда кто-то едет по дорожке, парку или двору.
</a:t>
            </a:r>
            <a:endParaRPr lang="en-US" sz="1438" dirty="0"/>
          </a:p>
        </p:txBody>
      </p:sp>
      <p:sp>
        <p:nvSpPr>
          <p:cNvPr id="18" name="Text 5"/>
          <p:cNvSpPr txBox="1"/>
          <p:nvPr/>
        </p:nvSpPr>
        <p:spPr>
          <a:xfrm>
            <a:off x="5499450" y="3060050"/>
            <a:ext cx="1761900" cy="1607700"/>
          </a:xfrm>
          <a:prstGeom prst="rect">
            <a:avLst/>
          </a:prstGeom>
          <a:noFill/>
          <a:ln/>
        </p:spPr>
        <p:txBody>
          <a:bodyPr wrap="square" lIns="0" tIns="0" rIns="0" bIns="0" rtlCol="0" anchor="t"/>
          <a:lstStyle/>
          <a:p>
            <a:pPr algn="l" indent="0" marL="0">
              <a:lnSpc>
                <a:spcPct val="100000"/>
              </a:lnSpc>
              <a:buNone/>
            </a:pPr>
            <a:r>
              <a:rPr lang="en-US" sz="1363" b="1" dirty="0">
                <a:solidFill>
                  <a:srgbClr val="000000"/>
                </a:solidFill>
                <a:latin typeface="Arial" pitchFamily="34" charset="0"/>
                <a:ea typeface="Arial" pitchFamily="34" charset="-122"/>
                <a:cs typeface="Arial" pitchFamily="34" charset="-120"/>
              </a:rPr>
              <a:t>Рюкзак
</a:t>
            </a:r>
            <a:pPr algn="l" indent="0" marL="0">
              <a:lnSpc>
                <a:spcPct val="100000"/>
              </a:lnSpc>
              <a:buNone/>
            </a:pPr>
            <a:r>
              <a:rPr lang="en-US" sz="596"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92" dirty="0">
                <a:solidFill>
                  <a:srgbClr val="000000"/>
                </a:solidFill>
                <a:latin typeface="Arial" pitchFamily="34" charset="0"/>
                <a:ea typeface="Arial" pitchFamily="34" charset="-122"/>
                <a:cs typeface="Arial" pitchFamily="34" charset="-120"/>
              </a:rPr>
              <a:t>Рюкзак часто появляется на фото во время поездки, прогулки или похода. Он помогает добавить подробность: кто-то собрал вещи и отправился на отдых или экскурсию.
</a:t>
            </a:r>
            <a:endParaRPr lang="en-US" sz="1363" dirty="0"/>
          </a:p>
        </p:txBody>
      </p:sp>
      <p:sp>
        <p:nvSpPr>
          <p:cNvPr id="19" name="Text 6"/>
          <p:cNvSpPr txBox="1"/>
          <p:nvPr/>
        </p:nvSpPr>
        <p:spPr>
          <a:xfrm>
            <a:off x="6296250" y="1483900"/>
            <a:ext cx="2505300" cy="1305000"/>
          </a:xfrm>
          <a:prstGeom prst="rect">
            <a:avLst/>
          </a:prstGeom>
          <a:noFill/>
          <a:ln/>
        </p:spPr>
        <p:txBody>
          <a:bodyPr wrap="square" lIns="0" tIns="0" rIns="0" bIns="0" rtlCol="0" anchor="ctr"/>
          <a:lstStyle/>
          <a:p>
            <a:pPr algn="l" indent="0" marL="0">
              <a:lnSpc>
                <a:spcPct val="100000"/>
              </a:lnSpc>
              <a:buNone/>
            </a:pPr>
            <a:r>
              <a:rPr lang="en-US" sz="1514" b="1" dirty="0">
                <a:solidFill>
                  <a:srgbClr val="000000"/>
                </a:solidFill>
                <a:latin typeface="Arial" pitchFamily="34" charset="0"/>
                <a:ea typeface="Arial" pitchFamily="34" charset="-122"/>
                <a:cs typeface="Arial" pitchFamily="34" charset="-120"/>
              </a:rPr>
              <a:t>Солнечные очки
</a:t>
            </a:r>
            <a:pPr algn="l" indent="0" marL="0">
              <a:lnSpc>
                <a:spcPct val="100000"/>
              </a:lnSpc>
              <a:buNone/>
            </a:pPr>
            <a:r>
              <a:rPr lang="en-US" sz="662"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325" dirty="0">
                <a:solidFill>
                  <a:srgbClr val="000000"/>
                </a:solidFill>
                <a:latin typeface="Arial" pitchFamily="34" charset="0"/>
                <a:ea typeface="Arial" pitchFamily="34" charset="-122"/>
                <a:cs typeface="Arial" pitchFamily="34" charset="-120"/>
              </a:rPr>
              <a:t>Солнечные очки делают снимок ярким и сразу напоминают о солнце. С ними можно описать не только предмет, но и погоду, ведь летом без них бывает очень светло.
</a:t>
            </a:r>
            <a:endParaRPr lang="en-US" sz="1514"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539825" y="1227135"/>
            <a:ext cx="3098400" cy="301973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337600" y="370650"/>
            <a:ext cx="8464800" cy="738000"/>
          </a:xfrm>
          <a:prstGeom prst="rect">
            <a:avLst/>
          </a:prstGeom>
          <a:noFill/>
          <a:ln/>
        </p:spPr>
        <p:txBody>
          <a:bodyPr wrap="square" lIns="0" tIns="0" rIns="0" bIns="0" rtlCol="0" anchor="t"/>
          <a:lstStyle/>
          <a:p>
            <a:pPr algn="l" indent="0" marL="0">
              <a:lnSpc>
                <a:spcPct val="100000"/>
              </a:lnSpc>
              <a:buNone/>
            </a:pPr>
            <a:r>
              <a:rPr lang="en-US" sz="3200" b="1" dirty="0">
                <a:solidFill>
                  <a:srgbClr val="000000"/>
                </a:solidFill>
                <a:latin typeface="Arial" pitchFamily="34" charset="0"/>
                <a:ea typeface="Arial" pitchFamily="34" charset="-122"/>
                <a:cs typeface="Arial" pitchFamily="34" charset="-120"/>
              </a:rPr>
              <a:t>Одежда летом: T-Shirt, Shorts, Mütze
</a:t>
            </a:r>
            <a:endParaRPr lang="en-US" sz="3200" dirty="0"/>
          </a:p>
        </p:txBody>
      </p:sp>
      <p:sp>
        <p:nvSpPr>
          <p:cNvPr id="8" name="Text 1"/>
          <p:cNvSpPr txBox="1"/>
          <p:nvPr/>
        </p:nvSpPr>
        <p:spPr>
          <a:xfrm>
            <a:off x="8629400" y="4595825"/>
            <a:ext cx="377100" cy="444000"/>
          </a:xfrm>
          <a:prstGeom prst="rect">
            <a:avLst/>
          </a:prstGeom>
          <a:noFill/>
          <a:ln/>
        </p:spPr>
        <p:txBody>
          <a:bodyPr wrap="square" lIns="0" tIns="0" rIns="0" bIns="0" rtlCol="0" anchor="ctr"/>
          <a:lstStyle/>
          <a:p>
            <a:pPr algn="ctr" indent="0" marL="0">
              <a:lnSpc>
                <a:spcPct val="100000"/>
              </a:lnSpc>
              <a:buNone/>
            </a:pPr>
            <a:r>
              <a:rPr lang="en-US" sz="2400" dirty="0">
                <a:solidFill>
                  <a:srgbClr val="FFF6E3"/>
                </a:solidFill>
                <a:latin typeface="Arial" pitchFamily="34" charset="0"/>
                <a:ea typeface="Arial" pitchFamily="34" charset="-122"/>
                <a:cs typeface="Arial" pitchFamily="34" charset="-120"/>
              </a:rPr>
              <a:t>12</a:t>
            </a:r>
            <a:endParaRPr lang="en-US" sz="2400" dirty="0"/>
          </a:p>
        </p:txBody>
      </p:sp>
      <p:sp>
        <p:nvSpPr>
          <p:cNvPr id="9" name="Text 2"/>
          <p:cNvSpPr txBox="1"/>
          <p:nvPr/>
        </p:nvSpPr>
        <p:spPr>
          <a:xfrm>
            <a:off x="783700" y="1342450"/>
            <a:ext cx="4506600" cy="1308600"/>
          </a:xfrm>
          <a:prstGeom prst="rect">
            <a:avLst/>
          </a:prstGeom>
          <a:noFill/>
          <a:ln/>
        </p:spPr>
        <p:txBody>
          <a:bodyPr wrap="square" lIns="0" tIns="0" rIns="0" bIns="0" rtlCol="0" anchor="ctr"/>
          <a:lstStyle/>
          <a:p>
            <a:pPr algn="l" indent="0" marL="0">
              <a:lnSpc>
                <a:spcPct val="100000"/>
              </a:lnSpc>
              <a:buNone/>
            </a:pPr>
            <a:r>
              <a:rPr lang="en-US" sz="1600" dirty="0">
                <a:solidFill>
                  <a:srgbClr val="000000"/>
                </a:solidFill>
                <a:latin typeface="Arial" pitchFamily="34" charset="0"/>
                <a:ea typeface="Arial" pitchFamily="34" charset="-122"/>
                <a:cs typeface="Arial" pitchFamily="34" charset="-120"/>
              </a:rPr>
              <a:t>Летняя одежда на фотографии помогает понять, что на улице тепло и солнечно. Ребёнок в футболке, шортах и сандалиях выглядит легко и готов к прогулке, игре или поездке.
</a:t>
            </a:r>
            <a:endParaRPr lang="en-US" sz="1600" dirty="0"/>
          </a:p>
        </p:txBody>
      </p:sp>
      <p:sp>
        <p:nvSpPr>
          <p:cNvPr id="10" name="Text 3"/>
          <p:cNvSpPr txBox="1"/>
          <p:nvPr/>
        </p:nvSpPr>
        <p:spPr>
          <a:xfrm>
            <a:off x="783700" y="2884850"/>
            <a:ext cx="4506600" cy="1308600"/>
          </a:xfrm>
          <a:prstGeom prst="rect">
            <a:avLst/>
          </a:prstGeom>
          <a:noFill/>
          <a:ln/>
        </p:spPr>
        <p:txBody>
          <a:bodyPr wrap="square" lIns="0" tIns="0" rIns="0" bIns="0" rtlCol="0" anchor="ctr"/>
          <a:lstStyle/>
          <a:p>
            <a:pPr algn="l" indent="0" marL="0">
              <a:lnSpc>
                <a:spcPct val="100000"/>
              </a:lnSpc>
              <a:buNone/>
            </a:pPr>
            <a:r>
              <a:rPr lang="en-US" sz="1600" dirty="0">
                <a:solidFill>
                  <a:srgbClr val="000000"/>
                </a:solidFill>
                <a:latin typeface="Arial" pitchFamily="34" charset="0"/>
                <a:ea typeface="Arial" pitchFamily="34" charset="-122"/>
                <a:cs typeface="Arial" pitchFamily="34" charset="-120"/>
              </a:rPr>
              <a:t>Если на снимке есть кепка, панама или солнечные очки, описание становится точнее. Такие детали подсказывают, что день яркий, а лето — самое подходящее время для отдыха.
</a:t>
            </a:r>
            <a:endParaRPr lang="en-US" sz="16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796350" y="1335700"/>
            <a:ext cx="3439200" cy="1487100"/>
          </a:xfrm>
          <a:prstGeom prst="rect">
            <a:avLst/>
          </a:prstGeom>
          <a:noFill/>
          <a:ln/>
        </p:spPr>
        <p:txBody>
          <a:bodyPr wrap="square" lIns="0" tIns="0" rIns="0" bIns="0" rtlCol="0" anchor="ctr"/>
          <a:lstStyle/>
          <a:p>
            <a:pPr algn="l" indent="0" marL="0">
              <a:lnSpc>
                <a:spcPct val="100000"/>
              </a:lnSpc>
              <a:buNone/>
            </a:pPr>
            <a:r>
              <a:rPr lang="en-US" sz="1600" dirty="0">
                <a:solidFill>
                  <a:srgbClr val="FFF6E3"/>
                </a:solidFill>
                <a:latin typeface="Arial" pitchFamily="34" charset="0"/>
                <a:ea typeface="Arial" pitchFamily="34" charset="-122"/>
                <a:cs typeface="Arial" pitchFamily="34" charset="-120"/>
              </a:rPr>
              <a:t>Начать можно очень просто: Das ist mein Foto. Такие слова понятны даже новичку и сразу помогают назвать снимок, не боясь сделать длинное предложение.
</a:t>
            </a:r>
            <a:endParaRPr lang="en-US" sz="1600" dirty="0"/>
          </a:p>
        </p:txBody>
      </p:sp>
      <p:sp>
        <p:nvSpPr>
          <p:cNvPr id="7" name="Text 1"/>
          <p:cNvSpPr txBox="1"/>
          <p:nvPr/>
        </p:nvSpPr>
        <p:spPr>
          <a:xfrm>
            <a:off x="5054600" y="1335700"/>
            <a:ext cx="3627900" cy="1487100"/>
          </a:xfrm>
          <a:prstGeom prst="rect">
            <a:avLst/>
          </a:prstGeom>
          <a:noFill/>
          <a:ln/>
        </p:spPr>
        <p:txBody>
          <a:bodyPr wrap="square" lIns="0" tIns="0" rIns="0" bIns="0" rtlCol="0" anchor="ctr"/>
          <a:lstStyle/>
          <a:p>
            <a:pPr algn="l" indent="0" marL="0">
              <a:lnSpc>
                <a:spcPct val="100000"/>
              </a:lnSpc>
              <a:buNone/>
            </a:pPr>
            <a:r>
              <a:rPr lang="en-US" sz="1600" dirty="0">
                <a:solidFill>
                  <a:srgbClr val="000000"/>
                </a:solidFill>
                <a:latin typeface="Arial" pitchFamily="34" charset="0"/>
                <a:ea typeface="Arial" pitchFamily="34" charset="-122"/>
                <a:cs typeface="Arial" pitchFamily="34" charset="-120"/>
              </a:rPr>
              <a:t>Потом удобно сказать, где всё происходит: Ich bin am See. Wir spielen im Park. Здесь уже есть место и действие, поэтому рассказ звучит живее.
</a:t>
            </a:r>
            <a:endParaRPr lang="en-US" sz="1600" dirty="0"/>
          </a:p>
        </p:txBody>
      </p:sp>
      <p:sp>
        <p:nvSpPr>
          <p:cNvPr id="8" name="Text 2"/>
          <p:cNvSpPr txBox="1"/>
          <p:nvPr/>
        </p:nvSpPr>
        <p:spPr>
          <a:xfrm>
            <a:off x="796350" y="3339125"/>
            <a:ext cx="7397700" cy="1487100"/>
          </a:xfrm>
          <a:prstGeom prst="rect">
            <a:avLst/>
          </a:prstGeom>
          <a:noFill/>
          <a:ln/>
        </p:spPr>
        <p:txBody>
          <a:bodyPr wrap="square" lIns="0" tIns="0" rIns="0" bIns="0" rtlCol="0" anchor="ctr"/>
          <a:lstStyle/>
          <a:p>
            <a:pPr algn="l" indent="0" marL="0">
              <a:lnSpc>
                <a:spcPct val="100000"/>
              </a:lnSpc>
              <a:buNone/>
            </a:pPr>
            <a:r>
              <a:rPr lang="en-US" sz="1600" dirty="0">
                <a:solidFill>
                  <a:srgbClr val="FFF6E3"/>
                </a:solidFill>
                <a:latin typeface="Arial" pitchFamily="34" charset="0"/>
                <a:ea typeface="Arial" pitchFamily="34" charset="-122"/>
                <a:cs typeface="Arial" pitchFamily="34" charset="-120"/>
              </a:rPr>
              <a:t>В конце можно добавить оценку: Es ist schön. Das Foto ist lustig. Эти короткие фразы помогают передать настроение и сделать ответ аккуратным и законченным.
</a:t>
            </a:r>
            <a:endParaRPr lang="en-US" sz="1600" dirty="0"/>
          </a:p>
        </p:txBody>
      </p:sp>
      <p:sp>
        <p:nvSpPr>
          <p:cNvPr id="9" name="Text 3"/>
          <p:cNvSpPr txBox="1"/>
          <p:nvPr/>
        </p:nvSpPr>
        <p:spPr>
          <a:xfrm>
            <a:off x="8629400" y="4595825"/>
            <a:ext cx="377100" cy="444000"/>
          </a:xfrm>
          <a:prstGeom prst="rect">
            <a:avLst/>
          </a:prstGeom>
          <a:noFill/>
          <a:ln/>
        </p:spPr>
        <p:txBody>
          <a:bodyPr wrap="square" lIns="0" tIns="0" rIns="0" bIns="0" rtlCol="0" anchor="ctr"/>
          <a:lstStyle/>
          <a:p>
            <a:pPr algn="ctr" indent="0" marL="0">
              <a:lnSpc>
                <a:spcPct val="100000"/>
              </a:lnSpc>
              <a:buNone/>
            </a:pPr>
            <a:r>
              <a:rPr lang="en-US" sz="2400" dirty="0">
                <a:solidFill>
                  <a:srgbClr val="FFF6E3"/>
                </a:solidFill>
                <a:latin typeface="Arial" pitchFamily="34" charset="0"/>
                <a:ea typeface="Arial" pitchFamily="34" charset="-122"/>
                <a:cs typeface="Arial" pitchFamily="34" charset="-120"/>
              </a:rPr>
              <a:t>13</a:t>
            </a:r>
            <a:endParaRPr lang="en-US" sz="2400" dirty="0"/>
          </a:p>
        </p:txBody>
      </p:sp>
      <p:sp>
        <p:nvSpPr>
          <p:cNvPr id="10" name="Text 4"/>
          <p:cNvSpPr txBox="1"/>
          <p:nvPr/>
        </p:nvSpPr>
        <p:spPr>
          <a:xfrm>
            <a:off x="337600" y="370650"/>
            <a:ext cx="8464800" cy="667200"/>
          </a:xfrm>
          <a:prstGeom prst="rect">
            <a:avLst/>
          </a:prstGeom>
          <a:noFill/>
          <a:ln/>
        </p:spPr>
        <p:txBody>
          <a:bodyPr wrap="square" lIns="0" tIns="0" rIns="0" bIns="0" rtlCol="0" anchor="t"/>
          <a:lstStyle/>
          <a:p>
            <a:pPr algn="l" indent="0" marL="0">
              <a:lnSpc>
                <a:spcPct val="100000"/>
              </a:lnSpc>
              <a:buNone/>
            </a:pPr>
            <a:r>
              <a:rPr lang="en-US" sz="2888" b="1" dirty="0">
                <a:solidFill>
                  <a:srgbClr val="000000"/>
                </a:solidFill>
                <a:latin typeface="Arial" pitchFamily="34" charset="0"/>
                <a:ea typeface="Arial" pitchFamily="34" charset="-122"/>
                <a:cs typeface="Arial" pitchFamily="34" charset="-120"/>
              </a:rPr>
              <a:t>Простые немецкие фразы для описания фото
</a:t>
            </a:r>
            <a:endParaRPr lang="en-US" sz="2888"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710825" y="1357515"/>
            <a:ext cx="8091600" cy="3141445"/>
          </a:xfrm>
          <a:prstGeom prst="rect">
            <a:avLst/>
          </a:prstGeom>
        </p:spPr>
      </p:pic>
      <p:sp>
        <p:nvSpPr>
          <p:cNvPr id="4" name="Text 0"/>
          <p:cNvSpPr txBox="1"/>
          <p:nvPr/>
        </p:nvSpPr>
        <p:spPr>
          <a:xfrm>
            <a:off x="710825" y="370650"/>
            <a:ext cx="8091600" cy="866100"/>
          </a:xfrm>
          <a:prstGeom prst="rect">
            <a:avLst/>
          </a:prstGeom>
          <a:noFill/>
          <a:ln/>
        </p:spPr>
        <p:txBody>
          <a:bodyPr wrap="square" lIns="0" tIns="0" rIns="0" bIns="0" rtlCol="0" anchor="t"/>
          <a:lstStyle/>
          <a:p>
            <a:pPr algn="l" indent="0" marL="0">
              <a:lnSpc>
                <a:spcPct val="100000"/>
              </a:lnSpc>
              <a:buNone/>
            </a:pPr>
            <a:r>
              <a:rPr lang="en-US" sz="2903" b="1" dirty="0">
                <a:solidFill>
                  <a:srgbClr val="000000"/>
                </a:solidFill>
                <a:latin typeface="Arial" pitchFamily="34" charset="0"/>
                <a:ea typeface="Arial" pitchFamily="34" charset="-122"/>
                <a:cs typeface="Arial" pitchFamily="34" charset="-120"/>
              </a:rPr>
              <a:t>Из чего строится маленький рассказ о фото
</a:t>
            </a:r>
            <a:pPr algn="l" indent="0" marL="0">
              <a:lnSpc>
                <a:spcPct val="100000"/>
              </a:lnSpc>
              <a:buNone/>
            </a:pPr>
            <a:r>
              <a:rPr lang="en-US" sz="1452" dirty="0">
                <a:solidFill>
                  <a:srgbClr val="000000"/>
                </a:solidFill>
                <a:latin typeface="Arial" pitchFamily="34" charset="0"/>
                <a:ea typeface="Arial" pitchFamily="34" charset="-122"/>
                <a:cs typeface="Arial" pitchFamily="34" charset="-120"/>
              </a:rPr>
              <a:t>Последовательность для короткого устного ответа по-немецки: сначала кто, потом где, затем что делает, и наконец какое настроение у снимка.
</a:t>
            </a:r>
            <a:endParaRPr lang="en-US" sz="2903" dirty="0"/>
          </a:p>
        </p:txBody>
      </p:sp>
      <p:sp>
        <p:nvSpPr>
          <p:cNvPr id="5" name="Text 1"/>
          <p:cNvSpPr txBox="1"/>
          <p:nvPr/>
        </p:nvSpPr>
        <p:spPr>
          <a:xfrm>
            <a:off x="8629400" y="4595825"/>
            <a:ext cx="377100" cy="444000"/>
          </a:xfrm>
          <a:prstGeom prst="rect">
            <a:avLst/>
          </a:prstGeom>
          <a:noFill/>
          <a:ln/>
        </p:spPr>
        <p:txBody>
          <a:bodyPr wrap="square" lIns="0" tIns="0" rIns="0" bIns="0" rtlCol="0" anchor="ctr"/>
          <a:lstStyle/>
          <a:p>
            <a:pPr algn="ctr" indent="0" marL="0">
              <a:lnSpc>
                <a:spcPct val="100000"/>
              </a:lnSpc>
              <a:buNone/>
            </a:pPr>
            <a:r>
              <a:rPr lang="en-US" sz="2400" dirty="0">
                <a:solidFill>
                  <a:srgbClr val="000000"/>
                </a:solidFill>
                <a:latin typeface="Arial" pitchFamily="34" charset="0"/>
                <a:ea typeface="Arial" pitchFamily="34" charset="-122"/>
                <a:cs typeface="Arial" pitchFamily="34" charset="-120"/>
              </a:rPr>
              <a:t>14</a:t>
            </a:r>
            <a:endParaRPr lang="en-US" sz="24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539825" y="1227135"/>
            <a:ext cx="3098400" cy="301973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337600" y="370650"/>
            <a:ext cx="8464800" cy="738000"/>
          </a:xfrm>
          <a:prstGeom prst="rect">
            <a:avLst/>
          </a:prstGeom>
          <a:noFill/>
          <a:ln/>
        </p:spPr>
        <p:txBody>
          <a:bodyPr wrap="square" lIns="0" tIns="0" rIns="0" bIns="0" rtlCol="0" anchor="t"/>
          <a:lstStyle/>
          <a:p>
            <a:pPr algn="l" indent="0" marL="0">
              <a:lnSpc>
                <a:spcPct val="100000"/>
              </a:lnSpc>
              <a:buNone/>
            </a:pPr>
            <a:r>
              <a:rPr lang="en-US" sz="3150" b="1" dirty="0">
                <a:solidFill>
                  <a:srgbClr val="000000"/>
                </a:solidFill>
                <a:latin typeface="Arial" pitchFamily="34" charset="0"/>
                <a:ea typeface="Arial" pitchFamily="34" charset="-122"/>
                <a:cs typeface="Arial" pitchFamily="34" charset="-120"/>
              </a:rPr>
              <a:t>Смешные детали, которые легко заметить
</a:t>
            </a:r>
            <a:endParaRPr lang="en-US" sz="3150" dirty="0"/>
          </a:p>
        </p:txBody>
      </p:sp>
      <p:sp>
        <p:nvSpPr>
          <p:cNvPr id="8" name="Text 1"/>
          <p:cNvSpPr txBox="1"/>
          <p:nvPr/>
        </p:nvSpPr>
        <p:spPr>
          <a:xfrm>
            <a:off x="8629400" y="4595825"/>
            <a:ext cx="377100" cy="444000"/>
          </a:xfrm>
          <a:prstGeom prst="rect">
            <a:avLst/>
          </a:prstGeom>
          <a:noFill/>
          <a:ln/>
        </p:spPr>
        <p:txBody>
          <a:bodyPr wrap="square" lIns="0" tIns="0" rIns="0" bIns="0" rtlCol="0" anchor="ctr"/>
          <a:lstStyle/>
          <a:p>
            <a:pPr algn="ctr" indent="0" marL="0">
              <a:lnSpc>
                <a:spcPct val="100000"/>
              </a:lnSpc>
              <a:buNone/>
            </a:pPr>
            <a:r>
              <a:rPr lang="en-US" sz="2400" dirty="0">
                <a:solidFill>
                  <a:srgbClr val="FFF6E3"/>
                </a:solidFill>
                <a:latin typeface="Arial" pitchFamily="34" charset="0"/>
                <a:ea typeface="Arial" pitchFamily="34" charset="-122"/>
                <a:cs typeface="Arial" pitchFamily="34" charset="-120"/>
              </a:rPr>
              <a:t>15</a:t>
            </a:r>
            <a:endParaRPr lang="en-US" sz="2400" dirty="0"/>
          </a:p>
        </p:txBody>
      </p:sp>
      <p:sp>
        <p:nvSpPr>
          <p:cNvPr id="9" name="Text 2"/>
          <p:cNvSpPr txBox="1"/>
          <p:nvPr/>
        </p:nvSpPr>
        <p:spPr>
          <a:xfrm>
            <a:off x="783700" y="1342450"/>
            <a:ext cx="4506600" cy="1308600"/>
          </a:xfrm>
          <a:prstGeom prst="rect">
            <a:avLst/>
          </a:prstGeom>
          <a:noFill/>
          <a:ln/>
        </p:spPr>
        <p:txBody>
          <a:bodyPr wrap="square" lIns="0" tIns="0" rIns="0" bIns="0" rtlCol="0" anchor="ctr"/>
          <a:lstStyle/>
          <a:p>
            <a:pPr algn="l" indent="0" marL="0">
              <a:lnSpc>
                <a:spcPct val="100000"/>
              </a:lnSpc>
              <a:buNone/>
            </a:pPr>
            <a:r>
              <a:rPr lang="en-US" sz="1600" dirty="0">
                <a:solidFill>
                  <a:srgbClr val="000000"/>
                </a:solidFill>
                <a:latin typeface="Arial" pitchFamily="34" charset="0"/>
                <a:ea typeface="Arial" pitchFamily="34" charset="-122"/>
                <a:cs typeface="Arial" pitchFamily="34" charset="-120"/>
              </a:rPr>
              <a:t>Иногда самое интересное на фото — маленькая смешная деталь: шляпа, которую унёс ветер, или мокрые волосы после купания. Именно такие мелочи делают рассказ живым.
</a:t>
            </a:r>
            <a:endParaRPr lang="en-US" sz="1600" dirty="0"/>
          </a:p>
        </p:txBody>
      </p:sp>
      <p:sp>
        <p:nvSpPr>
          <p:cNvPr id="10" name="Text 3"/>
          <p:cNvSpPr txBox="1"/>
          <p:nvPr/>
        </p:nvSpPr>
        <p:spPr>
          <a:xfrm>
            <a:off x="783700" y="2884850"/>
            <a:ext cx="4506600" cy="1308600"/>
          </a:xfrm>
          <a:prstGeom prst="rect">
            <a:avLst/>
          </a:prstGeom>
          <a:noFill/>
          <a:ln/>
        </p:spPr>
        <p:txBody>
          <a:bodyPr wrap="square" lIns="0" tIns="0" rIns="0" bIns="0" rtlCol="0" anchor="ctr"/>
          <a:lstStyle/>
          <a:p>
            <a:pPr algn="l" indent="0" marL="0">
              <a:lnSpc>
                <a:spcPct val="100000"/>
              </a:lnSpc>
              <a:buNone/>
            </a:pPr>
            <a:r>
              <a:rPr lang="en-US" sz="1600" dirty="0">
                <a:solidFill>
                  <a:srgbClr val="000000"/>
                </a:solidFill>
                <a:latin typeface="Arial" pitchFamily="34" charset="0"/>
                <a:ea typeface="Arial" pitchFamily="34" charset="-122"/>
                <a:cs typeface="Arial" pitchFamily="34" charset="-120"/>
              </a:rPr>
              <a:t>Ещё можно заметить песок на носу, закрытые от солнца глаза или большой кусок арбуза в руках. Такие детали вызывают улыбку и помогают лучше запомнить описание.
</a:t>
            </a:r>
            <a:endParaRPr lang="en-US" sz="16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sp>
        <p:nvSpPr>
          <p:cNvPr id="3" name="Text 0"/>
          <p:cNvSpPr txBox="1"/>
          <p:nvPr/>
        </p:nvSpPr>
        <p:spPr>
          <a:xfrm>
            <a:off x="337600" y="1456275"/>
            <a:ext cx="3713100" cy="1461900"/>
          </a:xfrm>
          <a:prstGeom prst="rect">
            <a:avLst/>
          </a:prstGeom>
          <a:noFill/>
          <a:ln/>
        </p:spPr>
        <p:txBody>
          <a:bodyPr wrap="square" lIns="0" tIns="0" rIns="0" bIns="0" rtlCol="0" anchor="t"/>
          <a:lstStyle/>
          <a:p>
            <a:pPr algn="l" indent="0" marL="0">
              <a:lnSpc>
                <a:spcPct val="100000"/>
              </a:lnSpc>
              <a:buNone/>
            </a:pPr>
            <a:r>
              <a:rPr lang="en-US" sz="1600" dirty="0">
                <a:solidFill>
                  <a:srgbClr val="000000"/>
                </a:solidFill>
                <a:latin typeface="Arial" pitchFamily="34" charset="0"/>
                <a:ea typeface="Arial" pitchFamily="34" charset="-122"/>
                <a:cs typeface="Arial" pitchFamily="34" charset="-120"/>
              </a:rPr>
              <a:t>На одной фотографии может быть тихо и спокойно, а на другой — шумно и весело. Слова hier и dort помогают показать, где что находится.
</a:t>
            </a:r>
            <a:endParaRPr lang="en-US" sz="1600" dirty="0"/>
          </a:p>
        </p:txBody>
      </p:sp>
      <p:sp>
        <p:nvSpPr>
          <p:cNvPr id="4" name="Text 1"/>
          <p:cNvSpPr txBox="1"/>
          <p:nvPr/>
        </p:nvSpPr>
        <p:spPr>
          <a:xfrm>
            <a:off x="8673193" y="4595825"/>
            <a:ext cx="377100" cy="444000"/>
          </a:xfrm>
          <a:prstGeom prst="rect">
            <a:avLst/>
          </a:prstGeom>
          <a:noFill/>
          <a:ln/>
        </p:spPr>
        <p:txBody>
          <a:bodyPr wrap="square" lIns="0" tIns="0" rIns="0" bIns="0" rtlCol="0" anchor="ctr"/>
          <a:lstStyle/>
          <a:p>
            <a:pPr algn="ctr" indent="0" marL="0">
              <a:lnSpc>
                <a:spcPct val="100000"/>
              </a:lnSpc>
              <a:buNone/>
            </a:pPr>
            <a:r>
              <a:rPr lang="en-US" sz="2400" dirty="0">
                <a:solidFill>
                  <a:srgbClr val="000000"/>
                </a:solidFill>
                <a:latin typeface="Arial" pitchFamily="34" charset="0"/>
                <a:ea typeface="Arial" pitchFamily="34" charset="-122"/>
                <a:cs typeface="Arial" pitchFamily="34" charset="-120"/>
              </a:rPr>
              <a:t>16</a:t>
            </a:r>
            <a:endParaRPr lang="en-US" sz="2400" dirty="0"/>
          </a:p>
        </p:txBody>
      </p:sp>
      <p:sp>
        <p:nvSpPr>
          <p:cNvPr id="5" name="Text 2"/>
          <p:cNvSpPr txBox="1"/>
          <p:nvPr/>
        </p:nvSpPr>
        <p:spPr>
          <a:xfrm>
            <a:off x="337600" y="370650"/>
            <a:ext cx="8464800" cy="738000"/>
          </a:xfrm>
          <a:prstGeom prst="rect">
            <a:avLst/>
          </a:prstGeom>
          <a:noFill/>
          <a:ln/>
        </p:spPr>
        <p:txBody>
          <a:bodyPr wrap="square" lIns="0" tIns="0" rIns="0" bIns="0" rtlCol="0" anchor="t"/>
          <a:lstStyle/>
          <a:p>
            <a:pPr algn="l" indent="0" marL="0">
              <a:lnSpc>
                <a:spcPct val="100000"/>
              </a:lnSpc>
              <a:buNone/>
            </a:pPr>
            <a:r>
              <a:rPr lang="en-US" sz="3200" b="1" dirty="0">
                <a:solidFill>
                  <a:srgbClr val="000000"/>
                </a:solidFill>
                <a:latin typeface="Arial" pitchFamily="34" charset="0"/>
                <a:ea typeface="Arial" pitchFamily="34" charset="-122"/>
                <a:cs typeface="Arial" pitchFamily="34" charset="-120"/>
              </a:rPr>
              <a:t>Сравнение двух фотографий
</a:t>
            </a:r>
            <a:endParaRPr lang="en-US" sz="3200" dirty="0"/>
          </a:p>
        </p:txBody>
      </p:sp>
      <p:sp>
        <p:nvSpPr>
          <p:cNvPr id="6" name="Text 3"/>
          <p:cNvSpPr txBox="1"/>
          <p:nvPr/>
        </p:nvSpPr>
        <p:spPr>
          <a:xfrm>
            <a:off x="337600" y="3547397"/>
            <a:ext cx="3713100" cy="1461900"/>
          </a:xfrm>
          <a:prstGeom prst="rect">
            <a:avLst/>
          </a:prstGeom>
          <a:noFill/>
          <a:ln/>
        </p:spPr>
        <p:txBody>
          <a:bodyPr wrap="square" lIns="0" tIns="0" rIns="0" bIns="0" rtlCol="0" anchor="t"/>
          <a:lstStyle/>
          <a:p>
            <a:pPr algn="l" indent="0" marL="0">
              <a:lnSpc>
                <a:spcPct val="100000"/>
              </a:lnSpc>
              <a:buNone/>
            </a:pPr>
            <a:r>
              <a:rPr lang="en-US" sz="1600" dirty="0">
                <a:solidFill>
                  <a:srgbClr val="000000"/>
                </a:solidFill>
                <a:latin typeface="Arial" pitchFamily="34" charset="0"/>
                <a:ea typeface="Arial" pitchFamily="34" charset="-122"/>
                <a:cs typeface="Arial" pitchFamily="34" charset="-120"/>
              </a:rPr>
              <a:t>Если в первом снимке люди отдыхают, а во втором играют, можно сказать mehr oder weniger. Так легко сравнить активность, настроение и количество людей.
</a:t>
            </a:r>
            <a:endParaRPr lang="en-US" sz="1600" dirty="0"/>
          </a:p>
        </p:txBody>
      </p:sp>
      <p:sp>
        <p:nvSpPr>
          <p:cNvPr id="7" name="Text 4"/>
          <p:cNvSpPr txBox="1"/>
          <p:nvPr/>
        </p:nvSpPr>
        <p:spPr>
          <a:xfrm>
            <a:off x="5089300" y="1456275"/>
            <a:ext cx="3583800" cy="1461900"/>
          </a:xfrm>
          <a:prstGeom prst="rect">
            <a:avLst/>
          </a:prstGeom>
          <a:noFill/>
          <a:ln/>
        </p:spPr>
        <p:txBody>
          <a:bodyPr wrap="square" lIns="0" tIns="0" rIns="0" bIns="0" rtlCol="0" anchor="t"/>
          <a:lstStyle/>
          <a:p>
            <a:pPr algn="l" indent="0" marL="0">
              <a:lnSpc>
                <a:spcPct val="100000"/>
              </a:lnSpc>
              <a:buNone/>
            </a:pPr>
            <a:r>
              <a:rPr lang="en-US" sz="1600" dirty="0">
                <a:solidFill>
                  <a:srgbClr val="000000"/>
                </a:solidFill>
                <a:latin typeface="Arial" pitchFamily="34" charset="0"/>
                <a:ea typeface="Arial" pitchFamily="34" charset="-122"/>
                <a:cs typeface="Arial" pitchFamily="34" charset="-120"/>
              </a:rPr>
              <a:t>Одна фотография может быть у моря, другая — в парке. Слово gleich помогает заметить, что на обеих картинках, например, светит солнце или все улыбаются.
</a:t>
            </a:r>
            <a:endParaRPr lang="en-US" sz="1600" dirty="0"/>
          </a:p>
        </p:txBody>
      </p:sp>
      <p:sp>
        <p:nvSpPr>
          <p:cNvPr id="8" name="Text 5"/>
          <p:cNvSpPr txBox="1"/>
          <p:nvPr/>
        </p:nvSpPr>
        <p:spPr>
          <a:xfrm>
            <a:off x="5089300" y="3547400"/>
            <a:ext cx="3583800" cy="1461900"/>
          </a:xfrm>
          <a:prstGeom prst="rect">
            <a:avLst/>
          </a:prstGeom>
          <a:noFill/>
          <a:ln/>
        </p:spPr>
        <p:txBody>
          <a:bodyPr wrap="square" lIns="0" tIns="0" rIns="0" bIns="0" rtlCol="0" anchor="t"/>
          <a:lstStyle/>
          <a:p>
            <a:pPr algn="l" indent="0" marL="0">
              <a:lnSpc>
                <a:spcPct val="100000"/>
              </a:lnSpc>
              <a:buNone/>
            </a:pPr>
            <a:r>
              <a:rPr lang="en-US" sz="1600" dirty="0">
                <a:solidFill>
                  <a:srgbClr val="000000"/>
                </a:solidFill>
                <a:latin typeface="Arial" pitchFamily="34" charset="0"/>
                <a:ea typeface="Arial" pitchFamily="34" charset="-122"/>
                <a:cs typeface="Arial" pitchFamily="34" charset="-120"/>
              </a:rPr>
              <a:t>При сравнении важно говорить коротко и понятно: что видно здесь, что видно там и чем снимки похожи или отличаются. Тогда ответ звучит аккуратно и уверенно.
</a:t>
            </a:r>
            <a:endParaRPr lang="en-US" sz="16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306750" y="1171834"/>
            <a:ext cx="2466300" cy="1950882"/>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3384775" y="1171959"/>
            <a:ext cx="2466300" cy="1950882"/>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6462800" y="1171959"/>
            <a:ext cx="2466300" cy="1950882"/>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sp>
        <p:nvSpPr>
          <p:cNvPr id="10" name="Text 0"/>
          <p:cNvSpPr txBox="1"/>
          <p:nvPr/>
        </p:nvSpPr>
        <p:spPr>
          <a:xfrm>
            <a:off x="8629225" y="4595825"/>
            <a:ext cx="377100" cy="444000"/>
          </a:xfrm>
          <a:prstGeom prst="rect">
            <a:avLst/>
          </a:prstGeom>
          <a:noFill/>
          <a:ln/>
        </p:spPr>
        <p:txBody>
          <a:bodyPr wrap="square" lIns="0" tIns="0" rIns="0" bIns="0" rtlCol="0" anchor="ctr"/>
          <a:lstStyle/>
          <a:p>
            <a:pPr algn="ctr" indent="0" marL="0">
              <a:lnSpc>
                <a:spcPct val="100000"/>
              </a:lnSpc>
              <a:buNone/>
            </a:pPr>
            <a:r>
              <a:rPr lang="en-US" sz="2400" dirty="0">
                <a:solidFill>
                  <a:srgbClr val="FFF6E3"/>
                </a:solidFill>
                <a:latin typeface="Arial" pitchFamily="34" charset="0"/>
                <a:ea typeface="Arial" pitchFamily="34" charset="-122"/>
                <a:cs typeface="Arial" pitchFamily="34" charset="-120"/>
              </a:rPr>
              <a:t>17</a:t>
            </a:r>
            <a:endParaRPr lang="en-US" sz="2400" dirty="0"/>
          </a:p>
        </p:txBody>
      </p:sp>
      <p:sp>
        <p:nvSpPr>
          <p:cNvPr id="11" name="Text 1"/>
          <p:cNvSpPr txBox="1"/>
          <p:nvPr/>
        </p:nvSpPr>
        <p:spPr>
          <a:xfrm>
            <a:off x="214275" y="370650"/>
            <a:ext cx="8695200" cy="499800"/>
          </a:xfrm>
          <a:prstGeom prst="rect">
            <a:avLst/>
          </a:prstGeom>
          <a:noFill/>
          <a:ln/>
        </p:spPr>
        <p:txBody>
          <a:bodyPr wrap="square" lIns="0" tIns="0" rIns="0" bIns="0" rtlCol="0" anchor="t"/>
          <a:lstStyle/>
          <a:p>
            <a:pPr algn="l" indent="0" marL="0">
              <a:lnSpc>
                <a:spcPct val="100000"/>
              </a:lnSpc>
              <a:buNone/>
            </a:pPr>
            <a:r>
              <a:rPr lang="en-US" sz="3200" b="1" dirty="0">
                <a:solidFill>
                  <a:srgbClr val="000000"/>
                </a:solidFill>
                <a:latin typeface="Arial" pitchFamily="34" charset="0"/>
                <a:ea typeface="Arial" pitchFamily="34" charset="-122"/>
                <a:cs typeface="Arial" pitchFamily="34" charset="-120"/>
              </a:rPr>
              <a:t>Мои любимые летние фото
</a:t>
            </a:r>
            <a:endParaRPr lang="en-US" sz="3200" dirty="0"/>
          </a:p>
        </p:txBody>
      </p:sp>
      <p:sp>
        <p:nvSpPr>
          <p:cNvPr id="12" name="Text 2"/>
          <p:cNvSpPr txBox="1"/>
          <p:nvPr/>
        </p:nvSpPr>
        <p:spPr>
          <a:xfrm>
            <a:off x="507800" y="3289925"/>
            <a:ext cx="2265900" cy="1116300"/>
          </a:xfrm>
          <a:prstGeom prst="rect">
            <a:avLst/>
          </a:prstGeom>
          <a:noFill/>
          <a:ln/>
        </p:spPr>
        <p:txBody>
          <a:bodyPr wrap="square" lIns="0" tIns="0" rIns="0" bIns="0" rtlCol="0" anchor="t"/>
          <a:lstStyle/>
          <a:p>
            <a:pPr algn="l" indent="0" marL="0">
              <a:lnSpc>
                <a:spcPct val="100000"/>
              </a:lnSpc>
              <a:buNone/>
            </a:pPr>
            <a:r>
              <a:rPr lang="en-US" sz="1161" b="1" dirty="0">
                <a:solidFill>
                  <a:srgbClr val="434343"/>
                </a:solidFill>
                <a:latin typeface="Arial" pitchFamily="34" charset="0"/>
                <a:ea typeface="Arial" pitchFamily="34" charset="-122"/>
                <a:cs typeface="Arial" pitchFamily="34" charset="-120"/>
              </a:rPr>
              <a:t>Фото с друзьями на прогулке
</a:t>
            </a:r>
            <a:pPr algn="l" indent="0" marL="0">
              <a:lnSpc>
                <a:spcPct val="100000"/>
              </a:lnSpc>
              <a:buNone/>
            </a:pPr>
            <a:r>
              <a:rPr lang="en-US" sz="663" dirty="0">
                <a:solidFill>
                  <a:srgbClr val="434343"/>
                </a:solidFill>
                <a:latin typeface="Arial" pitchFamily="34" charset="0"/>
                <a:ea typeface="Arial" pitchFamily="34" charset="-122"/>
                <a:cs typeface="Arial" pitchFamily="34" charset="-120"/>
              </a:rPr>
              <a:t>
</a:t>
            </a:r>
            <a:pPr algn="l" indent="0" marL="0">
              <a:lnSpc>
                <a:spcPct val="100000"/>
              </a:lnSpc>
              <a:buNone/>
            </a:pPr>
            <a:r>
              <a:rPr lang="en-US" sz="995" dirty="0">
                <a:solidFill>
                  <a:srgbClr val="434343"/>
                </a:solidFill>
                <a:latin typeface="Arial" pitchFamily="34" charset="0"/>
                <a:ea typeface="Arial" pitchFamily="34" charset="-122"/>
                <a:cs typeface="Arial" pitchFamily="34" charset="-120"/>
              </a:rPr>
              <a:t>На этой фотографии мы идём по парку и смеёмся, потому что у нас очень весёлый день. У меня в руках маленький рюкзак, а рядом идут друзья. Такое фото легко описать словами про место, людей и настроение.
</a:t>
            </a:r>
            <a:endParaRPr lang="en-US" sz="1161" dirty="0"/>
          </a:p>
        </p:txBody>
      </p:sp>
      <p:sp>
        <p:nvSpPr>
          <p:cNvPr id="13" name="Text 3"/>
          <p:cNvSpPr txBox="1"/>
          <p:nvPr/>
        </p:nvSpPr>
        <p:spPr>
          <a:xfrm>
            <a:off x="3585800" y="3290025"/>
            <a:ext cx="2265900" cy="1116300"/>
          </a:xfrm>
          <a:prstGeom prst="rect">
            <a:avLst/>
          </a:prstGeom>
          <a:noFill/>
          <a:ln/>
        </p:spPr>
        <p:txBody>
          <a:bodyPr wrap="square" lIns="0" tIns="0" rIns="0" bIns="0" rtlCol="0" anchor="t"/>
          <a:lstStyle/>
          <a:p>
            <a:pPr algn="l" indent="0" marL="0">
              <a:lnSpc>
                <a:spcPct val="100000"/>
              </a:lnSpc>
              <a:buNone/>
            </a:pPr>
            <a:r>
              <a:rPr lang="en-US" sz="1184" b="1" dirty="0">
                <a:solidFill>
                  <a:srgbClr val="434343"/>
                </a:solidFill>
                <a:latin typeface="Arial" pitchFamily="34" charset="0"/>
                <a:ea typeface="Arial" pitchFamily="34" charset="-122"/>
                <a:cs typeface="Arial" pitchFamily="34" charset="-120"/>
              </a:rPr>
              <a:t>Снимок у моря
</a:t>
            </a:r>
            <a:pPr algn="l" indent="0" marL="0">
              <a:lnSpc>
                <a:spcPct val="100000"/>
              </a:lnSpc>
              <a:buNone/>
            </a:pPr>
            <a:r>
              <a:rPr lang="en-US" sz="677" dirty="0">
                <a:solidFill>
                  <a:srgbClr val="434343"/>
                </a:solidFill>
                <a:latin typeface="Arial" pitchFamily="34" charset="0"/>
                <a:ea typeface="Arial" pitchFamily="34" charset="-122"/>
                <a:cs typeface="Arial" pitchFamily="34" charset="-120"/>
              </a:rPr>
              <a:t>
</a:t>
            </a:r>
            <a:pPr algn="l" indent="0" marL="0">
              <a:lnSpc>
                <a:spcPct val="100000"/>
              </a:lnSpc>
              <a:buNone/>
            </a:pPr>
            <a:r>
              <a:rPr lang="en-US" sz="1015" dirty="0">
                <a:solidFill>
                  <a:srgbClr val="434343"/>
                </a:solidFill>
                <a:latin typeface="Arial" pitchFamily="34" charset="0"/>
                <a:ea typeface="Arial" pitchFamily="34" charset="-122"/>
                <a:cs typeface="Arial" pitchFamily="34" charset="-120"/>
              </a:rPr>
              <a:t>Здесь видно море, песок и яркое солнце. Моя семья сидит рядом, а я держу ракушку и смотрю на воду. Это спокойное летнее фото напоминает о каникулах и помогает повторять слова про природу и отдых.
</a:t>
            </a:r>
            <a:endParaRPr lang="en-US" sz="1184" dirty="0"/>
          </a:p>
        </p:txBody>
      </p:sp>
      <p:sp>
        <p:nvSpPr>
          <p:cNvPr id="14" name="Text 4"/>
          <p:cNvSpPr txBox="1"/>
          <p:nvPr/>
        </p:nvSpPr>
        <p:spPr>
          <a:xfrm>
            <a:off x="6663825" y="3290025"/>
            <a:ext cx="2265900" cy="1116300"/>
          </a:xfrm>
          <a:prstGeom prst="rect">
            <a:avLst/>
          </a:prstGeom>
          <a:noFill/>
          <a:ln/>
        </p:spPr>
        <p:txBody>
          <a:bodyPr wrap="square" lIns="0" tIns="0" rIns="0" bIns="0" rtlCol="0" anchor="t"/>
          <a:lstStyle/>
          <a:p>
            <a:pPr algn="l" indent="0" marL="0">
              <a:lnSpc>
                <a:spcPct val="100000"/>
              </a:lnSpc>
              <a:buNone/>
            </a:pPr>
            <a:r>
              <a:rPr lang="en-US" sz="1229" b="1" dirty="0">
                <a:solidFill>
                  <a:srgbClr val="434343"/>
                </a:solidFill>
                <a:latin typeface="Arial" pitchFamily="34" charset="0"/>
                <a:ea typeface="Arial" pitchFamily="34" charset="-122"/>
                <a:cs typeface="Arial" pitchFamily="34" charset="-120"/>
              </a:rPr>
              <a:t>Пикник в зелёном парке
</a:t>
            </a:r>
            <a:pPr algn="l" indent="0" marL="0">
              <a:lnSpc>
                <a:spcPct val="100000"/>
              </a:lnSpc>
              <a:buNone/>
            </a:pPr>
            <a:r>
              <a:rPr lang="en-US" sz="702" dirty="0">
                <a:solidFill>
                  <a:srgbClr val="434343"/>
                </a:solidFill>
                <a:latin typeface="Arial" pitchFamily="34" charset="0"/>
                <a:ea typeface="Arial" pitchFamily="34" charset="-122"/>
                <a:cs typeface="Arial" pitchFamily="34" charset="-120"/>
              </a:rPr>
              <a:t>
</a:t>
            </a:r>
            <a:pPr algn="l" indent="0" marL="0">
              <a:lnSpc>
                <a:spcPct val="100000"/>
              </a:lnSpc>
              <a:buNone/>
            </a:pPr>
            <a:r>
              <a:rPr lang="en-US" sz="1054" dirty="0">
                <a:solidFill>
                  <a:srgbClr val="434343"/>
                </a:solidFill>
                <a:latin typeface="Arial" pitchFamily="34" charset="0"/>
                <a:ea typeface="Arial" pitchFamily="34" charset="-122"/>
                <a:cs typeface="Arial" pitchFamily="34" charset="-120"/>
              </a:rPr>
              <a:t>На этом снимке мы сидим на пледе, едим арбуз и пьём сок. Рядом лежит мяч, а в воздухе чувствуется лето. Такое фото особенно приятно рассматривать, потому что оно тёплое, яркое и очень живое.
</a:t>
            </a:r>
            <a:endParaRPr lang="en-US" sz="1229"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627675" y="1739000"/>
            <a:ext cx="337500" cy="337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2692200" y="1757750"/>
            <a:ext cx="337500" cy="3000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4756725" y="1772750"/>
            <a:ext cx="337500" cy="2700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pic>
        <p:nvPicPr>
          <p:cNvPr id="10" name="Image 8" descr="preencoded.png">    </p:cNvPr>
          <p:cNvPicPr>
            <a:picLocks noChangeAspect="1"/>
          </p:cNvPicPr>
          <p:nvPr/>
        </p:nvPicPr>
        <p:blipFill>
          <a:blip r:embed="rId9"/>
          <a:stretch>
            <a:fillRect/>
          </a:stretch>
        </p:blipFill>
        <p:spPr>
          <a:xfrm>
            <a:off x="6861750" y="1736750"/>
            <a:ext cx="256500" cy="342000"/>
          </a:xfrm>
          <a:prstGeom prst="rect">
            <a:avLst/>
          </a:prstGeom>
        </p:spPr>
      </p:pic>
      <p:sp>
        <p:nvSpPr>
          <p:cNvPr id="11" name="Text 0"/>
          <p:cNvSpPr txBox="1"/>
          <p:nvPr/>
        </p:nvSpPr>
        <p:spPr>
          <a:xfrm>
            <a:off x="129025" y="4595825"/>
            <a:ext cx="377100" cy="444000"/>
          </a:xfrm>
          <a:prstGeom prst="rect">
            <a:avLst/>
          </a:prstGeom>
          <a:noFill/>
          <a:ln/>
        </p:spPr>
        <p:txBody>
          <a:bodyPr wrap="square" lIns="0" tIns="0" rIns="0" bIns="0" rtlCol="0" anchor="ctr"/>
          <a:lstStyle/>
          <a:p>
            <a:pPr algn="ctr" indent="0" marL="0">
              <a:lnSpc>
                <a:spcPct val="100000"/>
              </a:lnSpc>
              <a:buNone/>
            </a:pPr>
            <a:r>
              <a:rPr lang="en-US" sz="2400" dirty="0">
                <a:solidFill>
                  <a:srgbClr val="FFF6E3"/>
                </a:solidFill>
                <a:latin typeface="Arial" pitchFamily="34" charset="0"/>
                <a:ea typeface="Arial" pitchFamily="34" charset="-122"/>
                <a:cs typeface="Arial" pitchFamily="34" charset="-120"/>
              </a:rPr>
              <a:t>18</a:t>
            </a:r>
            <a:endParaRPr lang="en-US" sz="2400" dirty="0"/>
          </a:p>
        </p:txBody>
      </p:sp>
      <p:sp>
        <p:nvSpPr>
          <p:cNvPr id="12" name="Text 1"/>
          <p:cNvSpPr txBox="1"/>
          <p:nvPr/>
        </p:nvSpPr>
        <p:spPr>
          <a:xfrm>
            <a:off x="252450" y="370650"/>
            <a:ext cx="8059200" cy="652800"/>
          </a:xfrm>
          <a:prstGeom prst="rect">
            <a:avLst/>
          </a:prstGeom>
          <a:noFill/>
          <a:ln/>
        </p:spPr>
        <p:txBody>
          <a:bodyPr wrap="square" lIns="0" tIns="0" rIns="0" bIns="0" rtlCol="0" anchor="t"/>
          <a:lstStyle/>
          <a:p>
            <a:pPr algn="l" indent="0" marL="0">
              <a:lnSpc>
                <a:spcPct val="100000"/>
              </a:lnSpc>
              <a:buNone/>
            </a:pPr>
            <a:r>
              <a:rPr lang="en-US" sz="3200" b="1" dirty="0">
                <a:solidFill>
                  <a:srgbClr val="000000"/>
                </a:solidFill>
                <a:latin typeface="Arial" pitchFamily="34" charset="0"/>
                <a:ea typeface="Arial" pitchFamily="34" charset="-122"/>
                <a:cs typeface="Arial" pitchFamily="34" charset="-120"/>
              </a:rPr>
              <a:t>Слова, которые помогают начать ответ
</a:t>
            </a:r>
            <a:endParaRPr lang="en-US" sz="3200" dirty="0"/>
          </a:p>
        </p:txBody>
      </p:sp>
      <p:sp>
        <p:nvSpPr>
          <p:cNvPr id="13" name="Text 2"/>
          <p:cNvSpPr txBox="1"/>
          <p:nvPr/>
        </p:nvSpPr>
        <p:spPr>
          <a:xfrm>
            <a:off x="427850" y="2359925"/>
            <a:ext cx="1592100" cy="1356600"/>
          </a:xfrm>
          <a:prstGeom prst="rect">
            <a:avLst/>
          </a:prstGeom>
          <a:noFill/>
          <a:ln/>
        </p:spPr>
        <p:txBody>
          <a:bodyPr wrap="square" lIns="0" tIns="0" rIns="0" bIns="0" rtlCol="0" anchor="ctr"/>
          <a:lstStyle/>
          <a:p>
            <a:pPr algn="l" indent="0" marL="0">
              <a:lnSpc>
                <a:spcPct val="100000"/>
              </a:lnSpc>
              <a:buNone/>
            </a:pPr>
            <a:r>
              <a:rPr lang="en-US" sz="1277" b="1" dirty="0">
                <a:solidFill>
                  <a:srgbClr val="FFF6E3"/>
                </a:solidFill>
                <a:latin typeface="Arial" pitchFamily="34" charset="0"/>
                <a:ea typeface="Arial" pitchFamily="34" charset="-122"/>
                <a:cs typeface="Arial" pitchFamily="34" charset="-120"/>
              </a:rPr>
              <a:t>Das ist...
</a:t>
            </a:r>
            <a:pPr algn="l" indent="0" marL="0">
              <a:lnSpc>
                <a:spcPct val="100000"/>
              </a:lnSpc>
              <a:buNone/>
            </a:pPr>
            <a:r>
              <a:rPr lang="en-US" sz="638" dirty="0">
                <a:solidFill>
                  <a:srgbClr val="FFF6E3"/>
                </a:solidFill>
                <a:latin typeface="Arial" pitchFamily="34" charset="0"/>
                <a:ea typeface="Arial" pitchFamily="34" charset="-122"/>
                <a:cs typeface="Arial" pitchFamily="34" charset="-120"/>
              </a:rPr>
              <a:t>
</a:t>
            </a:r>
            <a:pPr algn="l" indent="0" marL="0">
              <a:lnSpc>
                <a:spcPct val="100000"/>
              </a:lnSpc>
              <a:buNone/>
            </a:pPr>
            <a:r>
              <a:rPr lang="en-US" sz="1095" dirty="0">
                <a:solidFill>
                  <a:srgbClr val="FFF6E3"/>
                </a:solidFill>
                <a:latin typeface="Arial" pitchFamily="34" charset="0"/>
                <a:ea typeface="Arial" pitchFamily="34" charset="-122"/>
                <a:cs typeface="Arial" pitchFamily="34" charset="-120"/>
              </a:rPr>
              <a:t>Эта фраза подходит, когда нужно просто назвать фотографию. После неё легко добавить, что именно изображено, и не потеряться в длинном ответе.
</a:t>
            </a:r>
            <a:endParaRPr lang="en-US" sz="1277" dirty="0"/>
          </a:p>
        </p:txBody>
      </p:sp>
      <p:sp>
        <p:nvSpPr>
          <p:cNvPr id="14" name="Text 3"/>
          <p:cNvSpPr txBox="1"/>
          <p:nvPr/>
        </p:nvSpPr>
        <p:spPr>
          <a:xfrm>
            <a:off x="2492375" y="2359925"/>
            <a:ext cx="1592100" cy="1356600"/>
          </a:xfrm>
          <a:prstGeom prst="rect">
            <a:avLst/>
          </a:prstGeom>
          <a:noFill/>
          <a:ln/>
        </p:spPr>
        <p:txBody>
          <a:bodyPr wrap="square" lIns="0" tIns="0" rIns="0" bIns="0" rtlCol="0" anchor="ctr"/>
          <a:lstStyle/>
          <a:p>
            <a:pPr algn="l" indent="0" marL="0">
              <a:lnSpc>
                <a:spcPct val="100000"/>
              </a:lnSpc>
              <a:buNone/>
            </a:pPr>
            <a:r>
              <a:rPr lang="en-US" sz="1277" b="1" dirty="0">
                <a:solidFill>
                  <a:srgbClr val="FFF6E3"/>
                </a:solidFill>
                <a:latin typeface="Arial" pitchFamily="34" charset="0"/>
                <a:ea typeface="Arial" pitchFamily="34" charset="-122"/>
                <a:cs typeface="Arial" pitchFamily="34" charset="-120"/>
              </a:rPr>
              <a:t>Ich sehe...
</a:t>
            </a:r>
            <a:pPr algn="l" indent="0" marL="0">
              <a:lnSpc>
                <a:spcPct val="100000"/>
              </a:lnSpc>
              <a:buNone/>
            </a:pPr>
            <a:r>
              <a:rPr lang="en-US" sz="638" dirty="0">
                <a:solidFill>
                  <a:srgbClr val="FFF6E3"/>
                </a:solidFill>
                <a:latin typeface="Arial" pitchFamily="34" charset="0"/>
                <a:ea typeface="Arial" pitchFamily="34" charset="-122"/>
                <a:cs typeface="Arial" pitchFamily="34" charset="-120"/>
              </a:rPr>
              <a:t>
</a:t>
            </a:r>
            <a:pPr algn="l" indent="0" marL="0">
              <a:lnSpc>
                <a:spcPct val="100000"/>
              </a:lnSpc>
              <a:buNone/>
            </a:pPr>
            <a:r>
              <a:rPr lang="en-US" sz="1095" dirty="0">
                <a:solidFill>
                  <a:srgbClr val="FFF6E3"/>
                </a:solidFill>
                <a:latin typeface="Arial" pitchFamily="34" charset="0"/>
                <a:ea typeface="Arial" pitchFamily="34" charset="-122"/>
                <a:cs typeface="Arial" pitchFamily="34" charset="-120"/>
              </a:rPr>
              <a:t>С этими словами ученик сразу показывает, что он внимательно смотрит на снимок. Затем можно назвать людей, предметы и место, которое видно на фото.
</a:t>
            </a:r>
            <a:endParaRPr lang="en-US" sz="1277" dirty="0"/>
          </a:p>
        </p:txBody>
      </p:sp>
      <p:sp>
        <p:nvSpPr>
          <p:cNvPr id="15" name="Text 4"/>
          <p:cNvSpPr txBox="1"/>
          <p:nvPr/>
        </p:nvSpPr>
        <p:spPr>
          <a:xfrm>
            <a:off x="4556900" y="2359925"/>
            <a:ext cx="1592100" cy="1356600"/>
          </a:xfrm>
          <a:prstGeom prst="rect">
            <a:avLst/>
          </a:prstGeom>
          <a:noFill/>
          <a:ln/>
        </p:spPr>
        <p:txBody>
          <a:bodyPr wrap="square" lIns="0" tIns="0" rIns="0" bIns="0" rtlCol="0" anchor="ctr"/>
          <a:lstStyle/>
          <a:p>
            <a:pPr algn="l" indent="0" marL="0">
              <a:lnSpc>
                <a:spcPct val="100000"/>
              </a:lnSpc>
              <a:buNone/>
            </a:pPr>
            <a:r>
              <a:rPr lang="en-US" sz="1277" b="1" dirty="0">
                <a:solidFill>
                  <a:srgbClr val="FFF6E3"/>
                </a:solidFill>
                <a:latin typeface="Arial" pitchFamily="34" charset="0"/>
                <a:ea typeface="Arial" pitchFamily="34" charset="-122"/>
                <a:cs typeface="Arial" pitchFamily="34" charset="-120"/>
              </a:rPr>
              <a:t>Wir sind...
</a:t>
            </a:r>
            <a:pPr algn="l" indent="0" marL="0">
              <a:lnSpc>
                <a:spcPct val="100000"/>
              </a:lnSpc>
              <a:buNone/>
            </a:pPr>
            <a:r>
              <a:rPr lang="en-US" sz="638" dirty="0">
                <a:solidFill>
                  <a:srgbClr val="FFF6E3"/>
                </a:solidFill>
                <a:latin typeface="Arial" pitchFamily="34" charset="0"/>
                <a:ea typeface="Arial" pitchFamily="34" charset="-122"/>
                <a:cs typeface="Arial" pitchFamily="34" charset="-120"/>
              </a:rPr>
              <a:t>
</a:t>
            </a:r>
            <a:pPr algn="l" indent="0" marL="0">
              <a:lnSpc>
                <a:spcPct val="100000"/>
              </a:lnSpc>
              <a:buNone/>
            </a:pPr>
            <a:r>
              <a:rPr lang="en-US" sz="1095" dirty="0">
                <a:solidFill>
                  <a:srgbClr val="FFF6E3"/>
                </a:solidFill>
                <a:latin typeface="Arial" pitchFamily="34" charset="0"/>
                <a:ea typeface="Arial" pitchFamily="34" charset="-122"/>
                <a:cs typeface="Arial" pitchFamily="34" charset="-120"/>
              </a:rPr>
              <a:t>Формула помогает рассказать о себе и своей группе на фотографии. Она особенно удобна, если на снимке есть семья, друзья или одноклассники.
</a:t>
            </a:r>
            <a:endParaRPr lang="en-US" sz="1277" dirty="0"/>
          </a:p>
        </p:txBody>
      </p:sp>
      <p:sp>
        <p:nvSpPr>
          <p:cNvPr id="16" name="Text 5"/>
          <p:cNvSpPr txBox="1"/>
          <p:nvPr/>
        </p:nvSpPr>
        <p:spPr>
          <a:xfrm>
            <a:off x="6621425" y="2359925"/>
            <a:ext cx="1592100" cy="1356600"/>
          </a:xfrm>
          <a:prstGeom prst="rect">
            <a:avLst/>
          </a:prstGeom>
          <a:noFill/>
          <a:ln/>
        </p:spPr>
        <p:txBody>
          <a:bodyPr wrap="square" lIns="0" tIns="0" rIns="0" bIns="0" rtlCol="0" anchor="ctr"/>
          <a:lstStyle/>
          <a:p>
            <a:pPr algn="l" indent="0" marL="0">
              <a:lnSpc>
                <a:spcPct val="100000"/>
              </a:lnSpc>
              <a:buNone/>
            </a:pPr>
            <a:r>
              <a:rPr lang="en-US" sz="1277" b="1" dirty="0">
                <a:solidFill>
                  <a:srgbClr val="FFF6E3"/>
                </a:solidFill>
                <a:latin typeface="Arial" pitchFamily="34" charset="0"/>
                <a:ea typeface="Arial" pitchFamily="34" charset="-122"/>
                <a:cs typeface="Arial" pitchFamily="34" charset="-120"/>
              </a:rPr>
              <a:t>Auf dem Foto ist...
</a:t>
            </a:r>
            <a:pPr algn="l" indent="0" marL="0">
              <a:lnSpc>
                <a:spcPct val="100000"/>
              </a:lnSpc>
              <a:buNone/>
            </a:pPr>
            <a:r>
              <a:rPr lang="en-US" sz="638" dirty="0">
                <a:solidFill>
                  <a:srgbClr val="FFF6E3"/>
                </a:solidFill>
                <a:latin typeface="Arial" pitchFamily="34" charset="0"/>
                <a:ea typeface="Arial" pitchFamily="34" charset="-122"/>
                <a:cs typeface="Arial" pitchFamily="34" charset="-120"/>
              </a:rPr>
              <a:t>
</a:t>
            </a:r>
            <a:pPr algn="l" indent="0" marL="0">
              <a:lnSpc>
                <a:spcPct val="100000"/>
              </a:lnSpc>
              <a:buNone/>
            </a:pPr>
            <a:r>
              <a:rPr lang="en-US" sz="1095" dirty="0">
                <a:solidFill>
                  <a:srgbClr val="FFF6E3"/>
                </a:solidFill>
                <a:latin typeface="Arial" pitchFamily="34" charset="0"/>
                <a:ea typeface="Arial" pitchFamily="34" charset="-122"/>
                <a:cs typeface="Arial" pitchFamily="34" charset="-120"/>
              </a:rPr>
              <a:t>Начало сразу подсказывает, что именно видно на изображении. После него легко продолжить рассказ: где находится фото, кто на нём и что происходит.
</a:t>
            </a:r>
            <a:endParaRPr lang="en-US" sz="1277"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799425" y="1259702"/>
            <a:ext cx="3498000" cy="2176002"/>
          </a:xfrm>
          <a:prstGeom prst="rect">
            <a:avLst/>
          </a:prstGeom>
        </p:spPr>
      </p:pic>
      <p:pic>
        <p:nvPicPr>
          <p:cNvPr id="4" name="Image 2" descr="preencoded.png">    </p:cNvPr>
          <p:cNvPicPr>
            <a:picLocks noChangeAspect="1"/>
          </p:cNvPicPr>
          <p:nvPr/>
        </p:nvPicPr>
        <p:blipFill>
          <a:blip r:embed="rId3"/>
          <a:stretch>
            <a:fillRect/>
          </a:stretch>
        </p:blipFill>
        <p:spPr>
          <a:xfrm>
            <a:off x="4813525" y="1259702"/>
            <a:ext cx="3498000" cy="2176002"/>
          </a:xfrm>
          <a:prstGeom prst="rect">
            <a:avLst/>
          </a:prstGeom>
        </p:spPr>
      </p:pic>
      <p:sp>
        <p:nvSpPr>
          <p:cNvPr id="5" name="Text 0"/>
          <p:cNvSpPr txBox="1"/>
          <p:nvPr/>
        </p:nvSpPr>
        <p:spPr>
          <a:xfrm>
            <a:off x="799425" y="370650"/>
            <a:ext cx="7512300" cy="499800"/>
          </a:xfrm>
          <a:prstGeom prst="rect">
            <a:avLst/>
          </a:prstGeom>
          <a:noFill/>
          <a:ln/>
        </p:spPr>
        <p:txBody>
          <a:bodyPr wrap="square" lIns="0" tIns="0" rIns="0" bIns="0" rtlCol="0" anchor="t"/>
          <a:lstStyle/>
          <a:p>
            <a:pPr algn="l" indent="0" marL="0">
              <a:lnSpc>
                <a:spcPct val="100000"/>
              </a:lnSpc>
              <a:buNone/>
            </a:pPr>
            <a:r>
              <a:rPr lang="en-US" sz="2613" b="1" dirty="0">
                <a:solidFill>
                  <a:srgbClr val="000000"/>
                </a:solidFill>
                <a:latin typeface="Arial" pitchFamily="34" charset="0"/>
                <a:ea typeface="Arial" pitchFamily="34" charset="-122"/>
                <a:cs typeface="Arial" pitchFamily="34" charset="-120"/>
              </a:rPr>
              <a:t>Как выглядит удачное описание фотографии
</a:t>
            </a:r>
            <a:endParaRPr lang="en-US" sz="2613" dirty="0"/>
          </a:p>
        </p:txBody>
      </p:sp>
      <p:sp>
        <p:nvSpPr>
          <p:cNvPr id="6" name="Text 1"/>
          <p:cNvSpPr txBox="1"/>
          <p:nvPr/>
        </p:nvSpPr>
        <p:spPr>
          <a:xfrm>
            <a:off x="8754500" y="4821325"/>
            <a:ext cx="328800" cy="264300"/>
          </a:xfrm>
          <a:prstGeom prst="rect">
            <a:avLst/>
          </a:prstGeom>
          <a:noFill/>
          <a:ln/>
        </p:spPr>
        <p:txBody>
          <a:bodyPr wrap="square" lIns="0" tIns="0" rIns="0" bIns="0" rtlCol="0" anchor="ctr"/>
          <a:lstStyle/>
          <a:p>
            <a:pPr algn="ctr" indent="0" marL="0">
              <a:lnSpc>
                <a:spcPct val="100000"/>
              </a:lnSpc>
              <a:buNone/>
            </a:pPr>
            <a:r>
              <a:rPr lang="en-US" sz="2079" dirty="0">
                <a:solidFill>
                  <a:srgbClr val="FFF6E3"/>
                </a:solidFill>
                <a:latin typeface="Arial" pitchFamily="34" charset="0"/>
                <a:ea typeface="Arial" pitchFamily="34" charset="-122"/>
                <a:cs typeface="Arial" pitchFamily="34" charset="-120"/>
              </a:rPr>
              <a:t>19</a:t>
            </a:r>
            <a:endParaRPr lang="en-US" sz="2079" dirty="0"/>
          </a:p>
        </p:txBody>
      </p:sp>
      <p:sp>
        <p:nvSpPr>
          <p:cNvPr id="7" name="Text 2"/>
          <p:cNvSpPr txBox="1"/>
          <p:nvPr/>
        </p:nvSpPr>
        <p:spPr>
          <a:xfrm>
            <a:off x="799425" y="3662955"/>
            <a:ext cx="3498000" cy="1158178"/>
          </a:xfrm>
          <a:prstGeom prst="rect">
            <a:avLst/>
          </a:prstGeom>
          <a:noFill/>
          <a:ln/>
        </p:spPr>
        <p:txBody>
          <a:bodyPr wrap="square" lIns="0" tIns="0" rIns="0" bIns="0" rtlCol="0" anchor="t"/>
          <a:lstStyle/>
          <a:p>
            <a:pPr algn="ctr" indent="0" marL="0">
              <a:lnSpc>
                <a:spcPct val="100000"/>
              </a:lnSpc>
              <a:buNone/>
            </a:pPr>
            <a:r>
              <a:rPr lang="en-US" sz="1348" b="1" dirty="0">
                <a:solidFill>
                  <a:srgbClr val="000000"/>
                </a:solidFill>
                <a:latin typeface="Arial" pitchFamily="34" charset="0"/>
                <a:ea typeface="Arial" pitchFamily="34" charset="-122"/>
                <a:cs typeface="Arial" pitchFamily="34" charset="-120"/>
              </a:rPr>
              <a:t>Коротко, но понятно
</a:t>
            </a:r>
            <a:pPr algn="ctr" indent="0" marL="0">
              <a:lnSpc>
                <a:spcPct val="100000"/>
              </a:lnSpc>
              <a:buNone/>
            </a:pPr>
            <a:r>
              <a:rPr lang="en-US" sz="749" b="1" dirty="0">
                <a:solidFill>
                  <a:srgbClr val="000000"/>
                </a:solidFill>
                <a:latin typeface="Arial" pitchFamily="34" charset="0"/>
                <a:ea typeface="Arial" pitchFamily="34" charset="-122"/>
                <a:cs typeface="Arial" pitchFamily="34" charset="-120"/>
              </a:rPr>
              <a:t>
</a:t>
            </a:r>
            <a:pPr algn="ctr" indent="0" marL="0">
              <a:lnSpc>
                <a:spcPct val="100000"/>
              </a:lnSpc>
              <a:buNone/>
            </a:pPr>
            <a:r>
              <a:rPr lang="en-US" sz="1198" dirty="0">
                <a:solidFill>
                  <a:srgbClr val="000000"/>
                </a:solidFill>
                <a:latin typeface="Arial" pitchFamily="34" charset="0"/>
                <a:ea typeface="Arial" pitchFamily="34" charset="-122"/>
                <a:cs typeface="Arial" pitchFamily="34" charset="-120"/>
              </a:rPr>
              <a:t>Хорошее описание не должно быть длинным. Достаточно трёх или пяти простых предложений, чтобы назвать место, людей и действие. Тогда слушателю легко понять, что происходит на летнем фото и какое у него настроение.
</a:t>
            </a:r>
            <a:endParaRPr lang="en-US" sz="1348" dirty="0"/>
          </a:p>
        </p:txBody>
      </p:sp>
      <p:sp>
        <p:nvSpPr>
          <p:cNvPr id="8" name="Text 3"/>
          <p:cNvSpPr txBox="1"/>
          <p:nvPr/>
        </p:nvSpPr>
        <p:spPr>
          <a:xfrm>
            <a:off x="4813525" y="3662955"/>
            <a:ext cx="3498000" cy="1158178"/>
          </a:xfrm>
          <a:prstGeom prst="rect">
            <a:avLst/>
          </a:prstGeom>
          <a:noFill/>
          <a:ln/>
        </p:spPr>
        <p:txBody>
          <a:bodyPr wrap="square" lIns="0" tIns="0" rIns="0" bIns="0" rtlCol="0" anchor="t"/>
          <a:lstStyle/>
          <a:p>
            <a:pPr algn="ctr" indent="0" marL="0">
              <a:lnSpc>
                <a:spcPct val="100000"/>
              </a:lnSpc>
              <a:buNone/>
            </a:pPr>
            <a:r>
              <a:rPr lang="en-US" sz="1303" b="1" dirty="0">
                <a:solidFill>
                  <a:srgbClr val="000000"/>
                </a:solidFill>
                <a:latin typeface="Arial" pitchFamily="34" charset="0"/>
                <a:ea typeface="Arial" pitchFamily="34" charset="-122"/>
                <a:cs typeface="Arial" pitchFamily="34" charset="-120"/>
              </a:rPr>
              <a:t>Слова, которые помогают увидеть картинку
</a:t>
            </a:r>
            <a:pPr algn="ctr" indent="0" marL="0">
              <a:lnSpc>
                <a:spcPct val="100000"/>
              </a:lnSpc>
              <a:buNone/>
            </a:pPr>
            <a:r>
              <a:rPr lang="en-US" sz="724" b="1" dirty="0">
                <a:solidFill>
                  <a:srgbClr val="000000"/>
                </a:solidFill>
                <a:latin typeface="Arial" pitchFamily="34" charset="0"/>
                <a:ea typeface="Arial" pitchFamily="34" charset="-122"/>
                <a:cs typeface="Arial" pitchFamily="34" charset="-120"/>
              </a:rPr>
              <a:t>
</a:t>
            </a:r>
            <a:pPr algn="ctr" indent="0" marL="0">
              <a:lnSpc>
                <a:spcPct val="100000"/>
              </a:lnSpc>
              <a:buNone/>
            </a:pPr>
            <a:r>
              <a:rPr lang="en-US" sz="1158" dirty="0">
                <a:solidFill>
                  <a:srgbClr val="000000"/>
                </a:solidFill>
                <a:latin typeface="Arial" pitchFamily="34" charset="0"/>
                <a:ea typeface="Arial" pitchFamily="34" charset="-122"/>
                <a:cs typeface="Arial" pitchFamily="34" charset="-120"/>
              </a:rPr>
              <a:t>Удачный ответ использует знакомые слова о лете, цветах и чувствах. Если рядом с фотографией есть короткие подписи на немецком, ученику проще говорить уверенно и не забывать важные детали снимка.
</a:t>
            </a:r>
            <a:endParaRPr lang="en-US" sz="1303"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618568" y="986125"/>
            <a:ext cx="2258613" cy="3854700"/>
          </a:xfrm>
          <a:prstGeom prst="rect">
            <a:avLst/>
          </a:prstGeom>
        </p:spPr>
      </p:pic>
      <p:sp>
        <p:nvSpPr>
          <p:cNvPr id="4" name="Text 0"/>
          <p:cNvSpPr txBox="1"/>
          <p:nvPr/>
        </p:nvSpPr>
        <p:spPr>
          <a:xfrm>
            <a:off x="865925" y="986125"/>
            <a:ext cx="3459000" cy="3854700"/>
          </a:xfrm>
          <a:prstGeom prst="rect">
            <a:avLst/>
          </a:prstGeom>
          <a:noFill/>
          <a:ln/>
        </p:spPr>
        <p:txBody>
          <a:bodyPr wrap="square" lIns="0" tIns="0" rIns="0" bIns="0" rtlCol="0" anchor="ctr"/>
          <a:lstStyle/>
          <a:p>
            <a:pPr algn="l" indent="0" marL="0">
              <a:lnSpc>
                <a:spcPct val="100000"/>
              </a:lnSpc>
              <a:buNone/>
            </a:pPr>
            <a:r>
              <a:rPr lang="en-US" sz="3449" b="1" dirty="0">
                <a:solidFill>
                  <a:srgbClr val="000000"/>
                </a:solidFill>
                <a:latin typeface="Arial" pitchFamily="34" charset="0"/>
                <a:ea typeface="Arial" pitchFamily="34" charset="-122"/>
                <a:cs typeface="Arial" pitchFamily="34" charset="-120"/>
              </a:rPr>
              <a:t>Летние фотографии — отличный повод говорить по-немецки
</a:t>
            </a:r>
            <a:pPr algn="l" indent="0" marL="0">
              <a:lnSpc>
                <a:spcPct val="100000"/>
              </a:lnSpc>
              <a:buNone/>
            </a:pPr>
            <a:r>
              <a:rPr lang="en-US" sz="1552"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552" dirty="0">
                <a:solidFill>
                  <a:srgbClr val="000000"/>
                </a:solidFill>
                <a:latin typeface="Arial" pitchFamily="34" charset="0"/>
                <a:ea typeface="Arial" pitchFamily="34" charset="-122"/>
                <a:cs typeface="Arial" pitchFamily="34" charset="-120"/>
              </a:rPr>
              <a:t>Летние фото помогают назвать людей, место, действие и настроение простыми немецкими словами. Если говорить коротко и по порядку, даже самый обычный снимок превращается в маленький интересный рассказ.
</a:t>
            </a:r>
            <a:endParaRPr lang="en-US" sz="3449"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2026-05-25T01:54:25Z</dcterms:created>
  <dcterms:modified xsi:type="dcterms:W3CDTF">2026-05-25T01:54:25Z</dcterms:modified>
</cp:coreProperties>
</file>