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image" Target="../media/image-9-8.jpe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image" Target="../media/image-16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1200" y="3187"/>
            <a:ext cx="7265700" cy="5137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02250" y="2077350"/>
            <a:ext cx="29394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 в XVII веке
</a:t>
            </a:r>
            <a:endParaRPr lang="en-US" sz="1412" dirty="0"/>
          </a:p>
        </p:txBody>
      </p:sp>
      <p:sp>
        <p:nvSpPr>
          <p:cNvPr id="6" name="Text 1"/>
          <p:cNvSpPr txBox="1"/>
          <p:nvPr/>
        </p:nvSpPr>
        <p:spPr>
          <a:xfrm>
            <a:off x="3333662" y="1744325"/>
            <a:ext cx="24768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3261525" y="2719400"/>
            <a:ext cx="26208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 колоний, торговли и борьбы за новые земли.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5287" y="440187"/>
            <a:ext cx="4082550" cy="426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400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 до колонизации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860975"/>
            <a:ext cx="3628200" cy="8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прихода европейцев континент был домом для сотен народов с разными языками, обычаями и способами хозяйства. Здесь уже существовали сложные общества, а земля и ресурсы привлекали всё больше пришельцев из Европы.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89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европейские державы и их цели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89" dirty="0"/>
          </a:p>
        </p:txBody>
      </p:sp>
      <p:sp>
        <p:nvSpPr>
          <p:cNvPr id="11" name="Text 2"/>
          <p:cNvSpPr txBox="1"/>
          <p:nvPr/>
        </p:nvSpPr>
        <p:spPr>
          <a:xfrm>
            <a:off x="722850" y="1311375"/>
            <a:ext cx="49074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на юге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укрепляла свои позиции на юго-западе и юге континента, строя миссии и укрепления. Так она стремилась удержать территории и контролировать местное население и пути сообщения.
</a:t>
            </a:r>
            <a:endParaRPr lang="en-US" sz="1043" dirty="0"/>
          </a:p>
        </p:txBody>
      </p:sp>
      <p:sp>
        <p:nvSpPr>
          <p:cNvPr id="12" name="Text 3"/>
          <p:cNvSpPr txBox="1"/>
          <p:nvPr/>
        </p:nvSpPr>
        <p:spPr>
          <a:xfrm>
            <a:off x="722850" y="2005058"/>
            <a:ext cx="49074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и реки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продвигалась вдоль реки Святого Лаврентия и к Великим озёрам. Её влияние росло благодаря торговле мехом, которая связывала колонию с удалёнными районами материка.
</a:t>
            </a:r>
            <a:endParaRPr lang="en-US" sz="1043" dirty="0"/>
          </a:p>
        </p:txBody>
      </p:sp>
      <p:sp>
        <p:nvSpPr>
          <p:cNvPr id="13" name="Text 4"/>
          <p:cNvSpPr txBox="1"/>
          <p:nvPr/>
        </p:nvSpPr>
        <p:spPr>
          <a:xfrm>
            <a:off x="722850" y="2698743"/>
            <a:ext cx="49074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на побережье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основывала постоянные поселения на Атлантическом побережье. Для неё были особенно важны новые земли, сельское хозяйство и укрепление политического влияния в регионе.
</a:t>
            </a:r>
            <a:endParaRPr lang="en-US" sz="1043" dirty="0"/>
          </a:p>
        </p:txBody>
      </p:sp>
      <p:sp>
        <p:nvSpPr>
          <p:cNvPr id="14" name="Text 5"/>
          <p:cNvSpPr txBox="1"/>
          <p:nvPr/>
        </p:nvSpPr>
        <p:spPr>
          <a:xfrm>
            <a:off x="722850" y="3392432"/>
            <a:ext cx="49074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Нидерланды и торговля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Нидерланды создали торговые пункты в районе реки Гудзон. Их интересовали удобные порты, прибыль от обмена товарами и участие в колониальной конкуренции.
</a:t>
            </a:r>
            <a:endParaRPr lang="en-US" sz="1043" dirty="0"/>
          </a:p>
        </p:txBody>
      </p:sp>
      <p:sp>
        <p:nvSpPr>
          <p:cNvPr id="15" name="Text 6"/>
          <p:cNvSpPr txBox="1"/>
          <p:nvPr/>
        </p:nvSpPr>
        <p:spPr>
          <a:xfrm>
            <a:off x="722850" y="4086127"/>
            <a:ext cx="49074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интересы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различия, все державы стремились к земле, прибыли, контролю над торговыми путями и расширению своего влияния на континенте.
</a:t>
            </a:r>
            <a:endParaRPr lang="en-US" sz="104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2100" y="420113"/>
            <a:ext cx="4451400" cy="43427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44514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постоянные английские поселения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463753"/>
            <a:ext cx="3576029" cy="561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Джеймстаун, основанный в 1607 году, стал первым постоянным английским поселением в Виргинии. Его жители быстро столкнулись с трудностями, к которым были плохо подготовлены.
</a:t>
            </a:r>
            <a:endParaRPr lang="en-US" sz="84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199022"/>
            <a:ext cx="3576029" cy="18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Джеймстаун
</a:t>
            </a:r>
            <a:endParaRPr lang="en-US" sz="93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2359895"/>
            <a:ext cx="3576029" cy="561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Плимут появился в 1620 году в Новой Англии. Его основали переселенцы, которые искали не только новые возможности, но и свободу жить по своим религиозным убеждениям.
</a:t>
            </a:r>
            <a:endParaRPr lang="en-US" sz="84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2095164"/>
            <a:ext cx="3576029" cy="18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Плимут
</a:t>
            </a:r>
            <a:endParaRPr lang="en-US" sz="932" dirty="0"/>
          </a:p>
        </p:txBody>
      </p:sp>
      <p:sp>
        <p:nvSpPr>
          <p:cNvPr id="13" name="Text 6"/>
          <p:cNvSpPr txBox="1"/>
          <p:nvPr/>
        </p:nvSpPr>
        <p:spPr>
          <a:xfrm>
            <a:off x="360000" y="3256025"/>
            <a:ext cx="3576029" cy="561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годы были связаны с голодом, болезнями и нехваткой привычных условий жизни. Поселенцам приходилось заново учиться выживать в незнакомом климате и среди новых природных условий.
</a:t>
            </a:r>
            <a:endParaRPr lang="en-US" sz="84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2991295"/>
            <a:ext cx="3576029" cy="18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Тяжёлое начало
</a:t>
            </a:r>
            <a:endParaRPr lang="en-US" sz="932" dirty="0"/>
          </a:p>
        </p:txBody>
      </p:sp>
      <p:sp>
        <p:nvSpPr>
          <p:cNvPr id="15" name="Text 8"/>
          <p:cNvSpPr txBox="1"/>
          <p:nvPr/>
        </p:nvSpPr>
        <p:spPr>
          <a:xfrm>
            <a:off x="360000" y="4152156"/>
            <a:ext cx="3576029" cy="561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выживания были нужны укрепления, поиск пищи и воды, а также помощь коренных жителей. Иногда именно их знания о земледелии и местных ресурсах спасали колонистов.
</a:t>
            </a:r>
            <a:endParaRPr lang="en-US" sz="84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887425"/>
            <a:ext cx="3576029" cy="18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и выживание
</a:t>
            </a:r>
            <a:endParaRPr lang="en-US" sz="93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28" y="1311376"/>
            <a:ext cx="8415944" cy="318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возникала колония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868485"/>
            <a:ext cx="63282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развития раннего европейского поселения в Северной Америке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колонизация и торговля мехом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89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2352550"/>
            <a:ext cx="2026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Франция
</a:t>
            </a:r>
            <a:pPr algn="l" indent="0" marL="0">
              <a:lnSpc>
                <a:spcPct val="115000"/>
              </a:lnSpc>
              <a:buNone/>
            </a:pPr>
            <a:r>
              <a:rPr lang="en-US" sz="5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создала на североамериканских землях Новую Францию, главным центром которой стал Квебек. Город, основанный в 1608 году, стал важной опорой французского присутствия.
</a:t>
            </a:r>
            <a:endParaRPr lang="en-US" sz="1143" dirty="0"/>
          </a:p>
        </p:txBody>
      </p:sp>
      <p:sp>
        <p:nvSpPr>
          <p:cNvPr id="11" name="Text 3"/>
          <p:cNvSpPr txBox="1"/>
          <p:nvPr/>
        </p:nvSpPr>
        <p:spPr>
          <a:xfrm>
            <a:off x="2490849" y="2352563"/>
            <a:ext cx="2026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поселенцев
</a:t>
            </a:r>
            <a:pPr algn="l" indent="0" marL="0">
              <a:lnSpc>
                <a:spcPct val="115000"/>
              </a:lnSpc>
              <a:buNone/>
            </a:pPr>
            <a:r>
              <a:rPr lang="en-US" sz="5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Французских колонистов было меньше, чем английских, но их влияние усиливалось через торговлю. Особенно ценным товаром был бобровый мех, востребованный в Европе.
</a:t>
            </a:r>
            <a:endParaRPr lang="en-US" sz="1143" dirty="0"/>
          </a:p>
        </p:txBody>
      </p:sp>
      <p:sp>
        <p:nvSpPr>
          <p:cNvPr id="12" name="Text 4"/>
          <p:cNvSpPr txBox="1"/>
          <p:nvPr/>
        </p:nvSpPr>
        <p:spPr>
          <a:xfrm>
            <a:off x="4621699" y="2352575"/>
            <a:ext cx="2026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вглубь материка
</a:t>
            </a:r>
            <a:pPr algn="l" indent="0" marL="0">
              <a:lnSpc>
                <a:spcPct val="115000"/>
              </a:lnSpc>
              <a:buNone/>
            </a:pPr>
            <a:r>
              <a:rPr lang="en-US" sz="5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Путешественники, торговцы и миссионеры двигались по рекам, озёрам и лесным маршрутам. Так французы налаживали связи далеко от побережья и расширяли своё присутствие.
</a:t>
            </a:r>
            <a:endParaRPr lang="en-US" sz="1143" dirty="0"/>
          </a:p>
        </p:txBody>
      </p:sp>
      <p:sp>
        <p:nvSpPr>
          <p:cNvPr id="13" name="Text 5"/>
          <p:cNvSpPr txBox="1"/>
          <p:nvPr/>
        </p:nvSpPr>
        <p:spPr>
          <a:xfrm>
            <a:off x="6752548" y="2352550"/>
            <a:ext cx="2026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с народами
</a:t>
            </a:r>
            <a:pPr algn="l" indent="0" marL="0">
              <a:lnSpc>
                <a:spcPct val="115000"/>
              </a:lnSpc>
              <a:buNone/>
            </a:pPr>
            <a:r>
              <a:rPr lang="en-US" sz="5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французской колонизации были особенно важны союзы и обмен с коренными народами. Без них торговля мехом и продвижение в глубь материка были бы гораздо труднее.
</a:t>
            </a:r>
            <a:endParaRPr lang="en-US" sz="114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колониальных моделей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колонии отличались не только размером, но и способом освоения территории. Одни делали ставку на фермы, другие — на торговые пункты и контроль земель.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колонии росли быстрее, а французские и испанские сильнее зависели от торговли, миссий и опорных пунктов.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сравнительная оценка по описанию колоний Северной Америки XVII века
</a:t>
            </a:r>
            <a:endParaRPr lang="en-US" sz="69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440700"/>
            <a:ext cx="7401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народы и их роль в истории века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89" dirty="0"/>
          </a:p>
        </p:txBody>
      </p:sp>
      <p:sp>
        <p:nvSpPr>
          <p:cNvPr id="12" name="Text 2"/>
          <p:cNvSpPr txBox="1"/>
          <p:nvPr/>
        </p:nvSpPr>
        <p:spPr>
          <a:xfrm>
            <a:off x="359950" y="2063250"/>
            <a:ext cx="16242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участники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народы не просто наблюдали за приходом европейцев. Они заключали союзы, выбирали союзников в войнах и защищали свои земли, интересы и торговые пути.
</a:t>
            </a:r>
            <a:endParaRPr lang="en-US" sz="1002" dirty="0"/>
          </a:p>
        </p:txBody>
      </p:sp>
      <p:sp>
        <p:nvSpPr>
          <p:cNvPr id="13" name="Text 3"/>
          <p:cNvSpPr txBox="1"/>
          <p:nvPr/>
        </p:nvSpPr>
        <p:spPr>
          <a:xfrm>
            <a:off x="2059915" y="2063250"/>
            <a:ext cx="16242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товарами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повседневную жизнь постепенно вошли металлические орудия, ткани и огнестрельное оружие. Эти предметы меняли быт, охоту и способы ведения войны.
</a:t>
            </a:r>
            <a:endParaRPr lang="en-US" sz="1002" dirty="0"/>
          </a:p>
        </p:txBody>
      </p:sp>
      <p:sp>
        <p:nvSpPr>
          <p:cNvPr id="14" name="Text 4"/>
          <p:cNvSpPr txBox="1"/>
          <p:nvPr/>
        </p:nvSpPr>
        <p:spPr>
          <a:xfrm>
            <a:off x="3759881" y="2063250"/>
            <a:ext cx="16242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народы включались в обмен с европейцами, чтобы получать нужные товары. Но такая торговля нередко усиливала зависимость от новых поставок и внешних контактов.
</a:t>
            </a:r>
            <a:endParaRPr lang="en-US" sz="1002" dirty="0"/>
          </a:p>
        </p:txBody>
      </p:sp>
      <p:sp>
        <p:nvSpPr>
          <p:cNvPr id="15" name="Text 5"/>
          <p:cNvSpPr txBox="1"/>
          <p:nvPr/>
        </p:nvSpPr>
        <p:spPr>
          <a:xfrm>
            <a:off x="5459842" y="2063250"/>
            <a:ext cx="16242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Эпидемии и потери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 товарами пришли болезни, к которым у местного населения не было защиты. Эпидемии, войны и потеря земель привели к резкому сокращению населения во многих районах.
</a:t>
            </a:r>
            <a:endParaRPr lang="en-US" sz="1002" dirty="0"/>
          </a:p>
        </p:txBody>
      </p:sp>
      <p:sp>
        <p:nvSpPr>
          <p:cNvPr id="16" name="Text 6"/>
          <p:cNvSpPr txBox="1"/>
          <p:nvPr/>
        </p:nvSpPr>
        <p:spPr>
          <a:xfrm>
            <a:off x="7159796" y="2063250"/>
            <a:ext cx="16242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Перемены образа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колонизации привычные маршруты, поселения и хозяйство многих народов изменились. Для огромного числа общин XVII век стал временем тяжёлых испытаний и вынужденных перемен.
</a:t>
            </a:r>
            <a:endParaRPr lang="en-US" sz="10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5450" y="1255289"/>
            <a:ext cx="4238400" cy="9809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9800" y="2453026"/>
            <a:ext cx="4238400" cy="9809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45450" y="3650659"/>
            <a:ext cx="4238400" cy="980958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Новой Англии глазами современников
</a:t>
            </a:r>
            <a:endParaRPr lang="en-US" sz="1812" dirty="0"/>
          </a:p>
        </p:txBody>
      </p:sp>
      <p:sp>
        <p:nvSpPr>
          <p:cNvPr id="12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89" dirty="0"/>
          </a:p>
        </p:txBody>
      </p:sp>
      <p:sp>
        <p:nvSpPr>
          <p:cNvPr id="13" name="Text 2"/>
          <p:cNvSpPr txBox="1"/>
          <p:nvPr/>
        </p:nvSpPr>
        <p:spPr>
          <a:xfrm>
            <a:off x="360000" y="1254668"/>
            <a:ext cx="39321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семьи и общий труд
</a:t>
            </a:r>
            <a:pPr algn="l" indent="0" marL="0">
              <a:lnSpc>
                <a:spcPct val="115000"/>
              </a:lnSpc>
              <a:buNone/>
            </a:pPr>
            <a:r>
              <a:rPr lang="en-US" sz="73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Новой Англии жизнь семьи была центром всего. Родители и дети работали вместе на небольшой ферме, а каждый сезон требовал новых забот: посевов, заготовок дров, ремонта дома и помощи соседям.
</a:t>
            </a:r>
            <a:endParaRPr lang="en-US" sz="1088" dirty="0"/>
          </a:p>
        </p:txBody>
      </p:sp>
      <p:sp>
        <p:nvSpPr>
          <p:cNvPr id="14" name="Text 3"/>
          <p:cNvSpPr txBox="1"/>
          <p:nvPr/>
        </p:nvSpPr>
        <p:spPr>
          <a:xfrm>
            <a:off x="360000" y="2452355"/>
            <a:ext cx="39321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Поселение вокруг церкви
</a:t>
            </a:r>
            <a:pPr algn="l" indent="0" marL="0">
              <a:lnSpc>
                <a:spcPct val="115000"/>
              </a:lnSpc>
              <a:buNone/>
            </a:pPr>
            <a:r>
              <a:rPr lang="en-US" sz="73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деревни строились так, чтобы церковь, собрание общины и школа находились рядом. Это подчёркивало важность порядка, веры и учёбы в повседневной жизни колонистов.
</a:t>
            </a:r>
            <a:endParaRPr lang="en-US" sz="1088" dirty="0"/>
          </a:p>
        </p:txBody>
      </p:sp>
      <p:sp>
        <p:nvSpPr>
          <p:cNvPr id="15" name="Text 4"/>
          <p:cNvSpPr txBox="1"/>
          <p:nvPr/>
        </p:nvSpPr>
        <p:spPr>
          <a:xfrm>
            <a:off x="360000" y="3650038"/>
            <a:ext cx="39321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и суровый 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73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зимы и каменистая почва не позволяли быстро разбогатеть на земледелии. Поэтому жители всё чаще обращались к рыболовству, лесным промыслам и морской торговле, которая связывала их с другими колониями.
</a:t>
            </a:r>
            <a:endParaRPr lang="en-US" sz="108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2050" y="2138675"/>
            <a:ext cx="4491900" cy="15259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колонии и их особенности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762938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что в XVII веке каждая держава создавала колонии по-своему: одни — ради плантаций, другие — ради торговли или религиозной жизни.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974513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цели европейских держав привели к разным типам поселений: от плантаций и торговых центров до опорных пунктов и религиозных общин.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4143450"/>
            <a:ext cx="3681900" cy="1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 колониях Северной Америки XVII века
</a:t>
            </a:r>
            <a:endParaRPr lang="en-US" sz="8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89" dirty="0"/>
          </a:p>
        </p:txBody>
      </p:sp>
      <p:sp>
        <p:nvSpPr>
          <p:cNvPr id="6" name="Text 1"/>
          <p:cNvSpPr txBox="1"/>
          <p:nvPr/>
        </p:nvSpPr>
        <p:spPr>
          <a:xfrm>
            <a:off x="639475" y="1537350"/>
            <a:ext cx="31092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11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1607
</a:t>
            </a:r>
            <a:endParaRPr lang="en-US" sz="8112" dirty="0"/>
          </a:p>
        </p:txBody>
      </p:sp>
      <p:sp>
        <p:nvSpPr>
          <p:cNvPr id="7" name="Text 2"/>
          <p:cNvSpPr txBox="1"/>
          <p:nvPr/>
        </p:nvSpPr>
        <p:spPr>
          <a:xfrm>
            <a:off x="4068150" y="1537350"/>
            <a:ext cx="44154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этого года началась история Джеймстауна, где табачные плантации быстро сделали Виргинию богатой колонией.
</a:t>
            </a:r>
            <a:endParaRPr lang="en-US" sz="247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3790250"/>
            <a:ext cx="4212000" cy="9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начале английской колонизации табак стал главной экспортной культурой и определил спрос на рабочие руки.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81100" y="4103925"/>
            <a:ext cx="4002900" cy="28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основания Джеймстауна и развития табачных плантаций в Виргинии, XVII век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4915" y="1280368"/>
            <a:ext cx="4083295" cy="3304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Африканское рабство в колониях
</a:t>
            </a:r>
            <a:endParaRPr lang="en-US" sz="1812" dirty="0"/>
          </a:p>
        </p:txBody>
      </p:sp>
      <p:sp>
        <p:nvSpPr>
          <p:cNvPr id="12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89" dirty="0"/>
          </a:p>
        </p:txBody>
      </p:sp>
      <p:sp>
        <p:nvSpPr>
          <p:cNvPr id="13" name="Text 2"/>
          <p:cNvSpPr txBox="1"/>
          <p:nvPr/>
        </p:nvSpPr>
        <p:spPr>
          <a:xfrm>
            <a:off x="657775" y="1311375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Растущий спрос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Колониям требовалось всё больше работников для полей, мастерских и домовладений. Из-за высокой прибыли от сырьевых культур плантаторы искали самый дешёвый и управляемый труд.
</a:t>
            </a:r>
            <a:endParaRPr lang="en-US" sz="1002" dirty="0"/>
          </a:p>
        </p:txBody>
      </p:sp>
      <p:sp>
        <p:nvSpPr>
          <p:cNvPr id="14" name="Text 3"/>
          <p:cNvSpPr txBox="1"/>
          <p:nvPr/>
        </p:nvSpPr>
        <p:spPr>
          <a:xfrm>
            <a:off x="657775" y="2194572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Насильственная перевозка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Африканцев силой увозили через Атлантический океан, лишая их свободы, семьи и родины. Для многих дорога в колонии начиналась с насилия и тяжёлых условий пути.
</a:t>
            </a:r>
            <a:endParaRPr lang="en-US" sz="1002" dirty="0"/>
          </a:p>
        </p:txBody>
      </p:sp>
      <p:sp>
        <p:nvSpPr>
          <p:cNvPr id="15" name="Text 4"/>
          <p:cNvSpPr txBox="1"/>
          <p:nvPr/>
        </p:nvSpPr>
        <p:spPr>
          <a:xfrm>
            <a:off x="657775" y="3077792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Рабство становится наследственным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зависимость закреплялась законами и обычаями. Дети порабощённых людей рождались в несвободном положении, а рабство превращалось в устойчивую систему на поколения.
</a:t>
            </a:r>
            <a:endParaRPr lang="en-US" sz="1002" dirty="0"/>
          </a:p>
        </p:txBody>
      </p:sp>
      <p:sp>
        <p:nvSpPr>
          <p:cNvPr id="16" name="Text 5"/>
          <p:cNvSpPr txBox="1"/>
          <p:nvPr/>
        </p:nvSpPr>
        <p:spPr>
          <a:xfrm>
            <a:off x="657775" y="3961015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Долгие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Рабство принесло колониальной экономике богатство, но создало глубокое неравенство и трагедию, последствия которой ощущались в обществе Северной Америки ещё очень долго.
</a:t>
            </a:r>
            <a:endParaRPr lang="en-US" sz="10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переселенцы покидали Европу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людей дорога в Новый Свет была попыткой начать жизнь заново: без земли, свободы вероисповедания или в поисках стабильного дохода.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были практическими, но для части переселенцев решающей стала возможность жить по своим религиозным убеждениям.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4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причинам переселения европейцев в Северную Америку, XVII век
</a:t>
            </a:r>
            <a:endParaRPr lang="en-US" sz="73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3119335"/>
            <a:ext cx="8424000" cy="15877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и войны за североамериканские земли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89" dirty="0"/>
          </a:p>
        </p:txBody>
      </p:sp>
      <p:sp>
        <p:nvSpPr>
          <p:cNvPr id="11" name="Text 2"/>
          <p:cNvSpPr txBox="1"/>
          <p:nvPr/>
        </p:nvSpPr>
        <p:spPr>
          <a:xfrm>
            <a:off x="360000" y="1522870"/>
            <a:ext cx="2728500" cy="12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державы соперничали за меховые районы, удобные гавани и речные пути. Контроль над торговлей и землёй приносил прибыль, поэтому столкновения становились всё чаще и жёстче.
</a:t>
            </a:r>
            <a:endParaRPr lang="en-US" sz="1243" dirty="0"/>
          </a:p>
        </p:txBody>
      </p:sp>
      <p:sp>
        <p:nvSpPr>
          <p:cNvPr id="12" name="Text 3"/>
          <p:cNvSpPr txBox="1"/>
          <p:nvPr/>
        </p:nvSpPr>
        <p:spPr>
          <a:xfrm>
            <a:off x="3207750" y="1522881"/>
            <a:ext cx="2728500" cy="12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и войны
</a:t>
            </a:r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Колонисты нередко заключали временные союзы с одними народами против других. Такие договорённости меняли баланс сил, но редко приносили устойчивый мир на долгий срок.
</a:t>
            </a:r>
            <a:endParaRPr lang="en-US" sz="1243" dirty="0"/>
          </a:p>
        </p:txBody>
      </p:sp>
      <p:sp>
        <p:nvSpPr>
          <p:cNvPr id="13" name="Text 4"/>
          <p:cNvSpPr txBox="1"/>
          <p:nvPr/>
        </p:nvSpPr>
        <p:spPr>
          <a:xfrm>
            <a:off x="6055500" y="1522881"/>
            <a:ext cx="2728500" cy="12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для местных жителей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столкновения приводили к потерям земель, разрушению поселений и гибели людей. Для многих коренных общин XVII век стал временем вынужденных переселений и тяжёлых перемен.
</a:t>
            </a:r>
            <a:endParaRPr lang="en-US" sz="124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28" y="1311376"/>
            <a:ext cx="8415944" cy="318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торговли к конфликту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868485"/>
            <a:ext cx="63282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обмен и союзы постепенно переходили в споры за землю, насилие и переселение народов в XVII веке.
</a:t>
            </a:r>
            <a:endParaRPr lang="en-US" sz="93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33860" y="1429990"/>
            <a:ext cx="255900" cy="2274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3860" y="2092715"/>
            <a:ext cx="255900" cy="2274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33860" y="2789513"/>
            <a:ext cx="255900" cy="204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43385" y="3441698"/>
            <a:ext cx="237300" cy="2712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33860" y="4148990"/>
            <a:ext cx="255900" cy="227467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и развитие городов
</a:t>
            </a:r>
            <a:endParaRPr lang="en-US" sz="1812" dirty="0"/>
          </a:p>
        </p:txBody>
      </p:sp>
      <p:sp>
        <p:nvSpPr>
          <p:cNvPr id="17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89" dirty="0"/>
          </a:p>
        </p:txBody>
      </p:sp>
      <p:sp>
        <p:nvSpPr>
          <p:cNvPr id="18" name="Text 2"/>
          <p:cNvSpPr txBox="1"/>
          <p:nvPr/>
        </p:nvSpPr>
        <p:spPr>
          <a:xfrm>
            <a:off x="360000" y="1236225"/>
            <a:ext cx="4483500" cy="5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 торговля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связывали колонии с Европой и другими районами Америки. Через них шли товары, письма и люди, а вокруг причалов быстро росли склады, лавки и мастерские.
</a:t>
            </a:r>
            <a:endParaRPr lang="en-US" sz="882" dirty="0"/>
          </a:p>
        </p:txBody>
      </p:sp>
      <p:sp>
        <p:nvSpPr>
          <p:cNvPr id="19" name="Text 3"/>
          <p:cNvSpPr txBox="1"/>
          <p:nvPr/>
        </p:nvSpPr>
        <p:spPr>
          <a:xfrm>
            <a:off x="360000" y="1912087"/>
            <a:ext cx="4483500" cy="5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дома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строили дома из дерева и камня, стараясь сделать их тёплыми и надёжными. Обстановка была скромной, а вещи в доме выбирали прежде всего по пользе.
</a:t>
            </a:r>
            <a:endParaRPr lang="en-US" sz="882" dirty="0"/>
          </a:p>
        </p:txBody>
      </p:sp>
      <p:sp>
        <p:nvSpPr>
          <p:cNvPr id="20" name="Text 4"/>
          <p:cNvSpPr txBox="1"/>
          <p:nvPr/>
        </p:nvSpPr>
        <p:spPr>
          <a:xfrm>
            <a:off x="360000" y="2597505"/>
            <a:ext cx="4483500" cy="5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и община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Новой Англии церковь оставалась важным центром жизни. Она влияла на порядок в поселении, помогала объединять людей и поддерживала строгие правила поведения.
</a:t>
            </a:r>
            <a:endParaRPr lang="en-US" sz="882" dirty="0"/>
          </a:p>
        </p:txBody>
      </p:sp>
      <p:sp>
        <p:nvSpPr>
          <p:cNvPr id="21" name="Text 5"/>
          <p:cNvSpPr txBox="1"/>
          <p:nvPr/>
        </p:nvSpPr>
        <p:spPr>
          <a:xfrm>
            <a:off x="360000" y="3293191"/>
            <a:ext cx="4483500" cy="5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грамотность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Грамотность росла там, где ценили книги и обучение. Дети чаще учились читать, чтобы понимать религиозные тексты, а затем применять знания в жизни общины.
</a:t>
            </a:r>
            <a:endParaRPr lang="en-US" sz="882" dirty="0"/>
          </a:p>
        </p:txBody>
      </p:sp>
      <p:sp>
        <p:nvSpPr>
          <p:cNvPr id="22" name="Text 6"/>
          <p:cNvSpPr txBox="1"/>
          <p:nvPr/>
        </p:nvSpPr>
        <p:spPr>
          <a:xfrm>
            <a:off x="360000" y="3988877"/>
            <a:ext cx="4483500" cy="5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Рынки и ремёсла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становились местом обмена, где продавали продукты, инструменты и одежду. Здесь работали ремесленники, а оживлённая торговля делала поселения сильнее и заметнее.
</a:t>
            </a:r>
            <a:endParaRPr lang="en-US" sz="88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поселения росли быстрее всего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шёл неравномерно: семьи тянулись к Атлантике, плантации расширяли южные территории, а французские поселения располагались более разреженно вдоль рек и озёр.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быстрое увеличение шло на побережье; внутренние районы осваивались медленнее, но французская сеть поселений охватывала большие пространства.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росту колониальных поселений в Северной Америке, XVII век
</a:t>
            </a:r>
            <a:endParaRPr lang="en-US" sz="77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Наука, карты и знания о континенте
</a:t>
            </a:r>
            <a:endParaRPr lang="en-US" sz="1812" dirty="0"/>
          </a:p>
        </p:txBody>
      </p:sp>
      <p:sp>
        <p:nvSpPr>
          <p:cNvPr id="7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89" dirty="0"/>
          </a:p>
        </p:txBody>
      </p:sp>
      <p:sp>
        <p:nvSpPr>
          <p:cNvPr id="8" name="Text 2"/>
          <p:cNvSpPr txBox="1"/>
          <p:nvPr/>
        </p:nvSpPr>
        <p:spPr>
          <a:xfrm>
            <a:off x="359988" y="1454562"/>
            <a:ext cx="4211875" cy="5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Картографы уточняли берега, реки и внутренние маршруты, чтобы лучше понимать пространство континента. Карты помогали путешественникам, но одновременно служили интересам колониальных держав.
</a:t>
            </a:r>
            <a:endParaRPr lang="en-US" sz="931" dirty="0"/>
          </a:p>
        </p:txBody>
      </p:sp>
      <p:sp>
        <p:nvSpPr>
          <p:cNvPr id="9" name="Text 3"/>
          <p:cNvSpPr txBox="1"/>
          <p:nvPr/>
        </p:nvSpPr>
        <p:spPr>
          <a:xfrm>
            <a:off x="359988" y="1189625"/>
            <a:ext cx="4211875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карты
</a:t>
            </a:r>
            <a:endParaRPr lang="en-US" sz="1031" dirty="0"/>
          </a:p>
        </p:txBody>
      </p:sp>
      <p:sp>
        <p:nvSpPr>
          <p:cNvPr id="10" name="Text 4"/>
          <p:cNvSpPr txBox="1"/>
          <p:nvPr/>
        </p:nvSpPr>
        <p:spPr>
          <a:xfrm>
            <a:off x="359988" y="2351399"/>
            <a:ext cx="4211875" cy="5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авторы записывали сведения о лесах, животных и растениях. Такие наблюдения расширяли знания о Северной Америке и показывали, насколько разнообразной была её природа.
</a:t>
            </a:r>
            <a:endParaRPr lang="en-US" sz="931" dirty="0"/>
          </a:p>
        </p:txBody>
      </p:sp>
      <p:sp>
        <p:nvSpPr>
          <p:cNvPr id="11" name="Text 5"/>
          <p:cNvSpPr txBox="1"/>
          <p:nvPr/>
        </p:nvSpPr>
        <p:spPr>
          <a:xfrm>
            <a:off x="359988" y="2086463"/>
            <a:ext cx="4211875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природы
</a:t>
            </a:r>
            <a:endParaRPr lang="en-US" sz="1031" dirty="0"/>
          </a:p>
        </p:txBody>
      </p:sp>
      <p:sp>
        <p:nvSpPr>
          <p:cNvPr id="12" name="Text 6"/>
          <p:cNvSpPr txBox="1"/>
          <p:nvPr/>
        </p:nvSpPr>
        <p:spPr>
          <a:xfrm>
            <a:off x="359988" y="3248225"/>
            <a:ext cx="4211875" cy="5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Миссионеры и путешественники фиксировали слова, обряды и повседневную жизнь разных народов. Эти записи нередко были единственным письменным источником о многих общинах.
</a:t>
            </a:r>
            <a:endParaRPr lang="en-US" sz="931" dirty="0"/>
          </a:p>
        </p:txBody>
      </p:sp>
      <p:sp>
        <p:nvSpPr>
          <p:cNvPr id="13" name="Text 7"/>
          <p:cNvSpPr txBox="1"/>
          <p:nvPr/>
        </p:nvSpPr>
        <p:spPr>
          <a:xfrm>
            <a:off x="359988" y="2983289"/>
            <a:ext cx="4211875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и обычаи
</a:t>
            </a:r>
            <a:endParaRPr lang="en-US" sz="1031" dirty="0"/>
          </a:p>
        </p:txBody>
      </p:sp>
      <p:sp>
        <p:nvSpPr>
          <p:cNvPr id="14" name="Text 8"/>
          <p:cNvSpPr txBox="1"/>
          <p:nvPr/>
        </p:nvSpPr>
        <p:spPr>
          <a:xfrm>
            <a:off x="359988" y="4145052"/>
            <a:ext cx="4211875" cy="5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новые знания были важны, они часто передавали точку зрения колонизаторов. Голос самих коренных народов в таких описаниях звучал редко или почти не звучал.
</a:t>
            </a:r>
            <a:endParaRPr lang="en-US" sz="931" dirty="0"/>
          </a:p>
        </p:txBody>
      </p:sp>
      <p:sp>
        <p:nvSpPr>
          <p:cNvPr id="15" name="Text 9"/>
          <p:cNvSpPr txBox="1"/>
          <p:nvPr/>
        </p:nvSpPr>
        <p:spPr>
          <a:xfrm>
            <a:off x="359988" y="3880115"/>
            <a:ext cx="4211875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полный взгляд
</a:t>
            </a:r>
            <a:endParaRPr lang="en-US" sz="103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070" y="1311375"/>
            <a:ext cx="7857859" cy="2137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7591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итоги XVII века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4702075" y="3609800"/>
            <a:ext cx="40818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 век ускорил освоение континента, усилил торговлю и закрепил новые формы зависимости, а также изменил положение коренных народов.
</a:t>
            </a:r>
            <a:endParaRPr lang="en-US" sz="12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9800"/>
            <a:ext cx="40818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 менялись население, хозяйство и пространство Северной Америки в XVII веке.
</a:t>
            </a:r>
            <a:endParaRPr lang="en-US" sz="12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109157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«Северная Америка в XVII веке»
</a:t>
            </a:r>
            <a:endParaRPr lang="en-US" sz="80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05952" y="2012050"/>
            <a:ext cx="57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7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 век изменил Северную Америку навсегда
</a:t>
            </a:r>
            <a:endParaRPr lang="en-US" sz="1974" dirty="0"/>
          </a:p>
        </p:txBody>
      </p:sp>
      <p:sp>
        <p:nvSpPr>
          <p:cNvPr id="5" name="Text 1"/>
          <p:cNvSpPr txBox="1"/>
          <p:nvPr/>
        </p:nvSpPr>
        <p:spPr>
          <a:xfrm>
            <a:off x="2290118" y="2714743"/>
            <a:ext cx="45093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век превратил континент в пространство соперничества держав, торговли и войн. Именно тогда появились устойчивые колонии, новые пути обмена и основы будущей политической карты региона.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2026-06-02T06:56:14Z</dcterms:created>
  <dcterms:modified xsi:type="dcterms:W3CDTF">2026-06-02T06:56:14Z</dcterms:modified>
</cp:coreProperties>
</file>