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6374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Тоска по родине в литературе: чувство, мотив, художественный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27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литература говорит о доме, который нельзя вернуть?
</a:t>
            </a:r>
            <a:endParaRPr lang="en-US" sz="2777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тему тоски по родине в школе
</a:t>
            </a:r>
            <a:endParaRPr lang="en-US" sz="3304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увидеть, как личная утрата и исторические потрясения превращаются в художественный смысл. Через неё легче понять лирику и прозу Бунина, Цветаевой, Куприна, Гумилёва и других авторов.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тоска по родине как литературное понятие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это чувство связано не только с желанием вернуться, но и с болезненным переживанием разрыва между человеком и привычным миром, где сформировалась его память.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включает дом, семью, родную речь, детские впечатления, запахи и звуки; именно такие детали делают родину не абстрактной идеей, а живым личным пространством.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Художественно тоска по родине раскрывается через воспоминание, контраст между прошлым и настоящим и идеализацию утраченного времени, которое уже невозможно прожить заново.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22600" y="3266100"/>
            <a:ext cx="279000" cy="22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23700" y="1507400"/>
            <a:ext cx="279000" cy="22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5500" y="1507400"/>
            <a:ext cx="223200" cy="22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446600" y="1507400"/>
            <a:ext cx="223200" cy="22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255950" y="3266100"/>
            <a:ext cx="223200" cy="223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4" name="Text 1"/>
          <p:cNvSpPr txBox="1"/>
          <p:nvPr/>
        </p:nvSpPr>
        <p:spPr>
          <a:xfrm>
            <a:off x="249300" y="139500"/>
            <a:ext cx="8587800" cy="7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Психологические признаки тоски по родине
</a:t>
            </a:r>
            <a:endParaRPr lang="en-US" sz="3101" dirty="0"/>
          </a:p>
        </p:txBody>
      </p:sp>
      <p:sp>
        <p:nvSpPr>
          <p:cNvPr id="15" name="Text 2"/>
          <p:cNvSpPr txBox="1"/>
          <p:nvPr/>
        </p:nvSpPr>
        <p:spPr>
          <a:xfrm>
            <a:off x="3790775" y="31840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Замкнутость и одиночество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3334650" y="36947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может уходить в себя, меньше говорить и избегать общения. Это показывает не слабость характера, а напряжённую внутреннюю связь с прошлым и родным пространством.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6591875" y="14253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Трудность привыкания к новому месту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6135750" y="19360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среда воспринимается как чужая: раздражают правила, ритм жизни и незнакомые люди. Особенно остро это переживается подростками при смене города или школы.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985925" y="14253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Грусть и опустошение
</a:t>
            </a:r>
            <a:endParaRPr lang="en-US" sz="1100" dirty="0"/>
          </a:p>
        </p:txBody>
      </p:sp>
      <p:sp>
        <p:nvSpPr>
          <p:cNvPr id="20" name="Text 7"/>
          <p:cNvSpPr txBox="1"/>
          <p:nvPr/>
        </p:nvSpPr>
        <p:spPr>
          <a:xfrm>
            <a:off x="529650" y="19360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ощущает внутреннюю пустоту, потому что привычная среда больше не поддерживает его эмоционально. В литературе это часто передаётся через сдержанную, почти немую печаль героя.
</a:t>
            </a:r>
            <a:endParaRPr lang="en-US" sz="900" dirty="0"/>
          </a:p>
        </p:txBody>
      </p:sp>
      <p:sp>
        <p:nvSpPr>
          <p:cNvPr id="21" name="Text 8"/>
          <p:cNvSpPr txBox="1"/>
          <p:nvPr/>
        </p:nvSpPr>
        <p:spPr>
          <a:xfrm>
            <a:off x="3786875" y="14253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возвращение к прошлому
</a:t>
            </a:r>
            <a:endParaRPr lang="en-US" sz="1100" dirty="0"/>
          </a:p>
        </p:txBody>
      </p:sp>
      <p:sp>
        <p:nvSpPr>
          <p:cNvPr id="22" name="Text 9"/>
          <p:cNvSpPr txBox="1"/>
          <p:nvPr/>
        </p:nvSpPr>
        <p:spPr>
          <a:xfrm>
            <a:off x="3330750" y="19360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Мысли снова и снова обращаются к дому, школе, двору и близким людям. Память становится навязчивой, а настоящее кажется менее значимым и менее тёплым.
</a:t>
            </a:r>
            <a:endParaRPr lang="en-US" sz="900" dirty="0"/>
          </a:p>
        </p:txBody>
      </p:sp>
      <p:sp>
        <p:nvSpPr>
          <p:cNvPr id="23" name="Text 10"/>
          <p:cNvSpPr txBox="1"/>
          <p:nvPr/>
        </p:nvSpPr>
        <p:spPr>
          <a:xfrm>
            <a:off x="6596225" y="31840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Обострённая чувствительность к мелочам
</a:t>
            </a:r>
            <a:endParaRPr lang="en-US" sz="1058" dirty="0"/>
          </a:p>
        </p:txBody>
      </p:sp>
      <p:sp>
        <p:nvSpPr>
          <p:cNvPr id="24" name="Text 11"/>
          <p:cNvSpPr txBox="1"/>
          <p:nvPr/>
        </p:nvSpPr>
        <p:spPr>
          <a:xfrm>
            <a:off x="6140100" y="36947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Привычный звук, запах или вид из окна вызывает сильное воспоминание. Именно такие детали в тексте становятся знаками утраченного дома и эмоциональной привязанности.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Родина, увиденная через детали памяти
</a:t>
            </a:r>
            <a:endParaRPr lang="en-US" sz="3284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который живёт в памяти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родной дом часто становится не просто местом, а центром человеческой биографии. Его комнаты, запах дерева, семейные вещи и тишина вечера хранят чувство принадлежности, которое невозможно заменить новым адресом.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как носитель чувства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Сад, поле, река или зимняя дорога нередко вызывают у героя целый поток воспоминаний. Природа в таких сценах не только украшает текст, но и помогает передать боль утраты и тепло прошлого.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Звук, свет и речь как знаки родного мира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Церковный колокол, интонация родной речи, мягкий вечерний свет или знакомый запах травы мгновенно возвращают героя к детству. Через эти детали автор показывает, насколько глубоко родина живёт в памяти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чувство усиливается, когда человек надолго лишается привычного круга общения и знакомой среды.
</a:t>
            </a:r>
            <a:endParaRPr lang="en-US" sz="129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литературы и общая типология жизненных ситуаций, связанных с разлукой с домом.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17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возникновения тоски по родине
</a:t>
            </a:r>
            <a:endParaRPr lang="en-US" sz="3217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показывают: тоску по родине вызывают прежде всего разрыв связей и длительная адаптация к чужому пространству.
</a:t>
            </a:r>
            <a:endParaRPr lang="en-US" sz="12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тоски по родине в русской литературе XIX–XX веков
</a:t>
            </a:r>
            <a:endParaRPr lang="en-US" sz="2786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Бунина родина связана с природой, усадебным укладом и точной предметной памятью; утрата здесь ощущается особенно остро, потому что прошлое уже нельзя вернуть в реальности.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Цветаевой родина прежде всего живёт в языке, ритме речи и внутренней верности собственному миру; поэтому изгнание становится не только географическим, но и духовным разрывом.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Куприна мотив тесно связан с ценностью человеческой близости, домашнего тепла и нравственной среды, без которых человек теряет чувство устойчивости и опоры.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эмигрантской лирике тема приобретает трагическое звучание: родина остаётся в памяти и слове, а само чувство становится знаком исторической утраты и личной верности.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276150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в дворянской и сельской среде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впечатления Бунина связаны с природой, усадебной жизнью и точными наблюдениями за бытом. Именно эти детали позже станут основой его образа родины.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2441125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как источник художественного образа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прозе и лирике Бунина родной мир воссоздаётся через запахи, свет, дорогу, сад и тишину дома. Память у него не украшает прошлое, а делает его особенно дорогим.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606100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Эмиграция и чувство необратимости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разрыва с Россией тема утраты усиливается: возвращение возможно лишь в слове. Родина превращается в мир, который сохраняется только в памяти и художественном переживании.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771075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Утраченный мир как высшая ценность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Бунина прошлое не идеализируется упрощённо, но воспринимается как безвозвратно ушедшая форма жизни. Отсюда возникает особая, сдержанная и глубокая бунинская тоска.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49300" y="139500"/>
            <a:ext cx="8534700" cy="11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Бунин: родина как утраченный мир
</a:t>
            </a:r>
            <a:endParaRPr lang="en-US" sz="3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919" y="1419450"/>
            <a:ext cx="234413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12175" y="1426080"/>
            <a:ext cx="318300" cy="254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9431" y="3284875"/>
            <a:ext cx="301388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37375" y="3284875"/>
            <a:ext cx="267900" cy="267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249300" y="139500"/>
            <a:ext cx="85452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Марина Цветаева: изгнание, разрыв и внутреннее возвращение
</a:t>
            </a:r>
            <a:endParaRPr lang="en-US" sz="2786" dirty="0"/>
          </a:p>
        </p:txBody>
      </p:sp>
      <p:sp>
        <p:nvSpPr>
          <p:cNvPr id="12" name="Text 2"/>
          <p:cNvSpPr txBox="1"/>
          <p:nvPr/>
        </p:nvSpPr>
        <p:spPr>
          <a:xfrm>
            <a:off x="9632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 как язык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258750" y="1833925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Цветаевой родина существует не только как территория, но и как родная речь. Язык сохраняет память, ритм и культурную принадлежность даже тогда, когда пространство утрачено.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4244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изгнания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4719950" y="1833925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разлуки у Цветаевой связано с историческим и личным разрывом. Изгнание делает невозможным полное возвращение и превращает тоску в постоянное внутреннее состояние.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963200" y="3176275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Драматическая сила чувства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258750" y="3699350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её поэзии любовь к родному миру выражается резко и напряжённо. Родина переживается как то, что навсегда потеряно внешне, но не отменено внутренне.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5424400" y="3176275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Память, сохранённая словом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4719950" y="3699350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становится для Цветаевой способом удержать связь с детством, семьёй и прежней жизнью. Поэзия выполняет роль внутреннего возвращения к утраченному дому.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2982" y="1584025"/>
            <a:ext cx="3448636" cy="229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литературных образов тоски по родине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один и тот же мотив раскрывается у разных авторов через разные художественные акценты.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случаях родина становится не просто местом, а знаком памяти, идентичности и нравственной ответственности.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литературы, произведения русских писателей XIX–XX веков.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языка в сохранении связи с родиной
</a:t>
            </a:r>
            <a:endParaRPr lang="en-US" sz="3151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45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Родной язык хранит семейные интонации, привычные формулы общения и культурную память, поэтому в литературе он нередко становится главным признаком принадлежности к своему миру.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93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герой оказывается вдали от дома, именно родная речь помогает ему удержать внутреннюю опору: в ней сохраняются детские впечатления, нравственные нормы и чувство преемственности.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41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языковой среды усиливает отчуждение, а возвращение к слову, письму и звучанию родной речи в тексте часто означает попытку не потерять себя и свою историю.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тоски по родине в художественном тексте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Показана типичная последовательность переживания разлуки, памяти и поиска внутренней опоры в литературном образе.
</a:t>
            </a:r>
            <a:endParaRPr lang="en-US" sz="3101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097967"/>
            <a:ext cx="1973100" cy="1938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42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детали как носители памяти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2778100" y="3141000"/>
            <a:ext cx="5404800" cy="12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с чужим пространством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Чужой город, холодный интерьер или безличный пейзаж усиливают одиночество героя. На этом фоне родной мир воспринимается особенно остро — как место, где человек когда-то был собой.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778100" y="1387050"/>
            <a:ext cx="5404800" cy="12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и домашний мир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Сельская дорога, старый дом, река, поле или зимний двор в литературе становятся не просто фоном, а знаками личной истории. Через них оживает детство и ощущение утраченной близости.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эти чувства редко существуют отдельно: они усиливают друг друга и создают сложный психологический рисунок переживания.
</a:t>
            </a:r>
            <a:endParaRPr lang="en-US" sz="1196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русской литературы XIX–XX веков, школьный курс литературы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эмоции соединяются в теме тоски по родине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устойчивыми оказываются сочетания утраты с надеждой и одиночества с памятью, поэтому тема звучит одновременно болезненно и нравственно значимо.
</a:t>
            </a:r>
            <a:endParaRPr lang="en-US" sz="101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50" y="3260250"/>
            <a:ext cx="5818800" cy="9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родине в литературе часто становится источником стойкости: она помогает герою не потерять достоинство, язык, семейную преемственность и чувство собственного пути.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14700" y="1500075"/>
            <a:ext cx="27414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3900" dirty="0"/>
          </a:p>
        </p:txBody>
      </p:sp>
      <p:sp>
        <p:nvSpPr>
          <p:cNvPr id="7" name="Text 3"/>
          <p:cNvSpPr txBox="1"/>
          <p:nvPr/>
        </p:nvSpPr>
        <p:spPr>
          <a:xfrm>
            <a:off x="4045350" y="1359376"/>
            <a:ext cx="4304100" cy="131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внутренняя опора человека в условиях разлуки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литературы; обобщение по произведениям о родине и памяти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1070448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разлука затягивается, чувство утраты перестаёт быть светлой памятью и превращается в постоянную подавленность, в которой человеку трудно радоваться настоящему.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243573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героя усиливаются замкнутость, бессонница и раздражительность, а любая новая среда воспринимается как враждебная или чужая, не дающая ощущения безопасности.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тоска по родине превращается в тяжёлое состояние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1070448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тяжело переживается отсутствие поддержки: без близких и привычных ориентиров человек теряет желание общаться, учиться и строить планы на будущее.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243573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художественном тексте это состояние передаётся через мотивы пустоты, потерянности, бесцельного существования и эмоционального истощения, которые подчёркивают глубину кризиса.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многих людей важны не только большие события, но и ежедневные привычки: письмо, разговор, память о семейных праздниках, знакомые книги и вещи из дома.
</a:t>
            </a:r>
            <a:endParaRPr lang="en-US" sz="1054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текстам о памяти и эмиграции; школьный курс литературы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сохранения связи с родиной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связь с родиной поддерживается сочетанием общения, языка и бытовых ритуалов, а не одной-единственной причиной.
</a:t>
            </a:r>
            <a:endParaRPr lang="en-US" sz="105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8500" y="1540580"/>
            <a:ext cx="318300" cy="2546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45625" y="3267630"/>
            <a:ext cx="318300" cy="254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5625" y="1540580"/>
            <a:ext cx="318300" cy="254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46956" y="3261000"/>
            <a:ext cx="301388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249300" y="139500"/>
            <a:ext cx="85878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тоски по родине в современном мире
</a:t>
            </a:r>
            <a:endParaRPr lang="en-US" sz="3400" dirty="0"/>
          </a:p>
        </p:txBody>
      </p:sp>
      <p:sp>
        <p:nvSpPr>
          <p:cNvPr id="13" name="Text 2"/>
          <p:cNvSpPr txBox="1"/>
          <p:nvPr/>
        </p:nvSpPr>
        <p:spPr>
          <a:xfrm>
            <a:off x="1186800" y="142535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связь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563450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Переписка и видеосвязь уменьшают расстояние между людьми, но не отменяют чувства разлуки, если человек живёт далеко от привычной среды и близких.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5366475" y="3186800"/>
            <a:ext cx="3224700" cy="4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память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250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Фотографии, архивы и записи хранят образы дома, однако они заменяют только часть реального опыта, не возвращая запахи, звуки и живое присутствие.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5360950" y="1425350"/>
            <a:ext cx="32247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как опора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4823525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международной среде родная речь помогает сохранить самоощущение, поддерживает память о семье и делает повседневную жизнь психологически устойчивее.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1186900" y="315240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Актуальность опыта переезда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6955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школьников и семей, которые меняют город или страну, тема остаётся близкой: она помогает понять, как долго сохраняется чувство принадлежности к дому.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4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важна для старшеклассника
</a:t>
            </a:r>
            <a:endParaRPr lang="en-US" sz="3241" dirty="0"/>
          </a:p>
        </p:txBody>
      </p:sp>
      <p:sp>
        <p:nvSpPr>
          <p:cNvPr id="10" name="Text 2"/>
          <p:cNvSpPr txBox="1"/>
          <p:nvPr/>
        </p:nvSpPr>
        <p:spPr>
          <a:xfrm>
            <a:off x="482375" y="2659775"/>
            <a:ext cx="2489400" cy="15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Переезд, смена школы или временная жизнь вдали от семьи заставляют по-новому увидеть, как сильно на человека влияют привычная среда и близкие отношения.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82375" y="2051300"/>
            <a:ext cx="2489400" cy="3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опыт перемен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327350" y="2659775"/>
            <a:ext cx="2489400" cy="15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помогает понять людей, переживших эмиграцию, разлуку или вынужденный отъезд, и развивает способность видеть за частной судьбой общий человеческий смысл.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327338" y="2051300"/>
            <a:ext cx="2489400" cy="3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 сопереживание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135375" y="2659775"/>
            <a:ext cx="2489400" cy="15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 родине показывает, что принадлежность строится через память, язык и ценности, а значит, помогает старшекласснику точнее определить собственную опору.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6135363" y="2051300"/>
            <a:ext cx="2489400" cy="3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Осмысление себя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Тоска по родине — это больше, чем печаль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она соединяет память, язык и нравственный выбор, помогая герою сохранить целостность личности в разлуке, переменах и исторических испытаниях.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2026-05-23T20:44:33Z</dcterms:created>
  <dcterms:modified xsi:type="dcterms:W3CDTF">2026-05-23T20:44:33Z</dcterms:modified>
</cp:coreProperties>
</file>