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jpe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525900" y="360000"/>
            <a:ext cx="6092100" cy="1369500"/>
          </a:xfrm>
          <a:prstGeom prst="rect">
            <a:avLst/>
          </a:prstGeom>
          <a:noFill/>
          <a:ln/>
        </p:spPr>
        <p:txBody>
          <a:bodyPr wrap="square" lIns="0" tIns="0" rIns="0" bIns="0" rtlCol="0" anchor="b"/>
          <a:lstStyle/>
          <a:p>
            <a:pPr algn="ctr" indent="0" marL="0">
              <a:lnSpc>
                <a:spcPct val="80000"/>
              </a:lnSpc>
              <a:buNone/>
            </a:pPr>
            <a:r>
              <a:rPr lang="en-US" sz="4000" b="1" dirty="0">
                <a:solidFill>
                  <a:srgbClr val="FFFFFF"/>
                </a:solidFill>
                <a:latin typeface="Arial" pitchFamily="34" charset="0"/>
                <a:ea typeface="Arial" pitchFamily="34" charset="-122"/>
                <a:cs typeface="Arial" pitchFamily="34" charset="-120"/>
              </a:rPr>
              <a:t>Путешествие под водой в рамках урока английского языка
</a:t>
            </a:r>
            <a:endParaRPr lang="en-US" sz="4000" dirty="0"/>
          </a:p>
        </p:txBody>
      </p:sp>
      <p:sp>
        <p:nvSpPr>
          <p:cNvPr id="4" name="Text 1"/>
          <p:cNvSpPr txBox="1"/>
          <p:nvPr/>
        </p:nvSpPr>
        <p:spPr>
          <a:xfrm>
            <a:off x="2866200" y="4667100"/>
            <a:ext cx="3411600" cy="206400"/>
          </a:xfrm>
          <a:prstGeom prst="rect">
            <a:avLst/>
          </a:prstGeom>
          <a:noFill/>
          <a:ln/>
        </p:spPr>
        <p:txBody>
          <a:bodyPr wrap="square" lIns="0" tIns="0" rIns="0" bIns="0" rtlCol="0" anchor="ctr"/>
          <a:lstStyle/>
          <a:p>
            <a:pPr algn="ctr" indent="0" marL="0">
              <a:lnSpc>
                <a:spcPct val="115000"/>
              </a:lnSpc>
              <a:buNone/>
            </a:pPr>
            <a:r>
              <a:rPr lang="en-US" sz="800" dirty="0">
                <a:solidFill>
                  <a:srgbClr val="FFFFFF"/>
                </a:solidFill>
                <a:latin typeface="Arial" pitchFamily="34" charset="0"/>
                <a:ea typeface="Arial" pitchFamily="34" charset="-122"/>
                <a:cs typeface="Arial" pitchFamily="34" charset="-120"/>
              </a:rPr>
              <a:t>
</a:t>
            </a:r>
            <a:endParaRPr lang="en-US" sz="800" dirty="0"/>
          </a:p>
        </p:txBody>
      </p:sp>
      <p:sp>
        <p:nvSpPr>
          <p:cNvPr id="5" name="Text 2"/>
          <p:cNvSpPr txBox="1"/>
          <p:nvPr/>
        </p:nvSpPr>
        <p:spPr>
          <a:xfrm>
            <a:off x="2770800" y="2161100"/>
            <a:ext cx="3602400" cy="1513800"/>
          </a:xfrm>
          <a:prstGeom prst="rect">
            <a:avLst/>
          </a:prstGeom>
          <a:noFill/>
          <a:ln/>
        </p:spPr>
        <p:txBody>
          <a:bodyPr wrap="square" lIns="0" tIns="0" rIns="0" bIns="0" rtlCol="0" anchor="ctr"/>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Изучаем лексику, природу, технику погружения и экологическую ответственность.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4232" y="0"/>
            <a:ext cx="4567535"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0000" y="1081275"/>
            <a:ext cx="5159100" cy="1073100"/>
          </a:xfrm>
          <a:prstGeom prst="rect">
            <a:avLst/>
          </a:prstGeom>
          <a:noFill/>
          <a:ln/>
        </p:spPr>
        <p:txBody>
          <a:bodyPr wrap="square" lIns="0" tIns="0" rIns="0" bIns="0" rtlCol="0" anchor="ctr"/>
          <a:lstStyle/>
          <a:p>
            <a:pPr algn="l" indent="0" marL="0">
              <a:lnSpc>
                <a:spcPct val="80000"/>
              </a:lnSpc>
              <a:buNone/>
            </a:pPr>
            <a:r>
              <a:rPr lang="en-US" sz="2500" dirty="0">
                <a:solidFill>
                  <a:srgbClr val="FFFFFF"/>
                </a:solidFill>
                <a:latin typeface="Arial" pitchFamily="34" charset="0"/>
                <a:ea typeface="Arial" pitchFamily="34" charset="-122"/>
                <a:cs typeface="Arial" pitchFamily="34" charset="-120"/>
              </a:rPr>
              <a:t>Почему подводное путешествие важно для 10 класса
</a:t>
            </a:r>
            <a:endParaRPr lang="en-US" sz="2500" dirty="0"/>
          </a:p>
        </p:txBody>
      </p:sp>
      <p:sp>
        <p:nvSpPr>
          <p:cNvPr id="5" name="Text 1"/>
          <p:cNvSpPr txBox="1"/>
          <p:nvPr/>
        </p:nvSpPr>
        <p:spPr>
          <a:xfrm>
            <a:off x="360000" y="2278475"/>
            <a:ext cx="3376800" cy="23064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Океаны занимают около 71% поверхности Земли, поэтому эта тема помогает соединить английский язык с географией, биологией и экологическим мышлением, а также изучать современную научно-познавательную лексику в реальном контексте.
</a:t>
            </a:r>
            <a:endParaRPr lang="en-US" sz="1200" dirty="0"/>
          </a:p>
        </p:txBody>
      </p:sp>
      <p:sp>
        <p:nvSpPr>
          <p:cNvPr id="6" name="Text 2"/>
          <p:cNvSpPr txBox="1"/>
          <p:nvPr/>
        </p:nvSpPr>
        <p:spPr>
          <a:xfrm>
            <a:off x="1890400" y="4873500"/>
            <a:ext cx="869100" cy="114300"/>
          </a:xfrm>
          <a:prstGeom prst="rect">
            <a:avLst/>
          </a:prstGeom>
          <a:noFill/>
          <a:ln/>
        </p:spPr>
        <p:txBody>
          <a:bodyPr wrap="square" lIns="0" tIns="0" rIns="0" bIns="0" rtlCol="0" anchor="b"/>
          <a:lstStyle/>
          <a:p>
            <a:pPr algn="ctr" indent="0" marL="0">
              <a:lnSpc>
                <a:spcPct val="115000"/>
              </a:lnSpc>
              <a:buNone/>
            </a:pPr>
            <a:r>
              <a:rPr lang="en-US" sz="782" dirty="0">
                <a:solidFill>
                  <a:srgbClr val="FFFFFF"/>
                </a:solidFill>
                <a:latin typeface="Arial" pitchFamily="34" charset="0"/>
                <a:ea typeface="Arial" pitchFamily="34" charset="-122"/>
                <a:cs typeface="Arial" pitchFamily="34" charset="-120"/>
              </a:rPr>
              <a:t>2</a:t>
            </a:r>
            <a:endParaRPr lang="en-US" sz="78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FFFFFF"/>
                </a:solidFill>
                <a:latin typeface="Arial" pitchFamily="34" charset="0"/>
                <a:ea typeface="Arial" pitchFamily="34" charset="-122"/>
                <a:cs typeface="Arial" pitchFamily="34" charset="-120"/>
              </a:rPr>
              <a:t>3</a:t>
            </a:r>
            <a:endParaRPr lang="en-US" sz="782" dirty="0"/>
          </a:p>
        </p:txBody>
      </p:sp>
      <p:sp>
        <p:nvSpPr>
          <p:cNvPr id="9" name="Text 1"/>
          <p:cNvSpPr txBox="1"/>
          <p:nvPr/>
        </p:nvSpPr>
        <p:spPr>
          <a:xfrm>
            <a:off x="360000" y="823350"/>
            <a:ext cx="7713900" cy="1013100"/>
          </a:xfrm>
          <a:prstGeom prst="rect">
            <a:avLst/>
          </a:prstGeom>
          <a:noFill/>
          <a:ln/>
        </p:spPr>
        <p:txBody>
          <a:bodyPr wrap="square" lIns="0" tIns="0" rIns="0" bIns="0" rtlCol="0" anchor="ctr"/>
          <a:lstStyle/>
          <a:p>
            <a:pPr algn="l" indent="0" marL="0">
              <a:lnSpc>
                <a:spcPct val="80000"/>
              </a:lnSpc>
              <a:buNone/>
            </a:pPr>
            <a:r>
              <a:rPr lang="en-US" sz="3200" dirty="0">
                <a:solidFill>
                  <a:srgbClr val="FFFFFF"/>
                </a:solidFill>
                <a:latin typeface="Arial" pitchFamily="34" charset="0"/>
                <a:ea typeface="Arial" pitchFamily="34" charset="-122"/>
                <a:cs typeface="Arial" pitchFamily="34" charset="-120"/>
              </a:rPr>
              <a:t>Ключевая лексика по теме Underwater Travel
</a:t>
            </a:r>
            <a:endParaRPr lang="en-US" sz="3200" dirty="0"/>
          </a:p>
        </p:txBody>
      </p:sp>
      <p:sp>
        <p:nvSpPr>
          <p:cNvPr id="10" name="Text 2"/>
          <p:cNvSpPr txBox="1"/>
          <p:nvPr/>
        </p:nvSpPr>
        <p:spPr>
          <a:xfrm>
            <a:off x="360000" y="2640250"/>
            <a:ext cx="1531200" cy="2143500"/>
          </a:xfrm>
          <a:prstGeom prst="rect">
            <a:avLst/>
          </a:prstGeom>
          <a:noFill/>
          <a:ln/>
        </p:spPr>
        <p:txBody>
          <a:bodyPr wrap="square" lIns="0" tIns="0" rIns="0" bIns="0" rtlCol="0" anchor="t"/>
          <a:lstStyle/>
          <a:p>
            <a:pPr algn="l" indent="0" marL="0">
              <a:lnSpc>
                <a:spcPct val="115000"/>
              </a:lnSpc>
              <a:buNone/>
            </a:pPr>
            <a:r>
              <a:rPr lang="en-US" sz="1272" dirty="0">
                <a:solidFill>
                  <a:srgbClr val="FFFFFF"/>
                </a:solidFill>
                <a:latin typeface="Arial" pitchFamily="34" charset="0"/>
                <a:ea typeface="Arial" pitchFamily="34" charset="-122"/>
                <a:cs typeface="Arial" pitchFamily="34" charset="-120"/>
              </a:rPr>
              <a:t>Способы путешествия
</a:t>
            </a:r>
            <a:pPr algn="l" indent="0" marL="0">
              <a:lnSpc>
                <a:spcPct val="115000"/>
              </a:lnSpc>
              <a:buNone/>
            </a:pPr>
            <a:r>
              <a:rPr lang="en-US" sz="4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3" dirty="0">
                <a:solidFill>
                  <a:srgbClr val="FFFFFF"/>
                </a:solidFill>
                <a:latin typeface="Arial" pitchFamily="34" charset="0"/>
                <a:ea typeface="Arial" pitchFamily="34" charset="-122"/>
                <a:cs typeface="Arial" pitchFamily="34" charset="-120"/>
              </a:rPr>
              <a:t>Слова underwater travel, diving, snorkelling, scuba diving и submarine помогают назвать разные форматы подводного опыта. Они показывают, как человек попадает в морскую среду и как долго может там находиться.
</a:t>
            </a:r>
            <a:endParaRPr lang="en-US" sz="1272" dirty="0"/>
          </a:p>
        </p:txBody>
      </p:sp>
      <p:sp>
        <p:nvSpPr>
          <p:cNvPr id="11" name="Text 3"/>
          <p:cNvSpPr txBox="1"/>
          <p:nvPr/>
        </p:nvSpPr>
        <p:spPr>
          <a:xfrm>
            <a:off x="2083190" y="2640250"/>
            <a:ext cx="1531200" cy="2143500"/>
          </a:xfrm>
          <a:prstGeom prst="rect">
            <a:avLst/>
          </a:prstGeom>
          <a:noFill/>
          <a:ln/>
        </p:spPr>
        <p:txBody>
          <a:bodyPr wrap="square" lIns="0" tIns="0" rIns="0" bIns="0" rtlCol="0" anchor="t"/>
          <a:lstStyle/>
          <a:p>
            <a:pPr algn="l" indent="0" marL="0">
              <a:lnSpc>
                <a:spcPct val="115000"/>
              </a:lnSpc>
              <a:buNone/>
            </a:pPr>
            <a:r>
              <a:rPr lang="en-US" sz="1305" dirty="0">
                <a:solidFill>
                  <a:srgbClr val="FFFFFF"/>
                </a:solidFill>
                <a:latin typeface="Arial" pitchFamily="34" charset="0"/>
                <a:ea typeface="Arial" pitchFamily="34" charset="-122"/>
                <a:cs typeface="Arial" pitchFamily="34" charset="-120"/>
              </a:rPr>
              <a:t>Морская среда
</a:t>
            </a:r>
            <a:pPr algn="l" indent="0" marL="0">
              <a:lnSpc>
                <a:spcPct val="115000"/>
              </a:lnSpc>
              <a:buNone/>
            </a:pPr>
            <a:r>
              <a:rPr lang="en-US" sz="4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1" dirty="0">
                <a:solidFill>
                  <a:srgbClr val="FFFFFF"/>
                </a:solidFill>
                <a:latin typeface="Arial" pitchFamily="34" charset="0"/>
                <a:ea typeface="Arial" pitchFamily="34" charset="-122"/>
                <a:cs typeface="Arial" pitchFamily="34" charset="-120"/>
              </a:rPr>
              <a:t>Выражения deep sea, coral reef, marine life, visibility, pressure и current описывают условия под водой. С их помощью можно точно передавать особенности места, глубину, движение воды и уровень сложности погружения.
</a:t>
            </a:r>
            <a:endParaRPr lang="en-US" sz="1305" dirty="0"/>
          </a:p>
        </p:txBody>
      </p:sp>
      <p:sp>
        <p:nvSpPr>
          <p:cNvPr id="12" name="Text 4"/>
          <p:cNvSpPr txBox="1"/>
          <p:nvPr/>
        </p:nvSpPr>
        <p:spPr>
          <a:xfrm>
            <a:off x="3806379" y="2640250"/>
            <a:ext cx="1531200" cy="2143500"/>
          </a:xfrm>
          <a:prstGeom prst="rect">
            <a:avLst/>
          </a:prstGeom>
          <a:noFill/>
          <a:ln/>
        </p:spPr>
        <p:txBody>
          <a:bodyPr wrap="square" lIns="0" tIns="0" rIns="0" bIns="0" rtlCol="0" anchor="t"/>
          <a:lstStyle/>
          <a:p>
            <a:pPr algn="l" indent="0" marL="0">
              <a:lnSpc>
                <a:spcPct val="115000"/>
              </a:lnSpc>
              <a:buNone/>
            </a:pPr>
            <a:r>
              <a:rPr lang="en-US" sz="1305" dirty="0">
                <a:solidFill>
                  <a:srgbClr val="FFFFFF"/>
                </a:solidFill>
                <a:latin typeface="Arial" pitchFamily="34" charset="0"/>
                <a:ea typeface="Arial" pitchFamily="34" charset="-122"/>
                <a:cs typeface="Arial" pitchFamily="34" charset="-120"/>
              </a:rPr>
              <a:t>Действия и движения
</a:t>
            </a:r>
            <a:pPr algn="l" indent="0" marL="0">
              <a:lnSpc>
                <a:spcPct val="115000"/>
              </a:lnSpc>
              <a:buNone/>
            </a:pPr>
            <a:r>
              <a:rPr lang="en-US" sz="4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1" dirty="0">
                <a:solidFill>
                  <a:srgbClr val="FFFFFF"/>
                </a:solidFill>
                <a:latin typeface="Arial" pitchFamily="34" charset="0"/>
                <a:ea typeface="Arial" pitchFamily="34" charset="-122"/>
                <a:cs typeface="Arial" pitchFamily="34" charset="-120"/>
              </a:rPr>
              <a:t>Глаголы to explore, to observe, to dive, to float, to descend, to surface и to protect делают речь динамичной. Они помогают строить связные описания маршрута, поведения и научного наблюдения.
</a:t>
            </a:r>
            <a:endParaRPr lang="en-US" sz="1305" dirty="0"/>
          </a:p>
        </p:txBody>
      </p:sp>
      <p:sp>
        <p:nvSpPr>
          <p:cNvPr id="13" name="Text 5"/>
          <p:cNvSpPr txBox="1"/>
          <p:nvPr/>
        </p:nvSpPr>
        <p:spPr>
          <a:xfrm>
            <a:off x="5529563" y="2640250"/>
            <a:ext cx="1531200" cy="2143500"/>
          </a:xfrm>
          <a:prstGeom prst="rect">
            <a:avLst/>
          </a:prstGeom>
          <a:noFill/>
          <a:ln/>
        </p:spPr>
        <p:txBody>
          <a:bodyPr wrap="square" lIns="0" tIns="0" rIns="0" bIns="0" rtlCol="0" anchor="t"/>
          <a:lstStyle/>
          <a:p>
            <a:pPr algn="l" indent="0" marL="0">
              <a:lnSpc>
                <a:spcPct val="115000"/>
              </a:lnSpc>
              <a:buNone/>
            </a:pPr>
            <a:r>
              <a:rPr lang="en-US" sz="1305" dirty="0">
                <a:solidFill>
                  <a:srgbClr val="FFFFFF"/>
                </a:solidFill>
                <a:latin typeface="Arial" pitchFamily="34" charset="0"/>
                <a:ea typeface="Arial" pitchFamily="34" charset="-122"/>
                <a:cs typeface="Arial" pitchFamily="34" charset="-120"/>
              </a:rPr>
              <a:t>Оборудование
</a:t>
            </a:r>
            <a:pPr algn="l" indent="0" marL="0">
              <a:lnSpc>
                <a:spcPct val="115000"/>
              </a:lnSpc>
              <a:buNone/>
            </a:pPr>
            <a:r>
              <a:rPr lang="en-US" sz="4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1" dirty="0">
                <a:solidFill>
                  <a:srgbClr val="FFFFFF"/>
                </a:solidFill>
                <a:latin typeface="Arial" pitchFamily="34" charset="0"/>
                <a:ea typeface="Arial" pitchFamily="34" charset="-122"/>
                <a:cs typeface="Arial" pitchFamily="34" charset="-120"/>
              </a:rPr>
              <a:t>Лексика oxygen tank, wetsuit и regulator необходима для описания безопасности и подготовки дайвера. Эти слова часто встречаются в учебных текстах, инструкциях и пояснениях к изображениям.
</a:t>
            </a:r>
            <a:endParaRPr lang="en-US" sz="1305" dirty="0"/>
          </a:p>
        </p:txBody>
      </p:sp>
      <p:sp>
        <p:nvSpPr>
          <p:cNvPr id="14" name="Text 6"/>
          <p:cNvSpPr txBox="1"/>
          <p:nvPr/>
        </p:nvSpPr>
        <p:spPr>
          <a:xfrm>
            <a:off x="7252761" y="2640250"/>
            <a:ext cx="1531200" cy="2143500"/>
          </a:xfrm>
          <a:prstGeom prst="rect">
            <a:avLst/>
          </a:prstGeom>
          <a:noFill/>
          <a:ln/>
        </p:spPr>
        <p:txBody>
          <a:bodyPr wrap="square" lIns="0" tIns="0" rIns="0" bIns="0" rtlCol="0" anchor="t"/>
          <a:lstStyle/>
          <a:p>
            <a:pPr algn="l" indent="0" marL="0">
              <a:lnSpc>
                <a:spcPct val="115000"/>
              </a:lnSpc>
              <a:buNone/>
            </a:pPr>
            <a:r>
              <a:rPr lang="en-US" sz="1305" dirty="0">
                <a:solidFill>
                  <a:srgbClr val="FFFFFF"/>
                </a:solidFill>
                <a:latin typeface="Arial" pitchFamily="34" charset="0"/>
                <a:ea typeface="Arial" pitchFamily="34" charset="-122"/>
                <a:cs typeface="Arial" pitchFamily="34" charset="-120"/>
              </a:rPr>
              <a:t>Связная речь
</a:t>
            </a:r>
            <a:pPr algn="l" indent="0" marL="0">
              <a:lnSpc>
                <a:spcPct val="115000"/>
              </a:lnSpc>
              <a:buNone/>
            </a:pPr>
            <a:r>
              <a:rPr lang="en-US" sz="4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1" dirty="0">
                <a:solidFill>
                  <a:srgbClr val="FFFFFF"/>
                </a:solidFill>
                <a:latin typeface="Arial" pitchFamily="34" charset="0"/>
                <a:ea typeface="Arial" pitchFamily="34" charset="-122"/>
                <a:cs typeface="Arial" pitchFamily="34" charset="-120"/>
              </a:rPr>
              <a:t>Эта тема удобна для коротких монологов, потому что позволяет объединить место, действие, предметы и условия в одном ответе. Учащийся может описывать путешествие логично и последовательно.
</a:t>
            </a:r>
            <a:endParaRPr lang="en-US" sz="1305"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3114555"/>
            <a:ext cx="9144000" cy="202703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59900" y="424500"/>
            <a:ext cx="8424300" cy="657300"/>
          </a:xfrm>
          <a:prstGeom prst="rect">
            <a:avLst/>
          </a:prstGeom>
          <a:noFill/>
          <a:ln/>
        </p:spPr>
        <p:txBody>
          <a:bodyPr wrap="square" lIns="0" tIns="0" rIns="0" bIns="0" rtlCol="0" anchor="ctr"/>
          <a:lstStyle/>
          <a:p>
            <a:pPr algn="ctr" indent="0" marL="0">
              <a:lnSpc>
                <a:spcPct val="80000"/>
              </a:lnSpc>
              <a:buNone/>
            </a:pPr>
            <a:r>
              <a:rPr lang="en-US" sz="2600" dirty="0">
                <a:solidFill>
                  <a:srgbClr val="000000"/>
                </a:solidFill>
                <a:latin typeface="Arial" pitchFamily="34" charset="0"/>
                <a:ea typeface="Arial" pitchFamily="34" charset="-122"/>
                <a:cs typeface="Arial" pitchFamily="34" charset="-120"/>
              </a:rPr>
              <a:t>Снаряжение дайвера: предметная лексика и визуальное распознавание
</a:t>
            </a:r>
            <a:endParaRPr lang="en-US" sz="2600" dirty="0"/>
          </a:p>
        </p:txBody>
      </p:sp>
      <p:sp>
        <p:nvSpPr>
          <p:cNvPr id="9" name="Text 1"/>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4</a:t>
            </a:r>
            <a:endParaRPr lang="en-US" sz="782" dirty="0"/>
          </a:p>
        </p:txBody>
      </p:sp>
      <p:sp>
        <p:nvSpPr>
          <p:cNvPr id="10" name="Text 2"/>
          <p:cNvSpPr txBox="1"/>
          <p:nvPr/>
        </p:nvSpPr>
        <p:spPr>
          <a:xfrm>
            <a:off x="2453325" y="1191675"/>
            <a:ext cx="4237500" cy="323700"/>
          </a:xfrm>
          <a:prstGeom prst="rect">
            <a:avLst/>
          </a:prstGeom>
          <a:noFill/>
          <a:ln/>
        </p:spPr>
        <p:txBody>
          <a:bodyPr wrap="square" lIns="0" tIns="0" rIns="0" bIns="0" rtlCol="0" anchor="ctr"/>
          <a:lstStyle/>
          <a:p>
            <a:pPr algn="ctr" indent="0" marL="0">
              <a:lnSpc>
                <a:spcPct val="115000"/>
              </a:lnSpc>
              <a:buNone/>
            </a:pPr>
            <a:r>
              <a:rPr lang="en-US" sz="762" dirty="0">
                <a:solidFill>
                  <a:srgbClr val="000000"/>
                </a:solidFill>
                <a:latin typeface="Arial" pitchFamily="34" charset="0"/>
                <a:ea typeface="Arial" pitchFamily="34" charset="-122"/>
                <a:cs typeface="Arial" pitchFamily="34" charset="-120"/>
              </a:rPr>
              <a:t>Маска и обзор
</a:t>
            </a:r>
            <a:pPr algn="ctr"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23" dirty="0">
                <a:solidFill>
                  <a:srgbClr val="000000"/>
                </a:solidFill>
                <a:latin typeface="Arial" pitchFamily="34" charset="0"/>
                <a:ea typeface="Arial" pitchFamily="34" charset="-122"/>
                <a:cs typeface="Arial" pitchFamily="34" charset="-120"/>
              </a:rPr>
              <a:t>Mask обеспечивает чёткое зрение под водой и защищает глаза от солёной среды. Без неё сложно ориентироваться, рассматривать рифы и читать визуальные детали, которые важны для описания погружения.
</a:t>
            </a:r>
            <a:endParaRPr lang="en-US" sz="762" dirty="0"/>
          </a:p>
        </p:txBody>
      </p:sp>
      <p:sp>
        <p:nvSpPr>
          <p:cNvPr id="11" name="Text 3"/>
          <p:cNvSpPr txBox="1"/>
          <p:nvPr/>
        </p:nvSpPr>
        <p:spPr>
          <a:xfrm>
            <a:off x="2453325" y="1563379"/>
            <a:ext cx="4237500" cy="323700"/>
          </a:xfrm>
          <a:prstGeom prst="rect">
            <a:avLst/>
          </a:prstGeom>
          <a:noFill/>
          <a:ln/>
        </p:spPr>
        <p:txBody>
          <a:bodyPr wrap="square" lIns="0" tIns="0" rIns="0" bIns="0" rtlCol="0" anchor="ctr"/>
          <a:lstStyle/>
          <a:p>
            <a:pPr algn="ctr" indent="0" marL="0">
              <a:lnSpc>
                <a:spcPct val="115000"/>
              </a:lnSpc>
              <a:buNone/>
            </a:pPr>
            <a:r>
              <a:rPr lang="en-US" sz="762" dirty="0">
                <a:solidFill>
                  <a:srgbClr val="000000"/>
                </a:solidFill>
                <a:latin typeface="Arial" pitchFamily="34" charset="0"/>
                <a:ea typeface="Arial" pitchFamily="34" charset="-122"/>
                <a:cs typeface="Arial" pitchFamily="34" charset="-120"/>
              </a:rPr>
              <a:t>Ласты и движение
</a:t>
            </a:r>
            <a:pPr algn="ctr"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23" dirty="0">
                <a:solidFill>
                  <a:srgbClr val="000000"/>
                </a:solidFill>
                <a:latin typeface="Arial" pitchFamily="34" charset="0"/>
                <a:ea typeface="Arial" pitchFamily="34" charset="-122"/>
                <a:cs typeface="Arial" pitchFamily="34" charset="-120"/>
              </a:rPr>
              <a:t>Fins помогают быстрее и экономнее двигаться в воде, не расходуя лишнюю энергию. Благодаря им дайвер может сохранять устойчивость и менять направление без резких усилий.
</a:t>
            </a:r>
            <a:endParaRPr lang="en-US" sz="762" dirty="0"/>
          </a:p>
        </p:txBody>
      </p:sp>
      <p:sp>
        <p:nvSpPr>
          <p:cNvPr id="12" name="Text 4"/>
          <p:cNvSpPr txBox="1"/>
          <p:nvPr/>
        </p:nvSpPr>
        <p:spPr>
          <a:xfrm>
            <a:off x="2453275" y="1935081"/>
            <a:ext cx="4237500" cy="323700"/>
          </a:xfrm>
          <a:prstGeom prst="rect">
            <a:avLst/>
          </a:prstGeom>
          <a:noFill/>
          <a:ln/>
        </p:spPr>
        <p:txBody>
          <a:bodyPr wrap="square" lIns="0" tIns="0" rIns="0" bIns="0" rtlCol="0" anchor="ctr"/>
          <a:lstStyle/>
          <a:p>
            <a:pPr algn="ctr" indent="0" marL="0">
              <a:lnSpc>
                <a:spcPct val="115000"/>
              </a:lnSpc>
              <a:buNone/>
            </a:pPr>
            <a:r>
              <a:rPr lang="en-US" sz="762" dirty="0">
                <a:solidFill>
                  <a:srgbClr val="000000"/>
                </a:solidFill>
                <a:latin typeface="Arial" pitchFamily="34" charset="0"/>
                <a:ea typeface="Arial" pitchFamily="34" charset="-122"/>
                <a:cs typeface="Arial" pitchFamily="34" charset="-120"/>
              </a:rPr>
              <a:t>Баллон и дыхание
</a:t>
            </a:r>
            <a:pPr algn="ctr"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23" dirty="0">
                <a:solidFill>
                  <a:srgbClr val="000000"/>
                </a:solidFill>
                <a:latin typeface="Arial" pitchFamily="34" charset="0"/>
                <a:ea typeface="Arial" pitchFamily="34" charset="-122"/>
                <a:cs typeface="Arial" pitchFamily="34" charset="-120"/>
              </a:rPr>
              <a:t>Oxygen tank и regulator позволяют дышать под водой и контролировать подачу воздуха. Эти предметы связаны не только с техникой, но и с базовыми правилами безопасности.
</a:t>
            </a:r>
            <a:endParaRPr lang="en-US" sz="762" dirty="0"/>
          </a:p>
        </p:txBody>
      </p:sp>
      <p:sp>
        <p:nvSpPr>
          <p:cNvPr id="13" name="Text 5"/>
          <p:cNvSpPr txBox="1"/>
          <p:nvPr/>
        </p:nvSpPr>
        <p:spPr>
          <a:xfrm>
            <a:off x="2453275" y="2304641"/>
            <a:ext cx="4237500" cy="323700"/>
          </a:xfrm>
          <a:prstGeom prst="rect">
            <a:avLst/>
          </a:prstGeom>
          <a:noFill/>
          <a:ln/>
        </p:spPr>
        <p:txBody>
          <a:bodyPr wrap="square" lIns="0" tIns="0" rIns="0" bIns="0" rtlCol="0" anchor="ctr"/>
          <a:lstStyle/>
          <a:p>
            <a:pPr algn="ctr" indent="0" marL="0">
              <a:lnSpc>
                <a:spcPct val="115000"/>
              </a:lnSpc>
              <a:buNone/>
            </a:pPr>
            <a:r>
              <a:rPr lang="en-US" sz="762" dirty="0">
                <a:solidFill>
                  <a:srgbClr val="000000"/>
                </a:solidFill>
                <a:latin typeface="Arial" pitchFamily="34" charset="0"/>
                <a:ea typeface="Arial" pitchFamily="34" charset="-122"/>
                <a:cs typeface="Arial" pitchFamily="34" charset="-120"/>
              </a:rPr>
              <a:t>Гидрокостюм и защита
</a:t>
            </a:r>
            <a:pPr algn="ctr"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23" dirty="0">
                <a:solidFill>
                  <a:srgbClr val="000000"/>
                </a:solidFill>
                <a:latin typeface="Arial" pitchFamily="34" charset="0"/>
                <a:ea typeface="Arial" pitchFamily="34" charset="-122"/>
                <a:cs typeface="Arial" pitchFamily="34" charset="-120"/>
              </a:rPr>
              <a:t>Wetsuit сохраняет тепло, уменьшает воздействие холодной воды и делает погружение комфортнее. Он особенно важен в тех случаях, когда температура воды заметно ниже температуры воздуха.
</a:t>
            </a:r>
            <a:endParaRPr lang="en-US" sz="762" dirty="0"/>
          </a:p>
        </p:txBody>
      </p:sp>
      <p:sp>
        <p:nvSpPr>
          <p:cNvPr id="14" name="Text 6"/>
          <p:cNvSpPr txBox="1"/>
          <p:nvPr/>
        </p:nvSpPr>
        <p:spPr>
          <a:xfrm>
            <a:off x="2453325" y="2674198"/>
            <a:ext cx="4237500" cy="323700"/>
          </a:xfrm>
          <a:prstGeom prst="rect">
            <a:avLst/>
          </a:prstGeom>
          <a:noFill/>
          <a:ln/>
        </p:spPr>
        <p:txBody>
          <a:bodyPr wrap="square" lIns="0" tIns="0" rIns="0" bIns="0" rtlCol="0" anchor="ctr"/>
          <a:lstStyle/>
          <a:p>
            <a:pPr algn="ctr" indent="0" marL="0">
              <a:lnSpc>
                <a:spcPct val="115000"/>
              </a:lnSpc>
              <a:buNone/>
            </a:pPr>
            <a:r>
              <a:rPr lang="en-US" sz="762" dirty="0">
                <a:solidFill>
                  <a:srgbClr val="000000"/>
                </a:solidFill>
                <a:latin typeface="Arial" pitchFamily="34" charset="0"/>
                <a:ea typeface="Arial" pitchFamily="34" charset="-122"/>
                <a:cs typeface="Arial" pitchFamily="34" charset="-120"/>
              </a:rPr>
              <a:t>Контроль погружения
</a:t>
            </a:r>
            <a:pPr algn="ctr" indent="0" marL="0">
              <a:lnSpc>
                <a:spcPct val="115000"/>
              </a:lnSpc>
              <a:buNone/>
            </a:pPr>
            <a:r>
              <a:rPr lang="en-US" sz="20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23" dirty="0">
                <a:solidFill>
                  <a:srgbClr val="000000"/>
                </a:solidFill>
                <a:latin typeface="Arial" pitchFamily="34" charset="0"/>
                <a:ea typeface="Arial" pitchFamily="34" charset="-122"/>
                <a:cs typeface="Arial" pitchFamily="34" charset="-120"/>
              </a:rPr>
              <a:t>Dive computer и buoyancy control device помогают следить за глубиной, временем и положением тела в воде. Такие устройства делают погружение более точным, безопасным и профессиональным.
</a:t>
            </a:r>
            <a:endParaRPr lang="en-US" sz="76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789669"/>
            <a:ext cx="4300800" cy="1910061"/>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5</a:t>
            </a:r>
            <a:endParaRPr lang="en-US" sz="782" dirty="0"/>
          </a:p>
        </p:txBody>
      </p:sp>
      <p:sp>
        <p:nvSpPr>
          <p:cNvPr id="5" name="Text 1"/>
          <p:cNvSpPr txBox="1"/>
          <p:nvPr/>
        </p:nvSpPr>
        <p:spPr>
          <a:xfrm>
            <a:off x="5204176" y="1406975"/>
            <a:ext cx="3582900" cy="12240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Таблица показывает, как разные форматы подводного путешествия отличаются по глубине, длительности и уровню подготовки.
</a:t>
            </a:r>
            <a:endParaRPr lang="en-US" sz="1100" dirty="0"/>
          </a:p>
        </p:txBody>
      </p:sp>
      <p:sp>
        <p:nvSpPr>
          <p:cNvPr id="6" name="Text 2"/>
          <p:cNvSpPr txBox="1"/>
          <p:nvPr/>
        </p:nvSpPr>
        <p:spPr>
          <a:xfrm>
            <a:off x="5204175" y="2858376"/>
            <a:ext cx="3582900" cy="12240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Чем глубже и сложнее способ, тем выше требования к подготовке и оборудованию.
</a:t>
            </a:r>
            <a:endParaRPr lang="en-US" sz="1100" dirty="0"/>
          </a:p>
        </p:txBody>
      </p:sp>
      <p:sp>
        <p:nvSpPr>
          <p:cNvPr id="7" name="Text 3"/>
          <p:cNvSpPr txBox="1"/>
          <p:nvPr/>
        </p:nvSpPr>
        <p:spPr>
          <a:xfrm>
            <a:off x="5201100" y="4519200"/>
            <a:ext cx="3582900" cy="2643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Лексика учебной темы Underwater Travel; общеупотребительные английские названия видов подводного путешествия.
</a:t>
            </a:r>
            <a:endParaRPr lang="en-US" sz="800" dirty="0"/>
          </a:p>
        </p:txBody>
      </p:sp>
      <p:sp>
        <p:nvSpPr>
          <p:cNvPr id="8" name="Text 4"/>
          <p:cNvSpPr txBox="1"/>
          <p:nvPr/>
        </p:nvSpPr>
        <p:spPr>
          <a:xfrm>
            <a:off x="360025" y="537925"/>
            <a:ext cx="8424000" cy="6726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Английские названия способов подводного путешествия
</a:t>
            </a: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08195"/>
            <a:ext cx="4416900" cy="2673011"/>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6</a:t>
            </a:r>
            <a:endParaRPr lang="en-US" sz="782" dirty="0"/>
          </a:p>
        </p:txBody>
      </p:sp>
      <p:sp>
        <p:nvSpPr>
          <p:cNvPr id="5" name="Text 1"/>
          <p:cNvSpPr txBox="1"/>
          <p:nvPr/>
        </p:nvSpPr>
        <p:spPr>
          <a:xfrm>
            <a:off x="5156263" y="1406975"/>
            <a:ext cx="3630900" cy="12240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Каждая группа поддерживает отдельный аспект описания: что человек использует, что видит, что делает и с какими условиями сталкивается.
</a:t>
            </a:r>
            <a:endParaRPr lang="en-US" sz="1100" dirty="0"/>
          </a:p>
        </p:txBody>
      </p:sp>
      <p:sp>
        <p:nvSpPr>
          <p:cNvPr id="6" name="Text 2"/>
          <p:cNvSpPr txBox="1"/>
          <p:nvPr/>
        </p:nvSpPr>
        <p:spPr>
          <a:xfrm>
            <a:off x="5156262" y="2858378"/>
            <a:ext cx="3630900" cy="12240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Тема формирует несколько семантических полей одновременно, поэтому расширяет словарь не фрагментарно, а системно.
</a:t>
            </a:r>
            <a:endParaRPr lang="en-US" sz="1100" dirty="0"/>
          </a:p>
        </p:txBody>
      </p:sp>
      <p:sp>
        <p:nvSpPr>
          <p:cNvPr id="7" name="Text 3"/>
          <p:cNvSpPr txBox="1"/>
          <p:nvPr/>
        </p:nvSpPr>
        <p:spPr>
          <a:xfrm>
            <a:off x="5153450" y="4519200"/>
            <a:ext cx="3630900" cy="2643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Составлено по лексике учебной темы Underwater Travel.
</a:t>
            </a:r>
            <a:endParaRPr lang="en-US" sz="800" dirty="0"/>
          </a:p>
        </p:txBody>
      </p:sp>
      <p:sp>
        <p:nvSpPr>
          <p:cNvPr id="8" name="Text 4"/>
          <p:cNvSpPr txBox="1"/>
          <p:nvPr/>
        </p:nvSpPr>
        <p:spPr>
          <a:xfrm>
            <a:off x="360025" y="537925"/>
            <a:ext cx="8424000" cy="6726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Лексические группы темы Underwater Travel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13643" y="2201462"/>
            <a:ext cx="421649" cy="374799"/>
          </a:xfrm>
          <a:prstGeom prst="rect">
            <a:avLst/>
          </a:prstGeom>
        </p:spPr>
      </p:pic>
      <p:pic>
        <p:nvPicPr>
          <p:cNvPr id="4" name="Image 2" descr="preencoded.png">    </p:cNvPr>
          <p:cNvPicPr>
            <a:picLocks noChangeAspect="1"/>
          </p:cNvPicPr>
          <p:nvPr/>
        </p:nvPicPr>
        <p:blipFill>
          <a:blip r:embed="rId3"/>
          <a:stretch>
            <a:fillRect/>
          </a:stretch>
        </p:blipFill>
        <p:spPr>
          <a:xfrm>
            <a:off x="3309316" y="2183062"/>
            <a:ext cx="360150" cy="411600"/>
          </a:xfrm>
          <a:prstGeom prst="rect">
            <a:avLst/>
          </a:prstGeom>
        </p:spPr>
      </p:pic>
      <p:pic>
        <p:nvPicPr>
          <p:cNvPr id="5" name="Image 3" descr="preencoded.png">    </p:cNvPr>
          <p:cNvPicPr>
            <a:picLocks noChangeAspect="1"/>
          </p:cNvPicPr>
          <p:nvPr/>
        </p:nvPicPr>
        <p:blipFill>
          <a:blip r:embed="rId4"/>
          <a:stretch>
            <a:fillRect/>
          </a:stretch>
        </p:blipFill>
        <p:spPr>
          <a:xfrm>
            <a:off x="5448515" y="2183062"/>
            <a:ext cx="411600" cy="411600"/>
          </a:xfrm>
          <a:prstGeom prst="rect">
            <a:avLst/>
          </a:prstGeom>
        </p:spPr>
      </p:pic>
      <p:pic>
        <p:nvPicPr>
          <p:cNvPr id="6" name="Image 4" descr="preencoded.png">    </p:cNvPr>
          <p:cNvPicPr>
            <a:picLocks noChangeAspect="1"/>
          </p:cNvPicPr>
          <p:nvPr/>
        </p:nvPicPr>
        <p:blipFill>
          <a:blip r:embed="rId5"/>
          <a:stretch>
            <a:fillRect/>
          </a:stretch>
        </p:blipFill>
        <p:spPr>
          <a:xfrm>
            <a:off x="7613439" y="2183062"/>
            <a:ext cx="411600" cy="411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912175" y="245700"/>
            <a:ext cx="8691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7</a:t>
            </a:r>
            <a:endParaRPr lang="en-US" sz="782" dirty="0"/>
          </a:p>
        </p:txBody>
      </p:sp>
      <p:sp>
        <p:nvSpPr>
          <p:cNvPr id="9" name="Text 1"/>
          <p:cNvSpPr txBox="1"/>
          <p:nvPr/>
        </p:nvSpPr>
        <p:spPr>
          <a:xfrm>
            <a:off x="360025" y="537925"/>
            <a:ext cx="8424000" cy="1051800"/>
          </a:xfrm>
          <a:prstGeom prst="rect">
            <a:avLst/>
          </a:prstGeom>
          <a:noFill/>
          <a:ln/>
        </p:spPr>
        <p:txBody>
          <a:bodyPr wrap="square" lIns="0" tIns="0" rIns="0" bIns="0" rtlCol="0" anchor="t"/>
          <a:lstStyle/>
          <a:p>
            <a:pPr algn="ctr" indent="0" marL="0">
              <a:lnSpc>
                <a:spcPct val="80000"/>
              </a:lnSpc>
              <a:buNone/>
            </a:pPr>
            <a:r>
              <a:rPr lang="en-US" sz="2400" dirty="0">
                <a:solidFill>
                  <a:srgbClr val="000000"/>
                </a:solidFill>
                <a:latin typeface="Arial" pitchFamily="34" charset="0"/>
                <a:ea typeface="Arial" pitchFamily="34" charset="-122"/>
                <a:cs typeface="Arial" pitchFamily="34" charset="-120"/>
              </a:rPr>
              <a:t>Подводный мир как источник материалов для чтения на английском
</a:t>
            </a:r>
            <a:endParaRPr lang="en-US" sz="2400" dirty="0"/>
          </a:p>
        </p:txBody>
      </p:sp>
      <p:sp>
        <p:nvSpPr>
          <p:cNvPr id="10" name="Text 2"/>
          <p:cNvSpPr txBox="1"/>
          <p:nvPr/>
        </p:nvSpPr>
        <p:spPr>
          <a:xfrm>
            <a:off x="360010" y="2862076"/>
            <a:ext cx="1928932" cy="13731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Познавательные тексты
</a:t>
            </a:r>
            <a:pPr algn="ctr"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Краткие статьи о рифах и глубинных зонах учат быстро находить главную мысль, потому что в них обычно сочетаются факты, определения и точные формулировки.
</a:t>
            </a:r>
            <a:endParaRPr lang="en-US" sz="1300" dirty="0"/>
          </a:p>
        </p:txBody>
      </p:sp>
      <p:sp>
        <p:nvSpPr>
          <p:cNvPr id="11" name="Text 3"/>
          <p:cNvSpPr txBox="1"/>
          <p:nvPr/>
        </p:nvSpPr>
        <p:spPr>
          <a:xfrm>
            <a:off x="2524933" y="2862076"/>
            <a:ext cx="1928932" cy="13731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Числительные и данные
</a:t>
            </a:r>
            <a:pPr algn="ctr"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В текстах часто встречаются даты, глубины, размеры и другие числовые сведения. Это тренирует внимательность и помогает отличать ключевые факты от второстепенных деталей.
</a:t>
            </a:r>
            <a:endParaRPr lang="en-US" sz="1300" dirty="0"/>
          </a:p>
        </p:txBody>
      </p:sp>
      <p:sp>
        <p:nvSpPr>
          <p:cNvPr id="12" name="Text 4"/>
          <p:cNvSpPr txBox="1"/>
          <p:nvPr/>
        </p:nvSpPr>
        <p:spPr>
          <a:xfrm>
            <a:off x="4689857" y="2862076"/>
            <a:ext cx="1928932" cy="13731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География и наука
</a:t>
            </a:r>
            <a:pPr algn="ctr"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Географические названия и научные слова вроде biodiversity, ecosystem, species и habitat делают чтение межпредметным и приближают его к реальным информационным источникам.
</a:t>
            </a:r>
            <a:endParaRPr lang="en-US" sz="1300" dirty="0"/>
          </a:p>
        </p:txBody>
      </p:sp>
      <p:sp>
        <p:nvSpPr>
          <p:cNvPr id="13" name="Text 5"/>
          <p:cNvSpPr txBox="1"/>
          <p:nvPr/>
        </p:nvSpPr>
        <p:spPr>
          <a:xfrm>
            <a:off x="6854781" y="2862076"/>
            <a:ext cx="1928932" cy="13731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Экологический смысл
</a:t>
            </a:r>
            <a:pPr algn="ctr"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Тексты о marine conservation показывают, как язык описывает защиту природы. Учащийся учится не только понимать содержание, но и видеть проблему и возможное решение.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2679787"/>
            <a:ext cx="4569000" cy="2462977"/>
          </a:xfrm>
          <a:prstGeom prst="rect">
            <a:avLst/>
          </a:prstGeom>
        </p:spPr>
      </p:pic>
      <p:pic>
        <p:nvPicPr>
          <p:cNvPr id="4" name="Image 2" descr="preencoded.png">    </p:cNvPr>
          <p:cNvPicPr>
            <a:picLocks noChangeAspect="1"/>
          </p:cNvPicPr>
          <p:nvPr/>
        </p:nvPicPr>
        <p:blipFill>
          <a:blip r:embed="rId3"/>
          <a:stretch>
            <a:fillRect/>
          </a:stretch>
        </p:blipFill>
        <p:spPr>
          <a:xfrm>
            <a:off x="4569000" y="2679787"/>
            <a:ext cx="4569000" cy="2462977"/>
          </a:xfrm>
          <a:prstGeom prst="rect">
            <a:avLst/>
          </a:prstGeom>
        </p:spPr>
      </p:pic>
      <p:sp>
        <p:nvSpPr>
          <p:cNvPr id="5" name="Text 0"/>
          <p:cNvSpPr txBox="1"/>
          <p:nvPr/>
        </p:nvSpPr>
        <p:spPr>
          <a:xfrm>
            <a:off x="360025" y="537925"/>
            <a:ext cx="8424000" cy="6267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Коралловые рифы и морские животные в англоязычных текстах
</a:t>
            </a:r>
            <a:endParaRPr lang="en-US" sz="2400" dirty="0"/>
          </a:p>
        </p:txBody>
      </p:sp>
      <p:sp>
        <p:nvSpPr>
          <p:cNvPr id="6" name="Text 1"/>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8</a:t>
            </a:r>
            <a:endParaRPr lang="en-US" sz="782" dirty="0"/>
          </a:p>
        </p:txBody>
      </p:sp>
      <p:sp>
        <p:nvSpPr>
          <p:cNvPr id="7" name="Text 2"/>
          <p:cNvSpPr txBox="1"/>
          <p:nvPr/>
        </p:nvSpPr>
        <p:spPr>
          <a:xfrm>
            <a:off x="455250" y="1342550"/>
            <a:ext cx="3658500" cy="12267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Риф как живой мир
</a:t>
            </a:r>
            <a:pPr algn="ctr"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Coral reefs often appear in English texts as fragile tropical ecosystems full of life. Writers describe them as colorful and diverse, showing how many species depend on one protected habitat. Such descriptions help students connect vocabulary with vivid natural images.
</a:t>
            </a:r>
            <a:endParaRPr lang="en-US" sz="1300" dirty="0"/>
          </a:p>
        </p:txBody>
      </p:sp>
      <p:sp>
        <p:nvSpPr>
          <p:cNvPr id="8" name="Text 3"/>
          <p:cNvSpPr txBox="1"/>
          <p:nvPr/>
        </p:nvSpPr>
        <p:spPr>
          <a:xfrm>
            <a:off x="4964850" y="1342550"/>
            <a:ext cx="3777300" cy="1226700"/>
          </a:xfrm>
          <a:prstGeom prst="rect">
            <a:avLst/>
          </a:prstGeom>
          <a:noFill/>
          <a:ln/>
        </p:spPr>
        <p:txBody>
          <a:bodyPr wrap="square" lIns="0" tIns="0" rIns="0" bIns="0" rtlCol="0" anchor="t"/>
          <a:lstStyle/>
          <a:p>
            <a:pPr algn="ctr" indent="0" marL="0">
              <a:lnSpc>
                <a:spcPct val="115000"/>
              </a:lnSpc>
              <a:buNone/>
            </a:pPr>
            <a:r>
              <a:rPr lang="en-US" sz="1300" dirty="0">
                <a:solidFill>
                  <a:srgbClr val="000000"/>
                </a:solidFill>
                <a:latin typeface="Arial" pitchFamily="34" charset="0"/>
                <a:ea typeface="Arial" pitchFamily="34" charset="-122"/>
                <a:cs typeface="Arial" pitchFamily="34" charset="-120"/>
              </a:rPr>
              <a:t>Обитатели рифа
</a:t>
            </a:r>
            <a:pPr algn="ctr"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Reef fish, sea turtles, rays and small crustaceans usually form the core of a short educational text about the reef. These animals are often introduced through simple comparisons, making it easier to describe size, colour and behaviour in English.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440" y="1687525"/>
            <a:ext cx="8421120" cy="3096000"/>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9</a:t>
            </a:r>
            <a:endParaRPr lang="en-US" sz="782" dirty="0"/>
          </a:p>
        </p:txBody>
      </p:sp>
      <p:sp>
        <p:nvSpPr>
          <p:cNvPr id="5" name="Text 1"/>
          <p:cNvSpPr txBox="1"/>
          <p:nvPr/>
        </p:nvSpPr>
        <p:spPr>
          <a:xfrm>
            <a:off x="360025" y="537925"/>
            <a:ext cx="8424000" cy="4059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Структура устного ответа по теме Underwater Travel
</a:t>
            </a:r>
            <a:endParaRPr lang="en-US" sz="2400" dirty="0"/>
          </a:p>
        </p:txBody>
      </p:sp>
      <p:sp>
        <p:nvSpPr>
          <p:cNvPr id="6" name="Text 2"/>
          <p:cNvSpPr txBox="1"/>
          <p:nvPr/>
        </p:nvSpPr>
        <p:spPr>
          <a:xfrm>
            <a:off x="360000" y="1008400"/>
            <a:ext cx="4509000" cy="320400"/>
          </a:xfrm>
          <a:prstGeom prst="rect">
            <a:avLst/>
          </a:prstGeom>
          <a:noFill/>
          <a:ln/>
        </p:spPr>
        <p:txBody>
          <a:bodyPr wrap="square" lIns="0" tIns="0" rIns="0" bIns="0" rtlCol="0" anchor="t"/>
          <a:lstStyle/>
          <a:p>
            <a:pPr algn="l" indent="0" marL="0">
              <a:lnSpc>
                <a:spcPct val="80000"/>
              </a:lnSpc>
              <a:buNone/>
            </a:pPr>
            <a:r>
              <a:rPr lang="en-US" sz="1100" dirty="0">
                <a:solidFill>
                  <a:srgbClr val="000000"/>
                </a:solidFill>
                <a:latin typeface="Arial" pitchFamily="34" charset="0"/>
                <a:ea typeface="Arial" pitchFamily="34" charset="-122"/>
                <a:cs typeface="Arial" pitchFamily="34" charset="-120"/>
              </a:rPr>
              <a:t>Схема показывает последовательность смысловых блоков для краткого монолога на английском языке.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823350"/>
            <a:ext cx="7713900" cy="1013100"/>
          </a:xfrm>
          <a:prstGeom prst="rect">
            <a:avLst/>
          </a:prstGeom>
          <a:noFill/>
          <a:ln/>
        </p:spPr>
        <p:txBody>
          <a:bodyPr wrap="square" lIns="0" tIns="0" rIns="0" bIns="0" rtlCol="0" anchor="ctr"/>
          <a:lstStyle/>
          <a:p>
            <a:pPr algn="l" indent="0" marL="0">
              <a:lnSpc>
                <a:spcPct val="80000"/>
              </a:lnSpc>
              <a:buNone/>
            </a:pPr>
            <a:r>
              <a:rPr lang="en-US" sz="3200" dirty="0">
                <a:solidFill>
                  <a:srgbClr val="000000"/>
                </a:solidFill>
                <a:latin typeface="Arial" pitchFamily="34" charset="0"/>
                <a:ea typeface="Arial" pitchFamily="34" charset="-122"/>
                <a:cs typeface="Arial" pitchFamily="34" charset="-120"/>
              </a:rPr>
              <a:t>Грамматические конструкции для описания подводного путешествия
</a:t>
            </a:r>
            <a:endParaRPr lang="en-US" sz="3200" dirty="0"/>
          </a:p>
        </p:txBody>
      </p:sp>
      <p:sp>
        <p:nvSpPr>
          <p:cNvPr id="8" name="Text 1"/>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10</a:t>
            </a:r>
            <a:endParaRPr lang="en-US" sz="782" dirty="0"/>
          </a:p>
        </p:txBody>
      </p:sp>
      <p:sp>
        <p:nvSpPr>
          <p:cNvPr id="9" name="Text 2"/>
          <p:cNvSpPr txBox="1"/>
          <p:nvPr/>
        </p:nvSpPr>
        <p:spPr>
          <a:xfrm>
            <a:off x="360000" y="2780175"/>
            <a:ext cx="1531500" cy="2003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Present Simple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Это время удобно для описания общих фактов о море, оборудовании и правилах безопасности. Оно помогает звучать объективно, особенно в ответах, где нужно сообщить проверяемую информацию.
</a:t>
            </a:r>
            <a:endParaRPr lang="en-US" sz="1200" dirty="0"/>
          </a:p>
        </p:txBody>
      </p:sp>
      <p:sp>
        <p:nvSpPr>
          <p:cNvPr id="10" name="Text 3"/>
          <p:cNvSpPr txBox="1"/>
          <p:nvPr/>
        </p:nvSpPr>
        <p:spPr>
          <a:xfrm>
            <a:off x="2083173" y="2780175"/>
            <a:ext cx="1531500" cy="2003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Past Simple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Past Simple нужен, когда ученик рассказывает о поездке, экскурсии или воображаемой экспедиции. С его помощью можно последовательно описывать, что произошло сначала, затем и в конце.
</a:t>
            </a:r>
            <a:endParaRPr lang="en-US" sz="1200" dirty="0"/>
          </a:p>
        </p:txBody>
      </p:sp>
      <p:sp>
        <p:nvSpPr>
          <p:cNvPr id="11" name="Text 4"/>
          <p:cNvSpPr txBox="1"/>
          <p:nvPr/>
        </p:nvSpPr>
        <p:spPr>
          <a:xfrm>
            <a:off x="3806346" y="2780175"/>
            <a:ext cx="1531500" cy="2003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Modal verbs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Can, must и should позволяют говорить о возможностях, запретах и рекомендациях. Такие формы особенно важны в теме подводного путешествия, потому что безопасность здесь всегда связана с правилами.
</a:t>
            </a:r>
            <a:endParaRPr lang="en-US" sz="1200" dirty="0"/>
          </a:p>
        </p:txBody>
      </p:sp>
      <p:sp>
        <p:nvSpPr>
          <p:cNvPr id="12" name="Text 5"/>
          <p:cNvSpPr txBox="1"/>
          <p:nvPr/>
        </p:nvSpPr>
        <p:spPr>
          <a:xfrm>
            <a:off x="5529513" y="2780175"/>
            <a:ext cx="1531500" cy="2003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Comparative structures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Сравнения deeper than, more dangerous than и less visible than помогают сопоставлять условия разных мест. Они делают описание точнее и позволяют объяснять различия между мелководьем, рифом и глубиной.
</a:t>
            </a:r>
            <a:endParaRPr lang="en-US" sz="1200" dirty="0"/>
          </a:p>
        </p:txBody>
      </p:sp>
      <p:sp>
        <p:nvSpPr>
          <p:cNvPr id="13" name="Text 6"/>
          <p:cNvSpPr txBox="1"/>
          <p:nvPr/>
        </p:nvSpPr>
        <p:spPr>
          <a:xfrm>
            <a:off x="7252693" y="2780175"/>
            <a:ext cx="1531500" cy="20034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There is / there are и passive
</a:t>
            </a:r>
            <a:pPr algn="l" indent="0" marL="0">
              <a:lnSpc>
                <a:spcPct val="115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Конструкции there is / there are подходят для описания морской среды, а passive voice часто встречается в научных текстах. Вместе они создают более академичную и естественную речь.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08195"/>
            <a:ext cx="4416900" cy="2673011"/>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11</a:t>
            </a:r>
            <a:endParaRPr lang="en-US" sz="782" dirty="0"/>
          </a:p>
        </p:txBody>
      </p:sp>
      <p:sp>
        <p:nvSpPr>
          <p:cNvPr id="5" name="Text 1"/>
          <p:cNvSpPr txBox="1"/>
          <p:nvPr/>
        </p:nvSpPr>
        <p:spPr>
          <a:xfrm>
            <a:off x="5156263" y="1406975"/>
            <a:ext cx="3630900" cy="12240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Эти слова часто появляются рядом с лексикой путешествий, потому что подводный туризм напрямую связан с состоянием морской среды и ответственным поведением человека.
</a:t>
            </a:r>
            <a:endParaRPr lang="en-US" sz="1100" dirty="0"/>
          </a:p>
        </p:txBody>
      </p:sp>
      <p:sp>
        <p:nvSpPr>
          <p:cNvPr id="6" name="Text 2"/>
          <p:cNvSpPr txBox="1"/>
          <p:nvPr/>
        </p:nvSpPr>
        <p:spPr>
          <a:xfrm>
            <a:off x="5156262" y="2858378"/>
            <a:ext cx="3630900" cy="12240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Наиболее заметны pollution, warming и bleaching: именно они формируют экологический контекст темы и расширяют словарь для обсуждения защиты океана.
</a:t>
            </a:r>
            <a:endParaRPr lang="en-US" sz="1100" dirty="0"/>
          </a:p>
        </p:txBody>
      </p:sp>
      <p:sp>
        <p:nvSpPr>
          <p:cNvPr id="7" name="Text 3"/>
          <p:cNvSpPr txBox="1"/>
          <p:nvPr/>
        </p:nvSpPr>
        <p:spPr>
          <a:xfrm>
            <a:off x="5153450" y="4519200"/>
            <a:ext cx="3630900" cy="2643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Схематическое обобщение учебной лексики по теме Marine Ecology
</a:t>
            </a:r>
            <a:endParaRPr lang="en-US" sz="800" dirty="0"/>
          </a:p>
        </p:txBody>
      </p:sp>
      <p:sp>
        <p:nvSpPr>
          <p:cNvPr id="8" name="Text 4"/>
          <p:cNvSpPr txBox="1"/>
          <p:nvPr/>
        </p:nvSpPr>
        <p:spPr>
          <a:xfrm>
            <a:off x="360025" y="537925"/>
            <a:ext cx="8424000" cy="6726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Морская экология в учебной англоязычной лексике
</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85700" y="374512"/>
            <a:ext cx="297300" cy="297300"/>
          </a:xfrm>
          <a:prstGeom prst="rect">
            <a:avLst/>
          </a:prstGeom>
        </p:spPr>
      </p:pic>
      <p:pic>
        <p:nvPicPr>
          <p:cNvPr id="3" name="Image 1" descr="preencoded.png">    </p:cNvPr>
          <p:cNvPicPr>
            <a:picLocks noChangeAspect="1"/>
          </p:cNvPicPr>
          <p:nvPr/>
        </p:nvPicPr>
        <p:blipFill>
          <a:blip r:embed="rId2"/>
          <a:stretch>
            <a:fillRect/>
          </a:stretch>
        </p:blipFill>
        <p:spPr>
          <a:xfrm>
            <a:off x="5104281" y="1496638"/>
            <a:ext cx="260138" cy="297300"/>
          </a:xfrm>
          <a:prstGeom prst="rect">
            <a:avLst/>
          </a:prstGeom>
        </p:spPr>
      </p:pic>
      <p:pic>
        <p:nvPicPr>
          <p:cNvPr id="4" name="Image 2" descr="preencoded.png">    </p:cNvPr>
          <p:cNvPicPr>
            <a:picLocks noChangeAspect="1"/>
          </p:cNvPicPr>
          <p:nvPr/>
        </p:nvPicPr>
        <p:blipFill>
          <a:blip r:embed="rId3"/>
          <a:stretch>
            <a:fillRect/>
          </a:stretch>
        </p:blipFill>
        <p:spPr>
          <a:xfrm>
            <a:off x="5085700" y="2618763"/>
            <a:ext cx="297300" cy="297300"/>
          </a:xfrm>
          <a:prstGeom prst="rect">
            <a:avLst/>
          </a:prstGeom>
        </p:spPr>
      </p:pic>
      <p:pic>
        <p:nvPicPr>
          <p:cNvPr id="5" name="Image 3" descr="preencoded.png">    </p:cNvPr>
          <p:cNvPicPr>
            <a:picLocks noChangeAspect="1"/>
          </p:cNvPicPr>
          <p:nvPr/>
        </p:nvPicPr>
        <p:blipFill>
          <a:blip r:embed="rId4"/>
          <a:stretch>
            <a:fillRect/>
          </a:stretch>
        </p:blipFill>
        <p:spPr>
          <a:xfrm>
            <a:off x="5085700" y="3740887"/>
            <a:ext cx="297300" cy="297300"/>
          </a:xfrm>
          <a:prstGeom prst="rect">
            <a:avLst/>
          </a:prstGeom>
        </p:spPr>
      </p:pic>
      <p:sp>
        <p:nvSpPr>
          <p:cNvPr id="6" name="Text 0"/>
          <p:cNvSpPr txBox="1"/>
          <p:nvPr/>
        </p:nvSpPr>
        <p:spPr>
          <a:xfrm>
            <a:off x="1890400" y="4873500"/>
            <a:ext cx="869100" cy="114300"/>
          </a:xfrm>
          <a:prstGeom prst="rect">
            <a:avLst/>
          </a:prstGeom>
          <a:noFill/>
          <a:ln/>
        </p:spPr>
        <p:txBody>
          <a:bodyPr wrap="square" lIns="0" tIns="0" rIns="0" bIns="0" rtlCol="0" anchor="b"/>
          <a:lstStyle/>
          <a:p>
            <a:pPr algn="ctr" indent="0" marL="0">
              <a:lnSpc>
                <a:spcPct val="115000"/>
              </a:lnSpc>
              <a:buNone/>
            </a:pPr>
            <a:r>
              <a:rPr lang="en-US" sz="782" dirty="0">
                <a:solidFill>
                  <a:srgbClr val="78909C"/>
                </a:solidFill>
                <a:latin typeface="Arial" pitchFamily="34" charset="0"/>
                <a:ea typeface="Arial" pitchFamily="34" charset="-122"/>
                <a:cs typeface="Arial" pitchFamily="34" charset="-120"/>
              </a:rPr>
              <a:t>12</a:t>
            </a:r>
            <a:endParaRPr lang="en-US" sz="782" dirty="0"/>
          </a:p>
        </p:txBody>
      </p:sp>
      <p:sp>
        <p:nvSpPr>
          <p:cNvPr id="7" name="Text 1"/>
          <p:cNvSpPr txBox="1"/>
          <p:nvPr/>
        </p:nvSpPr>
        <p:spPr>
          <a:xfrm>
            <a:off x="356950" y="1076450"/>
            <a:ext cx="3936000" cy="1028100"/>
          </a:xfrm>
          <a:prstGeom prst="rect">
            <a:avLst/>
          </a:prstGeom>
          <a:noFill/>
          <a:ln/>
        </p:spPr>
        <p:txBody>
          <a:bodyPr wrap="square" lIns="0" tIns="0" rIns="0" bIns="0" rtlCol="0" anchor="t"/>
          <a:lstStyle/>
          <a:p>
            <a:pPr algn="ctr" indent="0" marL="0">
              <a:lnSpc>
                <a:spcPct val="80000"/>
              </a:lnSpc>
              <a:buNone/>
            </a:pPr>
            <a:r>
              <a:rPr lang="en-US" sz="2200" dirty="0">
                <a:solidFill>
                  <a:srgbClr val="000000"/>
                </a:solidFill>
                <a:latin typeface="Arial" pitchFamily="34" charset="0"/>
                <a:ea typeface="Arial" pitchFamily="34" charset="-122"/>
                <a:cs typeface="Arial" pitchFamily="34" charset="-120"/>
              </a:rPr>
              <a:t>Подводные путешествия в англоязычной культуре и медиа
</a:t>
            </a:r>
            <a:endParaRPr lang="en-US" sz="2200" dirty="0"/>
          </a:p>
        </p:txBody>
      </p:sp>
      <p:sp>
        <p:nvSpPr>
          <p:cNvPr id="8" name="Text 2"/>
          <p:cNvSpPr txBox="1"/>
          <p:nvPr/>
        </p:nvSpPr>
        <p:spPr>
          <a:xfrm>
            <a:off x="5534400" y="374512"/>
            <a:ext cx="3249600" cy="10281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Кино и документалистика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Фильмы и документальные программы показывают океан как пространство открытия, риска и красоты. В них часто звучат слова exploration, expedition и discovery, которые помогают увидеть тему в живом контексте.
</a:t>
            </a:r>
            <a:endParaRPr lang="en-US" sz="1300" dirty="0"/>
          </a:p>
        </p:txBody>
      </p:sp>
      <p:sp>
        <p:nvSpPr>
          <p:cNvPr id="9" name="Text 3"/>
          <p:cNvSpPr txBox="1"/>
          <p:nvPr/>
        </p:nvSpPr>
        <p:spPr>
          <a:xfrm>
            <a:off x="5534400" y="1496638"/>
            <a:ext cx="3249600" cy="10281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Книги о путешествиях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travel literature подводный мир описывают как место наблюдения и личного опыта. Такие тексты развивают словарь эмоций, прилагательных и глаголов, связанных с движением, восприятием и оценкой увиденного.
</a:t>
            </a:r>
            <a:endParaRPr lang="en-US" sz="1300" dirty="0"/>
          </a:p>
        </p:txBody>
      </p:sp>
      <p:sp>
        <p:nvSpPr>
          <p:cNvPr id="10" name="Text 4"/>
          <p:cNvSpPr txBox="1"/>
          <p:nvPr/>
        </p:nvSpPr>
        <p:spPr>
          <a:xfrm>
            <a:off x="5534400" y="2618763"/>
            <a:ext cx="3249600" cy="10281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Научно-популярные статьи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Статьи о deep-sea exploration соединяют факты, термины и объяснение технологий. Они показывают, как английский язык помогает читать о реальных исследованиях океана без упрощения содержания.
</a:t>
            </a:r>
            <a:endParaRPr lang="en-US" sz="1300" dirty="0"/>
          </a:p>
        </p:txBody>
      </p:sp>
      <p:sp>
        <p:nvSpPr>
          <p:cNvPr id="11" name="Text 5"/>
          <p:cNvSpPr txBox="1"/>
          <p:nvPr/>
        </p:nvSpPr>
        <p:spPr>
          <a:xfrm>
            <a:off x="5534400" y="3740887"/>
            <a:ext cx="3249600" cy="10281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Мировое информационное пространство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Темы marine expedition и underwater adventure встречаются в медиа, музеях и образовательных ресурсах. Это делает лексику актуальной и помогает учащимся узнавать английский язык вне школьного урока.
</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50750" y="1916294"/>
            <a:ext cx="4333200" cy="1656812"/>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13</a:t>
            </a:r>
            <a:endParaRPr lang="en-US" sz="782" dirty="0"/>
          </a:p>
        </p:txBody>
      </p:sp>
      <p:sp>
        <p:nvSpPr>
          <p:cNvPr id="5" name="Text 1"/>
          <p:cNvSpPr txBox="1"/>
          <p:nvPr/>
        </p:nvSpPr>
        <p:spPr>
          <a:xfrm>
            <a:off x="360001" y="1407000"/>
            <a:ext cx="3764700" cy="12240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Тема подводного мира позволяет работать с разными жанрами и учит быстро переключаться между фактами, описанием, анализом и личной реакцией.
</a:t>
            </a:r>
            <a:endParaRPr lang="en-US" sz="1100" dirty="0"/>
          </a:p>
        </p:txBody>
      </p:sp>
      <p:sp>
        <p:nvSpPr>
          <p:cNvPr id="6" name="Text 2"/>
          <p:cNvSpPr txBox="1"/>
          <p:nvPr/>
        </p:nvSpPr>
        <p:spPr>
          <a:xfrm>
            <a:off x="360000" y="2858403"/>
            <a:ext cx="3764700" cy="12240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Одну и ту же тему можно читать на разном уровне глубины: от короткой фактической заметки до более сложного научного или публицистического текста.
</a:t>
            </a:r>
            <a:endParaRPr lang="en-US" sz="1100" dirty="0"/>
          </a:p>
        </p:txBody>
      </p:sp>
      <p:sp>
        <p:nvSpPr>
          <p:cNvPr id="7" name="Text 3"/>
          <p:cNvSpPr txBox="1"/>
          <p:nvPr/>
        </p:nvSpPr>
        <p:spPr>
          <a:xfrm>
            <a:off x="360000" y="4519200"/>
            <a:ext cx="3764700" cy="2643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Обобщение жанров учебных и аутентичных текстов по теме Underwater World
</a:t>
            </a:r>
            <a:endParaRPr lang="en-US" sz="800" dirty="0"/>
          </a:p>
        </p:txBody>
      </p:sp>
      <p:sp>
        <p:nvSpPr>
          <p:cNvPr id="8" name="Text 4"/>
          <p:cNvSpPr txBox="1"/>
          <p:nvPr/>
        </p:nvSpPr>
        <p:spPr>
          <a:xfrm>
            <a:off x="360025" y="537925"/>
            <a:ext cx="8424000" cy="6726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Сравнение текстов о подводном мире для чтения на уроке
</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000" y="1509247"/>
            <a:ext cx="4569000" cy="1088707"/>
          </a:xfrm>
          <a:prstGeom prst="rect">
            <a:avLst/>
          </a:prstGeom>
        </p:spPr>
      </p:pic>
      <p:pic>
        <p:nvPicPr>
          <p:cNvPr id="4" name="Image 2" descr="preencoded.png">    </p:cNvPr>
          <p:cNvPicPr>
            <a:picLocks noChangeAspect="1"/>
          </p:cNvPicPr>
          <p:nvPr/>
        </p:nvPicPr>
        <p:blipFill>
          <a:blip r:embed="rId3"/>
          <a:stretch>
            <a:fillRect/>
          </a:stretch>
        </p:blipFill>
        <p:spPr>
          <a:xfrm>
            <a:off x="4572000" y="2601234"/>
            <a:ext cx="4569000" cy="1088707"/>
          </a:xfrm>
          <a:prstGeom prst="rect">
            <a:avLst/>
          </a:prstGeom>
        </p:spPr>
      </p:pic>
      <p:pic>
        <p:nvPicPr>
          <p:cNvPr id="5" name="Image 3" descr="preencoded.png">    </p:cNvPr>
          <p:cNvPicPr>
            <a:picLocks noChangeAspect="1"/>
          </p:cNvPicPr>
          <p:nvPr/>
        </p:nvPicPr>
        <p:blipFill>
          <a:blip r:embed="rId4"/>
          <a:stretch>
            <a:fillRect/>
          </a:stretch>
        </p:blipFill>
        <p:spPr>
          <a:xfrm>
            <a:off x="4572000" y="3693205"/>
            <a:ext cx="4569000" cy="1088707"/>
          </a:xfrm>
          <a:prstGeom prst="rect">
            <a:avLst/>
          </a:prstGeom>
        </p:spPr>
      </p:pic>
      <p:sp>
        <p:nvSpPr>
          <p:cNvPr id="6" name="Text 0"/>
          <p:cNvSpPr txBox="1"/>
          <p:nvPr/>
        </p:nvSpPr>
        <p:spPr>
          <a:xfrm>
            <a:off x="1890400" y="4873500"/>
            <a:ext cx="869100" cy="114300"/>
          </a:xfrm>
          <a:prstGeom prst="rect">
            <a:avLst/>
          </a:prstGeom>
          <a:noFill/>
          <a:ln/>
        </p:spPr>
        <p:txBody>
          <a:bodyPr wrap="square" lIns="0" tIns="0" rIns="0" bIns="0" rtlCol="0" anchor="b"/>
          <a:lstStyle/>
          <a:p>
            <a:pPr algn="ctr" indent="0" marL="0">
              <a:lnSpc>
                <a:spcPct val="115000"/>
              </a:lnSpc>
              <a:buNone/>
            </a:pPr>
            <a:r>
              <a:rPr lang="en-US" sz="782" dirty="0">
                <a:solidFill>
                  <a:srgbClr val="78909C"/>
                </a:solidFill>
                <a:latin typeface="Arial" pitchFamily="34" charset="0"/>
                <a:ea typeface="Arial" pitchFamily="34" charset="-122"/>
                <a:cs typeface="Arial" pitchFamily="34" charset="-120"/>
              </a:rPr>
              <a:t>14</a:t>
            </a:r>
            <a:endParaRPr lang="en-US" sz="782" dirty="0"/>
          </a:p>
        </p:txBody>
      </p:sp>
      <p:sp>
        <p:nvSpPr>
          <p:cNvPr id="7" name="Text 1"/>
          <p:cNvSpPr txBox="1"/>
          <p:nvPr/>
        </p:nvSpPr>
        <p:spPr>
          <a:xfrm>
            <a:off x="356950" y="1507751"/>
            <a:ext cx="3930000" cy="718200"/>
          </a:xfrm>
          <a:prstGeom prst="rect">
            <a:avLst/>
          </a:prstGeom>
          <a:noFill/>
          <a:ln/>
        </p:spPr>
        <p:txBody>
          <a:bodyPr wrap="square" lIns="0" tIns="0" rIns="0" bIns="0" rtlCol="0" anchor="t"/>
          <a:lstStyle/>
          <a:p>
            <a:pPr algn="l" indent="0" marL="0">
              <a:lnSpc>
                <a:spcPct val="115000"/>
              </a:lnSpc>
              <a:buNone/>
            </a:pPr>
            <a:r>
              <a:rPr lang="en-US" sz="1157" dirty="0">
                <a:solidFill>
                  <a:srgbClr val="000000"/>
                </a:solidFill>
                <a:latin typeface="Arial" pitchFamily="34" charset="0"/>
                <a:ea typeface="Arial" pitchFamily="34" charset="-122"/>
                <a:cs typeface="Arial" pitchFamily="34" charset="-120"/>
              </a:rPr>
              <a:t>Робот у самого дна
</a:t>
            </a:r>
            <a:pPr algn="l" indent="0" marL="0">
              <a:lnSpc>
                <a:spcPct val="115000"/>
              </a:lnSpc>
              <a:buNone/>
            </a:pPr>
            <a:r>
              <a:rPr lang="en-US" sz="28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7" dirty="0">
                <a:solidFill>
                  <a:srgbClr val="000000"/>
                </a:solidFill>
                <a:latin typeface="Arial" pitchFamily="34" charset="0"/>
                <a:ea typeface="Arial" pitchFamily="34" charset="-122"/>
                <a:cs typeface="Arial" pitchFamily="34" charset="-120"/>
              </a:rPr>
              <a:t>Remotely operated vehicles позволяют наблюдать морское дно там, где человеку слишком опасно находиться. Камеры и манипуляторы передают изображение и помогают собирать образцы без прямого погружения исследователя.
</a:t>
            </a:r>
            <a:endParaRPr lang="en-US" sz="1157" dirty="0"/>
          </a:p>
        </p:txBody>
      </p:sp>
      <p:sp>
        <p:nvSpPr>
          <p:cNvPr id="8" name="Text 2"/>
          <p:cNvSpPr txBox="1"/>
          <p:nvPr/>
        </p:nvSpPr>
        <p:spPr>
          <a:xfrm>
            <a:off x="356950" y="2599737"/>
            <a:ext cx="3930000" cy="718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Сонар и карта глубин
</a:t>
            </a:r>
            <a:pPr algn="l" indent="0" marL="0">
              <a:lnSpc>
                <a:spcPct val="115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Sonar используется для поиска объектов и создания точного рельефа под водой. В англоязычных текстах его часто связывают с 3D mapping, потому что технология помогает увидеть скрытую структуру дна.
</a:t>
            </a:r>
            <a:endParaRPr lang="en-US" sz="1200" dirty="0"/>
          </a:p>
        </p:txBody>
      </p:sp>
      <p:sp>
        <p:nvSpPr>
          <p:cNvPr id="9" name="Text 3"/>
          <p:cNvSpPr txBox="1"/>
          <p:nvPr/>
        </p:nvSpPr>
        <p:spPr>
          <a:xfrm>
            <a:off x="356950" y="3691708"/>
            <a:ext cx="3930000" cy="718200"/>
          </a:xfrm>
          <a:prstGeom prst="rect">
            <a:avLst/>
          </a:prstGeom>
          <a:noFill/>
          <a:ln/>
        </p:spPr>
        <p:txBody>
          <a:bodyPr wrap="square" lIns="0" tIns="0" rIns="0" bIns="0" rtlCol="0" anchor="t"/>
          <a:lstStyle/>
          <a:p>
            <a:pPr algn="l" indent="0" marL="0">
              <a:lnSpc>
                <a:spcPct val="115000"/>
              </a:lnSpc>
              <a:buNone/>
            </a:pPr>
            <a:r>
              <a:rPr lang="en-US" sz="1157" dirty="0">
                <a:solidFill>
                  <a:srgbClr val="000000"/>
                </a:solidFill>
                <a:latin typeface="Arial" pitchFamily="34" charset="0"/>
                <a:ea typeface="Arial" pitchFamily="34" charset="-122"/>
                <a:cs typeface="Arial" pitchFamily="34" charset="-120"/>
              </a:rPr>
              <a:t>Исследовательское судно
</a:t>
            </a:r>
            <a:pPr algn="l" indent="0" marL="0">
              <a:lnSpc>
                <a:spcPct val="115000"/>
              </a:lnSpc>
              <a:buNone/>
            </a:pPr>
            <a:r>
              <a:rPr lang="en-US" sz="28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67" dirty="0">
                <a:solidFill>
                  <a:srgbClr val="000000"/>
                </a:solidFill>
                <a:latin typeface="Arial" pitchFamily="34" charset="0"/>
                <a:ea typeface="Arial" pitchFamily="34" charset="-122"/>
                <a:cs typeface="Arial" pitchFamily="34" charset="-120"/>
              </a:rPr>
              <a:t>Research vessels несут оборудование, лаборатории и команды специалистов, которые работают в открытом море. Такие тексты хорошо подходят для описания науки, где техника, наблюдение и международное сотрудничество идут рядом.
</a:t>
            </a:r>
            <a:endParaRPr lang="en-US" sz="1157" dirty="0"/>
          </a:p>
        </p:txBody>
      </p:sp>
      <p:sp>
        <p:nvSpPr>
          <p:cNvPr id="10" name="Text 4"/>
          <p:cNvSpPr txBox="1"/>
          <p:nvPr/>
        </p:nvSpPr>
        <p:spPr>
          <a:xfrm>
            <a:off x="360025" y="537925"/>
            <a:ext cx="8424000" cy="6267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Как океан исследуют без риска для человека
</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408195"/>
            <a:ext cx="4416900" cy="2673011"/>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15</a:t>
            </a:r>
            <a:endParaRPr lang="en-US" sz="782" dirty="0"/>
          </a:p>
        </p:txBody>
      </p:sp>
      <p:sp>
        <p:nvSpPr>
          <p:cNvPr id="5" name="Text 1"/>
          <p:cNvSpPr txBox="1"/>
          <p:nvPr/>
        </p:nvSpPr>
        <p:spPr>
          <a:xfrm>
            <a:off x="5156263" y="1406975"/>
            <a:ext cx="3630900" cy="1224000"/>
          </a:xfrm>
          <a:prstGeom prst="rect">
            <a:avLst/>
          </a:prstGeom>
          <a:noFill/>
          <a:ln/>
        </p:spPr>
        <p:txBody>
          <a:bodyPr wrap="square" lIns="0" tIns="0" rIns="0" bIns="0" rtlCol="0" anchor="b"/>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Такие сравнения удобно строить через brighter, deeper, colder, more dangerous и less accessible, когда нужно точно описать разные морские среды.
</a:t>
            </a:r>
            <a:endParaRPr lang="en-US" sz="1100" dirty="0"/>
          </a:p>
        </p:txBody>
      </p:sp>
      <p:sp>
        <p:nvSpPr>
          <p:cNvPr id="6" name="Text 2"/>
          <p:cNvSpPr txBox="1"/>
          <p:nvPr/>
        </p:nvSpPr>
        <p:spPr>
          <a:xfrm>
            <a:off x="5156262" y="2858378"/>
            <a:ext cx="3630900" cy="1224000"/>
          </a:xfrm>
          <a:prstGeom prst="rect">
            <a:avLst/>
          </a:prstGeom>
          <a:noFill/>
          <a:ln/>
        </p:spPr>
        <p:txBody>
          <a:bodyPr wrap="square" lIns="0" tIns="0" rIns="0" bIns="0" rtlCol="0" anchor="t"/>
          <a:lstStyle/>
          <a:p>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Шкала показывает, что shallow reef и deep sea противопоставляются особенно резко по видимости, температуре и риску, а полярные воды добавляют ещё один сложный контекст.
</a:t>
            </a:r>
            <a:endParaRPr lang="en-US" sz="1100" dirty="0"/>
          </a:p>
        </p:txBody>
      </p:sp>
      <p:sp>
        <p:nvSpPr>
          <p:cNvPr id="7" name="Text 3"/>
          <p:cNvSpPr txBox="1"/>
          <p:nvPr/>
        </p:nvSpPr>
        <p:spPr>
          <a:xfrm>
            <a:off x="5153450" y="4519200"/>
            <a:ext cx="3630900" cy="264300"/>
          </a:xfrm>
          <a:prstGeom prst="rect">
            <a:avLst/>
          </a:prstGeom>
          <a:noFill/>
          <a:ln/>
        </p:spPr>
        <p:txBody>
          <a:bodyPr wrap="square" lIns="0" tIns="0" rIns="0" bIns="0" rtlCol="0" anchor="ctr"/>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Учебное сопоставление условий под водой по тематическим описаниям
</a:t>
            </a:r>
            <a:endParaRPr lang="en-US" sz="800" dirty="0"/>
          </a:p>
        </p:txBody>
      </p:sp>
      <p:sp>
        <p:nvSpPr>
          <p:cNvPr id="8" name="Text 4"/>
          <p:cNvSpPr txBox="1"/>
          <p:nvPr/>
        </p:nvSpPr>
        <p:spPr>
          <a:xfrm>
            <a:off x="360025" y="537925"/>
            <a:ext cx="8424000" cy="6726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Слова и выражения для сравнения условий под водой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90400" y="4873500"/>
            <a:ext cx="869100" cy="114300"/>
          </a:xfrm>
          <a:prstGeom prst="rect">
            <a:avLst/>
          </a:prstGeom>
          <a:noFill/>
          <a:ln/>
        </p:spPr>
        <p:txBody>
          <a:bodyPr wrap="square" lIns="0" tIns="0" rIns="0" bIns="0" rtlCol="0" anchor="b"/>
          <a:lstStyle/>
          <a:p>
            <a:pPr algn="ctr" indent="0" marL="0">
              <a:lnSpc>
                <a:spcPct val="115000"/>
              </a:lnSpc>
              <a:buNone/>
            </a:pPr>
            <a:r>
              <a:rPr lang="en-US" sz="782" dirty="0">
                <a:solidFill>
                  <a:srgbClr val="78909C"/>
                </a:solidFill>
                <a:latin typeface="Arial" pitchFamily="34" charset="0"/>
                <a:ea typeface="Arial" pitchFamily="34" charset="-122"/>
                <a:cs typeface="Arial" pitchFamily="34" charset="-120"/>
              </a:rPr>
              <a:t>16</a:t>
            </a:r>
            <a:endParaRPr lang="en-US" sz="782" dirty="0"/>
          </a:p>
        </p:txBody>
      </p:sp>
      <p:sp>
        <p:nvSpPr>
          <p:cNvPr id="7" name="Text 1"/>
          <p:cNvSpPr txBox="1"/>
          <p:nvPr/>
        </p:nvSpPr>
        <p:spPr>
          <a:xfrm>
            <a:off x="635475" y="550975"/>
            <a:ext cx="3378900" cy="1028100"/>
          </a:xfrm>
          <a:prstGeom prst="rect">
            <a:avLst/>
          </a:prstGeom>
          <a:noFill/>
          <a:ln/>
        </p:spPr>
        <p:txBody>
          <a:bodyPr wrap="square" lIns="0" tIns="0" rIns="0" bIns="0" rtlCol="0" anchor="t"/>
          <a:lstStyle/>
          <a:p>
            <a:pPr algn="ctr" indent="0" marL="0">
              <a:lnSpc>
                <a:spcPct val="80000"/>
              </a:lnSpc>
              <a:buNone/>
            </a:pPr>
            <a:r>
              <a:rPr lang="en-US" sz="2200" dirty="0">
                <a:solidFill>
                  <a:srgbClr val="000000"/>
                </a:solidFill>
                <a:latin typeface="Arial" pitchFamily="34" charset="0"/>
                <a:ea typeface="Arial" pitchFamily="34" charset="-122"/>
                <a:cs typeface="Arial" pitchFamily="34" charset="-120"/>
              </a:rPr>
              <a:t>Известные исследователи и подводные открытия в англоязычном мире
</a:t>
            </a:r>
            <a:endParaRPr lang="en-US" sz="2200" dirty="0"/>
          </a:p>
        </p:txBody>
      </p:sp>
      <p:sp>
        <p:nvSpPr>
          <p:cNvPr id="8" name="Text 2"/>
          <p:cNvSpPr txBox="1"/>
          <p:nvPr/>
        </p:nvSpPr>
        <p:spPr>
          <a:xfrm>
            <a:off x="4848000" y="437251"/>
            <a:ext cx="3936000" cy="11772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1950–1970-е: популяризация океана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Жак-Ив Кусто сделал подводный мир доступным широкой аудитории через фильмы, книги и исследования. Его имя часто встречается в англоязычных текстах как символ океанографии и просвещения.
</a:t>
            </a:r>
            <a:endParaRPr lang="en-US" sz="1400" dirty="0"/>
          </a:p>
        </p:txBody>
      </p:sp>
      <p:sp>
        <p:nvSpPr>
          <p:cNvPr id="9" name="Text 3"/>
          <p:cNvSpPr txBox="1"/>
          <p:nvPr/>
        </p:nvSpPr>
        <p:spPr>
          <a:xfrm>
            <a:off x="4326075" y="1983138"/>
            <a:ext cx="3936000" cy="11772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Конец XX века: развитие морской науки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Marine biologists и oceanographers систематически изучают коралловые рифы, миграции животных и состояние экосистем. В учебных материалах эта эпоха связана с ростом научной терминологии и точных описаний.
</a:t>
            </a:r>
            <a:endParaRPr lang="en-US" sz="1400" dirty="0"/>
          </a:p>
        </p:txBody>
      </p:sp>
      <p:sp>
        <p:nvSpPr>
          <p:cNvPr id="10" name="Text 4"/>
          <p:cNvSpPr txBox="1"/>
          <p:nvPr/>
        </p:nvSpPr>
        <p:spPr>
          <a:xfrm>
            <a:off x="3843313" y="3529038"/>
            <a:ext cx="3936000" cy="11772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XXI век: новые открытия глубин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Современные explorers используют подводные аппараты, датчики и цифровое картографирование. Англоязычные тексты подчёркивают, что исследования океана становятся точнее, а сами открытия — более доступными для анализа.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440" y="1687525"/>
            <a:ext cx="8421120" cy="3096000"/>
          </a:xfrm>
          <a:prstGeom prst="rect">
            <a:avLst/>
          </a:prstGeom>
        </p:spPr>
      </p:pic>
      <p:sp>
        <p:nvSpPr>
          <p:cNvPr id="4" name="Text 0"/>
          <p:cNvSpPr txBox="1"/>
          <p:nvPr/>
        </p:nvSpPr>
        <p:spPr>
          <a:xfrm>
            <a:off x="7814450" y="245700"/>
            <a:ext cx="9726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17</a:t>
            </a:r>
            <a:endParaRPr lang="en-US" sz="782" dirty="0"/>
          </a:p>
        </p:txBody>
      </p:sp>
      <p:sp>
        <p:nvSpPr>
          <p:cNvPr id="5" name="Text 1"/>
          <p:cNvSpPr txBox="1"/>
          <p:nvPr/>
        </p:nvSpPr>
        <p:spPr>
          <a:xfrm>
            <a:off x="360025" y="537925"/>
            <a:ext cx="8424000" cy="4059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Экологическая ответственность в теме Underwater Travel
</a:t>
            </a:r>
            <a:endParaRPr lang="en-US" sz="2400" dirty="0"/>
          </a:p>
        </p:txBody>
      </p:sp>
      <p:sp>
        <p:nvSpPr>
          <p:cNvPr id="6" name="Text 2"/>
          <p:cNvSpPr txBox="1"/>
          <p:nvPr/>
        </p:nvSpPr>
        <p:spPr>
          <a:xfrm>
            <a:off x="360000" y="1008400"/>
            <a:ext cx="4509000" cy="320400"/>
          </a:xfrm>
          <a:prstGeom prst="rect">
            <a:avLst/>
          </a:prstGeom>
          <a:noFill/>
          <a:ln/>
        </p:spPr>
        <p:txBody>
          <a:bodyPr wrap="square" lIns="0" tIns="0" rIns="0" bIns="0" rtlCol="0" anchor="t"/>
          <a:lstStyle/>
          <a:p>
            <a:pPr algn="l" indent="0" marL="0">
              <a:lnSpc>
                <a:spcPct val="80000"/>
              </a:lnSpc>
              <a:buNone/>
            </a:pPr>
            <a:r>
              <a:rPr lang="en-US" sz="1100" dirty="0">
                <a:solidFill>
                  <a:srgbClr val="000000"/>
                </a:solidFill>
                <a:latin typeface="Arial" pitchFamily="34" charset="0"/>
                <a:ea typeface="Arial" pitchFamily="34" charset="-122"/>
                <a:cs typeface="Arial" pitchFamily="34" charset="-120"/>
              </a:rPr>
              <a:t>Логика учебного высказывания о том, как личные и общественные действия влияют на состояние океана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FFFFFF"/>
                </a:solidFill>
                <a:latin typeface="Arial" pitchFamily="34" charset="0"/>
                <a:ea typeface="Arial" pitchFamily="34" charset="-122"/>
                <a:cs typeface="Arial" pitchFamily="34" charset="-120"/>
              </a:rPr>
              <a:t>18</a:t>
            </a:r>
            <a:endParaRPr lang="en-US" sz="782" dirty="0"/>
          </a:p>
        </p:txBody>
      </p:sp>
      <p:sp>
        <p:nvSpPr>
          <p:cNvPr id="8" name="Text 1"/>
          <p:cNvSpPr txBox="1"/>
          <p:nvPr/>
        </p:nvSpPr>
        <p:spPr>
          <a:xfrm>
            <a:off x="360000" y="823350"/>
            <a:ext cx="7713900" cy="1013100"/>
          </a:xfrm>
          <a:prstGeom prst="rect">
            <a:avLst/>
          </a:prstGeom>
          <a:noFill/>
          <a:ln/>
        </p:spPr>
        <p:txBody>
          <a:bodyPr wrap="square" lIns="0" tIns="0" rIns="0" bIns="0" rtlCol="0" anchor="ctr"/>
          <a:lstStyle/>
          <a:p>
            <a:pPr algn="l" indent="0" marL="0">
              <a:lnSpc>
                <a:spcPct val="80000"/>
              </a:lnSpc>
              <a:buNone/>
            </a:pPr>
            <a:r>
              <a:rPr lang="en-US" sz="3200" dirty="0">
                <a:solidFill>
                  <a:srgbClr val="FFFFFF"/>
                </a:solidFill>
                <a:latin typeface="Arial" pitchFamily="34" charset="0"/>
                <a:ea typeface="Arial" pitchFamily="34" charset="-122"/>
                <a:cs typeface="Arial" pitchFamily="34" charset="-120"/>
              </a:rPr>
              <a:t>Подводный туризм как тема для обсуждения на английском
</a:t>
            </a:r>
            <a:endParaRPr lang="en-US" sz="3200" dirty="0"/>
          </a:p>
        </p:txBody>
      </p:sp>
      <p:sp>
        <p:nvSpPr>
          <p:cNvPr id="9" name="Text 2"/>
          <p:cNvSpPr txBox="1"/>
          <p:nvPr/>
        </p:nvSpPr>
        <p:spPr>
          <a:xfrm>
            <a:off x="360000" y="2640250"/>
            <a:ext cx="1925100" cy="2143500"/>
          </a:xfrm>
          <a:prstGeom prst="rect">
            <a:avLst/>
          </a:prstGeom>
          <a:noFill/>
          <a:ln/>
        </p:spPr>
        <p:txBody>
          <a:bodyPr wrap="square" lIns="0" tIns="0" rIns="0" bIns="0" rtlCol="0" anchor="t"/>
          <a:lstStyle/>
          <a:p>
            <a:pPr algn="l" indent="0" marL="0">
              <a:lnSpc>
                <a:spcPct val="115000"/>
              </a:lnSpc>
              <a:buNone/>
            </a:pPr>
            <a:r>
              <a:rPr lang="en-US" sz="1405" dirty="0">
                <a:solidFill>
                  <a:srgbClr val="FFFFFF"/>
                </a:solidFill>
                <a:latin typeface="Arial" pitchFamily="34" charset="0"/>
                <a:ea typeface="Arial" pitchFamily="34" charset="-122"/>
                <a:cs typeface="Arial" pitchFamily="34" charset="-120"/>
              </a:rPr>
              <a:t>Интерес и эмоции
</a:t>
            </a:r>
            <a:pPr algn="l" indent="0" marL="0">
              <a:lnSpc>
                <a:spcPct val="115000"/>
              </a:lnSpc>
              <a:buNone/>
            </a:pPr>
            <a:r>
              <a:rPr lang="en-US" sz="5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91" dirty="0">
                <a:solidFill>
                  <a:srgbClr val="FFFFFF"/>
                </a:solidFill>
                <a:latin typeface="Arial" pitchFamily="34" charset="0"/>
                <a:ea typeface="Arial" pitchFamily="34" charset="-122"/>
                <a:cs typeface="Arial" pitchFamily="34" charset="-120"/>
              </a:rPr>
              <a:t>Подводные поездки легко обсуждать через слова exciting, unforgettable и relaxing. Такая лексика помогает выражать личное впечатление, сравнивать опыт и объяснять, почему тема привлекает внимание.
</a:t>
            </a:r>
            <a:endParaRPr lang="en-US" sz="1405" dirty="0"/>
          </a:p>
        </p:txBody>
      </p:sp>
      <p:sp>
        <p:nvSpPr>
          <p:cNvPr id="10" name="Text 3"/>
          <p:cNvSpPr txBox="1"/>
          <p:nvPr/>
        </p:nvSpPr>
        <p:spPr>
          <a:xfrm>
            <a:off x="2526360" y="2640250"/>
            <a:ext cx="1925100" cy="2143500"/>
          </a:xfrm>
          <a:prstGeom prst="rect">
            <a:avLst/>
          </a:prstGeom>
          <a:noFill/>
          <a:ln/>
        </p:spPr>
        <p:txBody>
          <a:bodyPr wrap="square" lIns="0" tIns="0" rIns="0" bIns="0" rtlCol="0" anchor="t"/>
          <a:lstStyle/>
          <a:p>
            <a:pPr algn="l" indent="0" marL="0">
              <a:lnSpc>
                <a:spcPct val="115000"/>
              </a:lnSpc>
              <a:buNone/>
            </a:pPr>
            <a:r>
              <a:rPr lang="en-US" sz="1405" dirty="0">
                <a:solidFill>
                  <a:srgbClr val="FFFFFF"/>
                </a:solidFill>
                <a:latin typeface="Arial" pitchFamily="34" charset="0"/>
                <a:ea typeface="Arial" pitchFamily="34" charset="-122"/>
                <a:cs typeface="Arial" pitchFamily="34" charset="-120"/>
              </a:rPr>
              <a:t>Преимущества и ограничения
</a:t>
            </a:r>
            <a:pPr algn="l" indent="0" marL="0">
              <a:lnSpc>
                <a:spcPct val="115000"/>
              </a:lnSpc>
              <a:buNone/>
            </a:pPr>
            <a:r>
              <a:rPr lang="en-US" sz="5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91" dirty="0">
                <a:solidFill>
                  <a:srgbClr val="FFFFFF"/>
                </a:solidFill>
                <a:latin typeface="Arial" pitchFamily="34" charset="0"/>
                <a:ea typeface="Arial" pitchFamily="34" charset="-122"/>
                <a:cs typeface="Arial" pitchFamily="34" charset="-120"/>
              </a:rPr>
              <a:t>Дайвинг и сноркелинг дают возможность увидеть природу вблизи, но требуют подготовки и осторожности. Учащиеся могут сопоставлять benefits and risks, используя ясные аргументы и примеры.
</a:t>
            </a:r>
            <a:endParaRPr lang="en-US" sz="1405" dirty="0"/>
          </a:p>
        </p:txBody>
      </p:sp>
      <p:sp>
        <p:nvSpPr>
          <p:cNvPr id="11" name="Text 4"/>
          <p:cNvSpPr txBox="1"/>
          <p:nvPr/>
        </p:nvSpPr>
        <p:spPr>
          <a:xfrm>
            <a:off x="4692717" y="2640250"/>
            <a:ext cx="1925100" cy="2143500"/>
          </a:xfrm>
          <a:prstGeom prst="rect">
            <a:avLst/>
          </a:prstGeom>
          <a:noFill/>
          <a:ln/>
        </p:spPr>
        <p:txBody>
          <a:bodyPr wrap="square" lIns="0" tIns="0" rIns="0" bIns="0" rtlCol="0" anchor="t"/>
          <a:lstStyle/>
          <a:p>
            <a:pPr algn="l" indent="0" marL="0">
              <a:lnSpc>
                <a:spcPct val="115000"/>
              </a:lnSpc>
              <a:buNone/>
            </a:pPr>
            <a:r>
              <a:rPr lang="en-US" sz="1405" dirty="0">
                <a:solidFill>
                  <a:srgbClr val="FFFFFF"/>
                </a:solidFill>
                <a:latin typeface="Arial" pitchFamily="34" charset="0"/>
                <a:ea typeface="Arial" pitchFamily="34" charset="-122"/>
                <a:cs typeface="Arial" pitchFamily="34" charset="-120"/>
              </a:rPr>
              <a:t>Безопасность и правила
</a:t>
            </a:r>
            <a:pPr algn="l" indent="0" marL="0">
              <a:lnSpc>
                <a:spcPct val="115000"/>
              </a:lnSpc>
              <a:buNone/>
            </a:pPr>
            <a:r>
              <a:rPr lang="en-US" sz="5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91" dirty="0">
                <a:solidFill>
                  <a:srgbClr val="FFFFFF"/>
                </a:solidFill>
                <a:latin typeface="Arial" pitchFamily="34" charset="0"/>
                <a:ea typeface="Arial" pitchFamily="34" charset="-122"/>
                <a:cs typeface="Arial" pitchFamily="34" charset="-120"/>
              </a:rPr>
              <a:t>Тема естественно выводит к обсуждению must, should и can’t: проверка снаряжения, соблюдение инструкций и уважение к условиям среды делают поездку более безопасной и осмысленной.
</a:t>
            </a:r>
            <a:endParaRPr lang="en-US" sz="1405" dirty="0"/>
          </a:p>
        </p:txBody>
      </p:sp>
      <p:sp>
        <p:nvSpPr>
          <p:cNvPr id="12" name="Text 5"/>
          <p:cNvSpPr txBox="1"/>
          <p:nvPr/>
        </p:nvSpPr>
        <p:spPr>
          <a:xfrm>
            <a:off x="6859070" y="2640250"/>
            <a:ext cx="1925100" cy="2143500"/>
          </a:xfrm>
          <a:prstGeom prst="rect">
            <a:avLst/>
          </a:prstGeom>
          <a:noFill/>
          <a:ln/>
        </p:spPr>
        <p:txBody>
          <a:bodyPr wrap="square" lIns="0" tIns="0" rIns="0" bIns="0" rtlCol="0" anchor="t"/>
          <a:lstStyle/>
          <a:p>
            <a:pPr algn="l" indent="0" marL="0">
              <a:lnSpc>
                <a:spcPct val="115000"/>
              </a:lnSpc>
              <a:buNone/>
            </a:pPr>
            <a:r>
              <a:rPr lang="en-US" sz="1405" dirty="0">
                <a:solidFill>
                  <a:srgbClr val="FFFFFF"/>
                </a:solidFill>
                <a:latin typeface="Arial" pitchFamily="34" charset="0"/>
                <a:ea typeface="Arial" pitchFamily="34" charset="-122"/>
                <a:cs typeface="Arial" pitchFamily="34" charset="-120"/>
              </a:rPr>
              <a:t>Ответственный выбор
</a:t>
            </a:r>
            <a:pPr algn="l" indent="0" marL="0">
              <a:lnSpc>
                <a:spcPct val="115000"/>
              </a:lnSpc>
              <a:buNone/>
            </a:pPr>
            <a:r>
              <a:rPr lang="en-US" sz="5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91" dirty="0">
                <a:solidFill>
                  <a:srgbClr val="FFFFFF"/>
                </a:solidFill>
                <a:latin typeface="Arial" pitchFamily="34" charset="0"/>
                <a:ea typeface="Arial" pitchFamily="34" charset="-122"/>
                <a:cs typeface="Arial" pitchFamily="34" charset="-120"/>
              </a:rPr>
              <a:t>Подводный туризм связан не только с отдыхом, но и с экологическим поведением. Это позволяет говорить о responsible travel, объяснять свою позицию и поддерживать её убедительными доводами.
</a:t>
            </a:r>
            <a:endParaRPr lang="en-US" sz="1405"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25" y="537925"/>
            <a:ext cx="4068900" cy="1073100"/>
          </a:xfrm>
          <a:prstGeom prst="rect">
            <a:avLst/>
          </a:prstGeom>
          <a:noFill/>
          <a:ln/>
        </p:spPr>
        <p:txBody>
          <a:bodyPr wrap="square" lIns="0" tIns="0" rIns="0" bIns="0" rtlCol="0" anchor="t"/>
          <a:lstStyle/>
          <a:p>
            <a:pPr algn="l" indent="0" marL="0">
              <a:lnSpc>
                <a:spcPct val="80000"/>
              </a:lnSpc>
              <a:buNone/>
            </a:pPr>
            <a:r>
              <a:rPr lang="en-US" sz="2400" dirty="0">
                <a:solidFill>
                  <a:srgbClr val="000000"/>
                </a:solidFill>
                <a:latin typeface="Arial" pitchFamily="34" charset="0"/>
                <a:ea typeface="Arial" pitchFamily="34" charset="-122"/>
                <a:cs typeface="Arial" pitchFamily="34" charset="-120"/>
              </a:rPr>
              <a:t>Навыки, которые формируются через тему Путешествие под водой
</a:t>
            </a:r>
            <a:endParaRPr lang="en-US" sz="2400" dirty="0"/>
          </a:p>
        </p:txBody>
      </p:sp>
      <p:sp>
        <p:nvSpPr>
          <p:cNvPr id="7" name="Text 1"/>
          <p:cNvSpPr txBox="1"/>
          <p:nvPr/>
        </p:nvSpPr>
        <p:spPr>
          <a:xfrm>
            <a:off x="7988800" y="245700"/>
            <a:ext cx="795300" cy="114300"/>
          </a:xfrm>
          <a:prstGeom prst="rect">
            <a:avLst/>
          </a:prstGeom>
          <a:noFill/>
          <a:ln/>
        </p:spPr>
        <p:txBody>
          <a:bodyPr wrap="square" lIns="0" tIns="0" rIns="0" bIns="0" rtlCol="0" anchor="b"/>
          <a:lstStyle/>
          <a:p>
            <a:pPr algn="r" indent="0" marL="0">
              <a:lnSpc>
                <a:spcPct val="115000"/>
              </a:lnSpc>
              <a:buNone/>
            </a:pPr>
            <a:r>
              <a:rPr lang="en-US" sz="782" dirty="0">
                <a:solidFill>
                  <a:srgbClr val="78909C"/>
                </a:solidFill>
                <a:latin typeface="Arial" pitchFamily="34" charset="0"/>
                <a:ea typeface="Arial" pitchFamily="34" charset="-122"/>
                <a:cs typeface="Arial" pitchFamily="34" charset="-120"/>
              </a:rPr>
              <a:t>19</a:t>
            </a:r>
            <a:endParaRPr lang="en-US" sz="782" dirty="0"/>
          </a:p>
        </p:txBody>
      </p:sp>
      <p:sp>
        <p:nvSpPr>
          <p:cNvPr id="8" name="Text 2"/>
          <p:cNvSpPr txBox="1"/>
          <p:nvPr/>
        </p:nvSpPr>
        <p:spPr>
          <a:xfrm>
            <a:off x="5125600" y="557100"/>
            <a:ext cx="3658500" cy="896400"/>
          </a:xfrm>
          <a:prstGeom prst="rect">
            <a:avLst/>
          </a:prstGeom>
          <a:noFill/>
          <a:ln/>
        </p:spPr>
        <p:txBody>
          <a:bodyPr wrap="square" lIns="0" tIns="0" rIns="0" bIns="0" rtlCol="0" anchor="t"/>
          <a:lstStyle/>
          <a:p>
            <a:pPr algn="l" indent="0" marL="0">
              <a:lnSpc>
                <a:spcPct val="115000"/>
              </a:lnSpc>
              <a:buNone/>
            </a:pPr>
            <a:r>
              <a:rPr lang="en-US" sz="1286" dirty="0">
                <a:solidFill>
                  <a:srgbClr val="000000"/>
                </a:solidFill>
                <a:latin typeface="Arial" pitchFamily="34" charset="0"/>
                <a:ea typeface="Arial" pitchFamily="34" charset="-122"/>
                <a:cs typeface="Arial" pitchFamily="34" charset="-120"/>
              </a:rPr>
              <a:t>Тематический словарь
</a:t>
            </a:r>
            <a:pPr algn="l" indent="0" marL="0">
              <a:lnSpc>
                <a:spcPct val="115000"/>
              </a:lnSpc>
              <a:buNone/>
            </a:pPr>
            <a:r>
              <a:rPr lang="en-US" sz="4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8" dirty="0">
                <a:solidFill>
                  <a:srgbClr val="000000"/>
                </a:solidFill>
                <a:latin typeface="Arial" pitchFamily="34" charset="0"/>
                <a:ea typeface="Arial" pitchFamily="34" charset="-122"/>
                <a:cs typeface="Arial" pitchFamily="34" charset="-120"/>
              </a:rPr>
              <a:t>Учащиеся систематизируют лексику о природе, технике и путешествиях, а затем используют её в связных высказываниях. Это помогает точнее описывать среду, действия, объекты и условия.
</a:t>
            </a:r>
            <a:endParaRPr lang="en-US" sz="1286" dirty="0"/>
          </a:p>
        </p:txBody>
      </p:sp>
      <p:sp>
        <p:nvSpPr>
          <p:cNvPr id="9" name="Text 3"/>
          <p:cNvSpPr txBox="1"/>
          <p:nvPr/>
        </p:nvSpPr>
        <p:spPr>
          <a:xfrm>
            <a:off x="5125602" y="1561880"/>
            <a:ext cx="3658500" cy="896400"/>
          </a:xfrm>
          <a:prstGeom prst="rect">
            <a:avLst/>
          </a:prstGeom>
          <a:noFill/>
          <a:ln/>
        </p:spPr>
        <p:txBody>
          <a:bodyPr wrap="square" lIns="0" tIns="0" rIns="0" bIns="0" rtlCol="0" anchor="t"/>
          <a:lstStyle/>
          <a:p>
            <a:pPr algn="l" indent="0" marL="0">
              <a:lnSpc>
                <a:spcPct val="115000"/>
              </a:lnSpc>
              <a:buNone/>
            </a:pPr>
            <a:r>
              <a:rPr lang="en-US" sz="1286" dirty="0">
                <a:solidFill>
                  <a:srgbClr val="000000"/>
                </a:solidFill>
                <a:latin typeface="Arial" pitchFamily="34" charset="0"/>
                <a:ea typeface="Arial" pitchFamily="34" charset="-122"/>
                <a:cs typeface="Arial" pitchFamily="34" charset="-120"/>
              </a:rPr>
              <a:t>Чтение и поиск фактов
</a:t>
            </a:r>
            <a:pPr algn="l" indent="0" marL="0">
              <a:lnSpc>
                <a:spcPct val="115000"/>
              </a:lnSpc>
              <a:buNone/>
            </a:pPr>
            <a:r>
              <a:rPr lang="en-US" sz="4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8" dirty="0">
                <a:solidFill>
                  <a:srgbClr val="000000"/>
                </a:solidFill>
                <a:latin typeface="Arial" pitchFamily="34" charset="0"/>
                <a:ea typeface="Arial" pitchFamily="34" charset="-122"/>
                <a:cs typeface="Arial" pitchFamily="34" charset="-120"/>
              </a:rPr>
              <a:t>Короткие научно-популярные тексты учат находить основную мысль, числительные, ключевые детали и термины. Такой формат развивает внимательное чтение и умение работать с информацией.
</a:t>
            </a:r>
            <a:endParaRPr lang="en-US" sz="1286" dirty="0"/>
          </a:p>
        </p:txBody>
      </p:sp>
      <p:sp>
        <p:nvSpPr>
          <p:cNvPr id="10" name="Text 4"/>
          <p:cNvSpPr txBox="1"/>
          <p:nvPr/>
        </p:nvSpPr>
        <p:spPr>
          <a:xfrm>
            <a:off x="5125602" y="2566677"/>
            <a:ext cx="3658500" cy="896400"/>
          </a:xfrm>
          <a:prstGeom prst="rect">
            <a:avLst/>
          </a:prstGeom>
          <a:noFill/>
          <a:ln/>
        </p:spPr>
        <p:txBody>
          <a:bodyPr wrap="square" lIns="0" tIns="0" rIns="0" bIns="0" rtlCol="0" anchor="t"/>
          <a:lstStyle/>
          <a:p>
            <a:pPr algn="l" indent="0" marL="0">
              <a:lnSpc>
                <a:spcPct val="115000"/>
              </a:lnSpc>
              <a:buNone/>
            </a:pPr>
            <a:r>
              <a:rPr lang="en-US" sz="1286" dirty="0">
                <a:solidFill>
                  <a:srgbClr val="000000"/>
                </a:solidFill>
                <a:latin typeface="Arial" pitchFamily="34" charset="0"/>
                <a:ea typeface="Arial" pitchFamily="34" charset="-122"/>
                <a:cs typeface="Arial" pitchFamily="34" charset="-120"/>
              </a:rPr>
              <a:t>Устный монолог
</a:t>
            </a:r>
            <a:pPr algn="l" indent="0" marL="0">
              <a:lnSpc>
                <a:spcPct val="115000"/>
              </a:lnSpc>
              <a:buNone/>
            </a:pPr>
            <a:r>
              <a:rPr lang="en-US" sz="4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8" dirty="0">
                <a:solidFill>
                  <a:srgbClr val="000000"/>
                </a:solidFill>
                <a:latin typeface="Arial" pitchFamily="34" charset="0"/>
                <a:ea typeface="Arial" pitchFamily="34" charset="-122"/>
                <a:cs typeface="Arial" pitchFamily="34" charset="-120"/>
              </a:rPr>
              <a:t>Тема удобна для построения логичного ответа с переходами, сравнениями и примерами. Школьники тренируют связность речи, последовательность и ясное выражение собственной мысли.
</a:t>
            </a:r>
            <a:endParaRPr lang="en-US" sz="1286" dirty="0"/>
          </a:p>
        </p:txBody>
      </p:sp>
      <p:sp>
        <p:nvSpPr>
          <p:cNvPr id="11" name="Text 5"/>
          <p:cNvSpPr txBox="1"/>
          <p:nvPr/>
        </p:nvSpPr>
        <p:spPr>
          <a:xfrm>
            <a:off x="5125602" y="3571477"/>
            <a:ext cx="3658500" cy="896400"/>
          </a:xfrm>
          <a:prstGeom prst="rect">
            <a:avLst/>
          </a:prstGeom>
          <a:noFill/>
          <a:ln/>
        </p:spPr>
        <p:txBody>
          <a:bodyPr wrap="square" lIns="0" tIns="0" rIns="0" bIns="0" rtlCol="0" anchor="t"/>
          <a:lstStyle/>
          <a:p>
            <a:pPr algn="l" indent="0" marL="0">
              <a:lnSpc>
                <a:spcPct val="115000"/>
              </a:lnSpc>
              <a:buNone/>
            </a:pPr>
            <a:r>
              <a:rPr lang="en-US" sz="1286" dirty="0">
                <a:solidFill>
                  <a:srgbClr val="000000"/>
                </a:solidFill>
                <a:latin typeface="Arial" pitchFamily="34" charset="0"/>
                <a:ea typeface="Arial" pitchFamily="34" charset="-122"/>
                <a:cs typeface="Arial" pitchFamily="34" charset="-120"/>
              </a:rPr>
              <a:t>Критическое мышление
</a:t>
            </a:r>
            <a:pPr algn="l" indent="0" marL="0">
              <a:lnSpc>
                <a:spcPct val="115000"/>
              </a:lnSpc>
              <a:buNone/>
            </a:pPr>
            <a:r>
              <a:rPr lang="en-US" sz="4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8" dirty="0">
                <a:solidFill>
                  <a:srgbClr val="000000"/>
                </a:solidFill>
                <a:latin typeface="Arial" pitchFamily="34" charset="0"/>
                <a:ea typeface="Arial" pitchFamily="34" charset="-122"/>
                <a:cs typeface="Arial" pitchFamily="34" charset="-120"/>
              </a:rPr>
              <a:t>Обсуждение экологии, безопасности и технологий показывает, что язык нужен для анализа реальных проблем. Это развивает умение сопоставлять факты, оценивать последствия и формулировать выводы.
</a:t>
            </a:r>
            <a:endParaRPr lang="en-US" sz="1286"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956300" y="914300"/>
            <a:ext cx="5231400" cy="1022100"/>
          </a:xfrm>
          <a:prstGeom prst="rect">
            <a:avLst/>
          </a:prstGeom>
          <a:noFill/>
          <a:ln/>
        </p:spPr>
        <p:txBody>
          <a:bodyPr wrap="square" lIns="0" tIns="0" rIns="0" bIns="0" rtlCol="0" anchor="ctr"/>
          <a:lstStyle/>
          <a:p>
            <a:pPr algn="ctr" indent="0" marL="0">
              <a:lnSpc>
                <a:spcPct val="80000"/>
              </a:lnSpc>
              <a:buNone/>
            </a:pPr>
            <a:r>
              <a:rPr lang="en-US" sz="3141" b="1" dirty="0">
                <a:solidFill>
                  <a:srgbClr val="FFFFFF"/>
                </a:solidFill>
                <a:latin typeface="Arial" pitchFamily="34" charset="0"/>
                <a:ea typeface="Arial" pitchFamily="34" charset="-122"/>
                <a:cs typeface="Arial" pitchFamily="34" charset="-120"/>
              </a:rPr>
              <a:t>Подводное путешествие: тема, где язык становится содержательным
</a:t>
            </a:r>
            <a:endParaRPr lang="en-US" sz="3141" dirty="0"/>
          </a:p>
        </p:txBody>
      </p:sp>
      <p:sp>
        <p:nvSpPr>
          <p:cNvPr id="4" name="Text 1"/>
          <p:cNvSpPr txBox="1"/>
          <p:nvPr/>
        </p:nvSpPr>
        <p:spPr>
          <a:xfrm>
            <a:off x="2770800" y="2715400"/>
            <a:ext cx="3602400" cy="1513800"/>
          </a:xfrm>
          <a:prstGeom prst="rect">
            <a:avLst/>
          </a:prstGeom>
          <a:noFill/>
          <a:ln/>
        </p:spPr>
        <p:txBody>
          <a:bodyPr wrap="square" lIns="0" tIns="0" rIns="0" bIns="0" rtlCol="0" anchor="ctr"/>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Эта тема объединяет лексику, чтение, говорение и грамматику в одном наглядном сюжете. Она помогает говорить об океане точно, современно и с пониманием экологической ответственности.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2026-05-31T15:18:02Z</dcterms:created>
  <dcterms:modified xsi:type="dcterms:W3CDTF">2026-05-31T15:18:02Z</dcterms:modified>
</cp:coreProperties>
</file>