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jpe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jpeg"/><Relationship Id="rId4" Type="http://schemas.openxmlformats.org/officeDocument/2006/relationships/image" Target="../media/image-7-4.jpe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image" Target="../media/image-11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jpe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jpeg"/><Relationship Id="rId4" Type="http://schemas.openxmlformats.org/officeDocument/2006/relationships/image" Target="../media/image-14-4.jpe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68331" y="274425"/>
            <a:ext cx="3736037" cy="4626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33500" y="395475"/>
            <a:ext cx="4148700" cy="143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4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Свойства сторон и углов треугольника. Расстояние от точки до прямой
</a:t>
            </a:r>
            <a:endParaRPr lang="en-US" sz="3141" dirty="0"/>
          </a:p>
        </p:txBody>
      </p:sp>
      <p:sp>
        <p:nvSpPr>
          <p:cNvPr id="6" name="Text 1"/>
          <p:cNvSpPr txBox="1"/>
          <p:nvPr/>
        </p:nvSpPr>
        <p:spPr>
          <a:xfrm>
            <a:off x="333488" y="4620663"/>
            <a:ext cx="4425900" cy="1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333500" y="2783650"/>
            <a:ext cx="4148700" cy="88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Изучаем ключевые факты геометрии для решения задач.
</a:t>
            </a:r>
            <a:endParaRPr lang="en-US" sz="1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75050" y="1343877"/>
            <a:ext cx="3548100" cy="318774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9263" y="395475"/>
            <a:ext cx="79677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это нужно в геометрии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900625" y="1502575"/>
            <a:ext cx="3349200" cy="288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свойства помогают быстро находить неизвестные элементы, проверять, можно ли построить треугольник, и точно измерять расстояние от точки до прямой в чертежах и задачах.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68875" y="1342573"/>
            <a:ext cx="3554400" cy="328365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79263" y="395475"/>
            <a:ext cx="79677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элементы треугольника
</a:t>
            </a:r>
            <a:endParaRPr lang="en-US" sz="2600" dirty="0"/>
          </a:p>
        </p:txBody>
      </p:sp>
      <p:sp>
        <p:nvSpPr>
          <p:cNvPr id="10" name="Text 1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810175" y="1453282"/>
            <a:ext cx="3352200" cy="67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стороны
</a:t>
            </a:r>
            <a:pPr algn="l" indent="0" marL="0">
              <a:lnSpc>
                <a:spcPct val="115000"/>
              </a:lnSpc>
              <a:buNone/>
            </a:pPr>
            <a:r>
              <a:rPr lang="en-US" sz="58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треугольника всегда три стороны, и они образуют замкнутую фигуру. В задачах стороны удобно обозначать буквами a, b и c, чтобы не путать их между собой.
</a:t>
            </a:r>
            <a:endParaRPr lang="en-US" sz="1076" dirty="0"/>
          </a:p>
        </p:txBody>
      </p:sp>
      <p:sp>
        <p:nvSpPr>
          <p:cNvPr id="12" name="Text 3"/>
          <p:cNvSpPr txBox="1"/>
          <p:nvPr/>
        </p:nvSpPr>
        <p:spPr>
          <a:xfrm>
            <a:off x="810175" y="2320266"/>
            <a:ext cx="3352200" cy="67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1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вершины
</a:t>
            </a:r>
            <a:pPr algn="l" indent="0" marL="0">
              <a:lnSpc>
                <a:spcPct val="115000"/>
              </a:lnSpc>
              <a:buNone/>
            </a:pPr>
            <a:r>
              <a:rPr lang="en-US" sz="49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3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Стороны соединяются в трёх вершинах. Именно по вершинам удобно читать чертёж, понимать, где начинается или заканчивается сторона, и правильно записывать условие геометрической задачи.
</a:t>
            </a:r>
            <a:endParaRPr lang="en-US" sz="914" dirty="0"/>
          </a:p>
        </p:txBody>
      </p:sp>
      <p:sp>
        <p:nvSpPr>
          <p:cNvPr id="13" name="Text 4"/>
          <p:cNvSpPr txBox="1"/>
          <p:nvPr/>
        </p:nvSpPr>
        <p:spPr>
          <a:xfrm>
            <a:off x="810175" y="3187249"/>
            <a:ext cx="3352200" cy="67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Внутренние углы
</a:t>
            </a:r>
            <a:pPr algn="l" indent="0" marL="0">
              <a:lnSpc>
                <a:spcPct val="115000"/>
              </a:lnSpc>
              <a:buNone/>
            </a:pPr>
            <a:r>
              <a:rPr lang="en-US" sz="4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Внутренние углы находятся внутри треугольника и обозначаются греческими буквами. Их величины используют для вычислений, сравнения фигур и проверки, соответствует ли чертёж данным условиям.
</a:t>
            </a:r>
            <a:endParaRPr lang="en-US" sz="887" dirty="0"/>
          </a:p>
        </p:txBody>
      </p:sp>
      <p:sp>
        <p:nvSpPr>
          <p:cNvPr id="14" name="Text 5"/>
          <p:cNvSpPr txBox="1"/>
          <p:nvPr/>
        </p:nvSpPr>
        <p:spPr>
          <a:xfrm>
            <a:off x="810175" y="4075924"/>
            <a:ext cx="3352200" cy="67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Внешние углы
</a:t>
            </a:r>
            <a:pPr algn="l" indent="0" marL="0">
              <a:lnSpc>
                <a:spcPct val="115000"/>
              </a:lnSpc>
              <a:buNone/>
            </a:pPr>
            <a:r>
              <a:rPr lang="en-US" sz="52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сторону продолжить за вершину, появляется внешний угол. Он помогает находить неизвестные величины и показывает, как связаны продолжение стороны и углы, не прилежащие к нему.
</a:t>
            </a:r>
            <a:endParaRPr lang="en-US" sz="956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16212" y="1865325"/>
            <a:ext cx="3429227" cy="2267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114675" y="4164200"/>
            <a:ext cx="3432300" cy="15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геометрии, 7 класс; учебные примеры из условия задания.
</a:t>
            </a:r>
            <a:endParaRPr lang="en-US" sz="775" dirty="0"/>
          </a:p>
        </p:txBody>
      </p:sp>
      <p:sp>
        <p:nvSpPr>
          <p:cNvPr id="6" name="Text 1"/>
          <p:cNvSpPr txBox="1"/>
          <p:nvPr/>
        </p:nvSpPr>
        <p:spPr>
          <a:xfrm>
            <a:off x="579275" y="395475"/>
            <a:ext cx="7967700" cy="68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Сумма углов треугольника на примерах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579275" y="2106975"/>
            <a:ext cx="3432300" cy="6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наборы углов выглядят по-разному, но дают один и тот же результат.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579275" y="3030725"/>
            <a:ext cx="3432300" cy="6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всех примерах сумма одинакова, значит, свойство не зависит от формы треугольника.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992200" y="818825"/>
            <a:ext cx="3432300" cy="199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9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180°
</a:t>
            </a:r>
            <a:endParaRPr lang="en-US" sz="9600" dirty="0"/>
          </a:p>
        </p:txBody>
      </p:sp>
      <p:sp>
        <p:nvSpPr>
          <p:cNvPr id="4" name="Text 1"/>
          <p:cNvSpPr txBox="1"/>
          <p:nvPr/>
        </p:nvSpPr>
        <p:spPr>
          <a:xfrm>
            <a:off x="579275" y="4416125"/>
            <a:ext cx="3432300" cy="33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геометрии, 7 класс.
</a:t>
            </a:r>
            <a:endParaRPr lang="en-US" sz="800" dirty="0"/>
          </a:p>
        </p:txBody>
      </p:sp>
      <p:sp>
        <p:nvSpPr>
          <p:cNvPr id="5" name="Text 2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6" name="Text 3"/>
          <p:cNvSpPr txBox="1"/>
          <p:nvPr/>
        </p:nvSpPr>
        <p:spPr>
          <a:xfrm>
            <a:off x="579275" y="1959200"/>
            <a:ext cx="3339600" cy="122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Зная это число, легко найти неизвестный угол: достаточно вычесть сумму двух известных углов из общей величины.
</a:t>
            </a:r>
            <a:endParaRPr lang="en-US" sz="1100" dirty="0"/>
          </a:p>
        </p:txBody>
      </p:sp>
      <p:sp>
        <p:nvSpPr>
          <p:cNvPr id="7" name="Text 4"/>
          <p:cNvSpPr txBox="1"/>
          <p:nvPr/>
        </p:nvSpPr>
        <p:spPr>
          <a:xfrm>
            <a:off x="4992200" y="2949025"/>
            <a:ext cx="3432300" cy="179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— это сумма внутренних углов любого треугольника.
</a:t>
            </a:r>
            <a:endParaRPr lang="en-US" sz="36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1175" y="1650180"/>
            <a:ext cx="8302200" cy="284674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9275" y="395475"/>
            <a:ext cx="7967700" cy="40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нахождения неизвестного угла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579275" y="849230"/>
            <a:ext cx="79677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основан на сумме внутренних углов треугольника.
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653800" y="1488286"/>
            <a:ext cx="2265000" cy="192657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139300" y="1515619"/>
            <a:ext cx="2265000" cy="188676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79263" y="395475"/>
            <a:ext cx="79677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работает внешний угол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1793900" y="3553675"/>
            <a:ext cx="1920900" cy="119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Продолжение стороны
</a:t>
            </a:r>
            <a:pPr algn="ctr" indent="0" marL="0">
              <a:lnSpc>
                <a:spcPct val="115000"/>
              </a:lnSpc>
              <a:buNone/>
            </a:pPr>
            <a:r>
              <a:rPr lang="en-US" sz="82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77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одну сторону треугольника продолжают за вершину, чтобы получить внешний угол. На рисунке важно показать именно продолжение, иначе будет непонятно, где заканчивается внутренняя фигура и начинается внешний угол. Такой чертёж помогает увидеть связь между соседними и удалёнными углами.
</a:t>
            </a:r>
            <a:endParaRPr lang="en-US" sz="846" dirty="0"/>
          </a:p>
        </p:txBody>
      </p:sp>
      <p:sp>
        <p:nvSpPr>
          <p:cNvPr id="10" name="Text 3"/>
          <p:cNvSpPr txBox="1"/>
          <p:nvPr/>
        </p:nvSpPr>
        <p:spPr>
          <a:xfrm>
            <a:off x="5311350" y="3553675"/>
            <a:ext cx="1920900" cy="119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удалённых угла
</a:t>
            </a:r>
            <a:pPr algn="ctr" indent="0" marL="0">
              <a:lnSpc>
                <a:spcPct val="115000"/>
              </a:lnSpc>
              <a:buNone/>
            </a:pPr>
            <a:r>
              <a:rPr lang="en-US" sz="90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83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Внешний угол связан с двумя внутренними углами, которые не прилегают к нему. Если они равны 40° и 70°, то внешний угол равен 110°. Это удобно показывать стрелками или дугами разного цвета, чтобы сразу выделить нужные углы на схеме.
</a:t>
            </a:r>
            <a:endParaRPr lang="en-US" sz="922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16212" y="1865325"/>
            <a:ext cx="3429227" cy="2267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114675" y="4164200"/>
            <a:ext cx="3432300" cy="15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геометрии, 7 класс; пример из условия задания.
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579275" y="395475"/>
            <a:ext cx="7967700" cy="68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99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Большей стороне соответствует больший угол
</a:t>
            </a:r>
            <a:endParaRPr lang="en-US" sz="2991" dirty="0"/>
          </a:p>
        </p:txBody>
      </p:sp>
      <p:sp>
        <p:nvSpPr>
          <p:cNvPr id="7" name="Text 2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579275" y="2106975"/>
            <a:ext cx="3432300" cy="6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сторон и углов удобно делать по парам, не измеряя всю фигуру заново.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579275" y="3030725"/>
            <a:ext cx="3432300" cy="6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больше сторона, тем больше угол напротив неё; порядок элементов совпадает не всегда.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79275" y="3020016"/>
            <a:ext cx="7943700" cy="182301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79263" y="395475"/>
            <a:ext cx="79677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Неравенство треугольника
</a:t>
            </a:r>
            <a:endParaRPr lang="en-US" sz="2600" dirty="0"/>
          </a:p>
        </p:txBody>
      </p:sp>
      <p:sp>
        <p:nvSpPr>
          <p:cNvPr id="9" name="Text 1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536170" y="1574012"/>
            <a:ext cx="25401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Главное правило
</a:t>
            </a:r>
            <a:pPr algn="l" indent="0" marL="0">
              <a:lnSpc>
                <a:spcPct val="115000"/>
              </a:lnSpc>
              <a:buNone/>
            </a:pPr>
            <a:r>
              <a:rPr lang="en-US" sz="6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8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любого треугольника сумма любых двух сторон должна быть больше третьей. Это основная проверка, которая показывает, может ли фигура с заданными длинами существовать.
</a:t>
            </a:r>
            <a:endParaRPr lang="en-US" sz="1179" dirty="0"/>
          </a:p>
        </p:txBody>
      </p:sp>
      <p:sp>
        <p:nvSpPr>
          <p:cNvPr id="11" name="Text 3"/>
          <p:cNvSpPr txBox="1"/>
          <p:nvPr/>
        </p:nvSpPr>
        <p:spPr>
          <a:xfrm>
            <a:off x="3403318" y="1574012"/>
            <a:ext cx="25401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Удачный пример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сторон 3 см, 4 см и 5 см правило выполняется во всех трёх сравнениях. Значит, такой набор длин действительно может образовать треугольник.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6270457" y="1574000"/>
            <a:ext cx="25401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Невозможный набор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взять 2 см, 3 см и 6 см, условие нарушается: две меньшие стороны вместе короче самой длинной. В таком случае треугольник построить нельзя.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78350" y="2479389"/>
            <a:ext cx="3432300" cy="1165973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9275" y="395475"/>
            <a:ext cx="7967700" cy="68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наборов сторон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880975" y="2354350"/>
            <a:ext cx="3432300" cy="6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двух сторон с третьей помогает быстро понять, существует ли треугольник.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880975" y="3278100"/>
            <a:ext cx="3432300" cy="6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Только набор 2, 3, 6 не подходит: сумма двух меньших сторон меньше третьей.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4878350" y="4227700"/>
            <a:ext cx="3432300" cy="15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Правило неравенства треугольника; примеры из условия задания.
</a:t>
            </a:r>
            <a:endParaRPr lang="en-US" sz="8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50617" y="1540468"/>
            <a:ext cx="410025" cy="4686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454650" y="1540475"/>
            <a:ext cx="468600" cy="4686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186450" y="1536825"/>
            <a:ext cx="465300" cy="4653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579263" y="395475"/>
            <a:ext cx="79677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Равнобедренный треугольник
</a:t>
            </a:r>
            <a:endParaRPr lang="en-US" sz="3000" dirty="0"/>
          </a:p>
        </p:txBody>
      </p:sp>
      <p:sp>
        <p:nvSpPr>
          <p:cNvPr id="11" name="Text 1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12" name="Text 2"/>
          <p:cNvSpPr txBox="1"/>
          <p:nvPr/>
        </p:nvSpPr>
        <p:spPr>
          <a:xfrm>
            <a:off x="1503950" y="2335875"/>
            <a:ext cx="1629300" cy="217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1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Равные боковые стороны
</a:t>
            </a:r>
            <a:pPr algn="l" indent="0" marL="0">
              <a:lnSpc>
                <a:spcPct val="115000"/>
              </a:lnSpc>
              <a:buNone/>
            </a:pPr>
            <a:r>
              <a:rPr lang="en-US" sz="114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4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равнобедренном треугольнике две боковые стороны равны. Это удобно отмечать на чертеже одинаковыми штрихами: по ним сразу видно, какие стороны совпадают по длине.
</a:t>
            </a:r>
            <a:endParaRPr lang="en-US" sz="1313" dirty="0"/>
          </a:p>
        </p:txBody>
      </p:sp>
      <p:sp>
        <p:nvSpPr>
          <p:cNvPr id="13" name="Text 3"/>
          <p:cNvSpPr txBox="1"/>
          <p:nvPr/>
        </p:nvSpPr>
        <p:spPr>
          <a:xfrm>
            <a:off x="4219688" y="2335875"/>
            <a:ext cx="1629300" cy="217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2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Равные углы при основании
</a:t>
            </a:r>
            <a:pPr algn="l" indent="0" marL="0">
              <a:lnSpc>
                <a:spcPct val="115000"/>
              </a:lnSpc>
              <a:buNone/>
            </a:pPr>
            <a:r>
              <a:rPr lang="en-US" sz="11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Углы, лежащие при основании, тоже равны. Если известен один из них, второй находят без дополнительных построений, просто используя свойство равнобедренного треугольника.
</a:t>
            </a:r>
            <a:endParaRPr lang="en-US" sz="1321" dirty="0"/>
          </a:p>
        </p:txBody>
      </p:sp>
      <p:sp>
        <p:nvSpPr>
          <p:cNvPr id="14" name="Text 4"/>
          <p:cNvSpPr txBox="1"/>
          <p:nvPr/>
        </p:nvSpPr>
        <p:spPr>
          <a:xfrm>
            <a:off x="6935437" y="2335875"/>
            <a:ext cx="1629300" cy="217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9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Полезен в задачах
</a:t>
            </a:r>
            <a:pPr algn="l" indent="0" marL="0">
              <a:lnSpc>
                <a:spcPct val="115000"/>
              </a:lnSpc>
              <a:buNone/>
            </a:pPr>
            <a:r>
              <a:rPr lang="en-US" sz="112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2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боковые стороны равны 7 см, а основание — 10 см, задача решается быстрее: достаточно найти один угол, чтобы сразу определить второй и проверить аккуратность построения.
</a:t>
            </a:r>
            <a:endParaRPr lang="en-US" sz="1392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992200" y="818825"/>
            <a:ext cx="3432300" cy="199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9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60°
</a:t>
            </a:r>
            <a:endParaRPr lang="en-US" sz="9600" dirty="0"/>
          </a:p>
        </p:txBody>
      </p:sp>
      <p:sp>
        <p:nvSpPr>
          <p:cNvPr id="4" name="Text 1"/>
          <p:cNvSpPr txBox="1"/>
          <p:nvPr/>
        </p:nvSpPr>
        <p:spPr>
          <a:xfrm>
            <a:off x="579275" y="4416125"/>
            <a:ext cx="3432300" cy="33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геометрии, 7 класс
</a:t>
            </a:r>
            <a:endParaRPr lang="en-US" sz="800" dirty="0"/>
          </a:p>
        </p:txBody>
      </p:sp>
      <p:sp>
        <p:nvSpPr>
          <p:cNvPr id="5" name="Text 2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6" name="Text 3"/>
          <p:cNvSpPr txBox="1"/>
          <p:nvPr/>
        </p:nvSpPr>
        <p:spPr>
          <a:xfrm>
            <a:off x="579275" y="1959200"/>
            <a:ext cx="3339600" cy="122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равные стороны дают три равных угла. Это делает фигуру удобной для проверки вычислений и построения аккуратных чертежей.
</a:t>
            </a:r>
            <a:endParaRPr lang="en-US" sz="1100" dirty="0"/>
          </a:p>
        </p:txBody>
      </p:sp>
      <p:sp>
        <p:nvSpPr>
          <p:cNvPr id="7" name="Text 4"/>
          <p:cNvSpPr txBox="1"/>
          <p:nvPr/>
        </p:nvSpPr>
        <p:spPr>
          <a:xfrm>
            <a:off x="4992200" y="2949025"/>
            <a:ext cx="3432300" cy="179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47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составляет каждый угол равностороннего треугольника.
</a:t>
            </a:r>
            <a:endParaRPr lang="en-US" sz="3473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79275" y="2924766"/>
            <a:ext cx="7943700" cy="182301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9" name="Text 1"/>
          <p:cNvSpPr txBox="1"/>
          <p:nvPr/>
        </p:nvSpPr>
        <p:spPr>
          <a:xfrm>
            <a:off x="531125" y="337525"/>
            <a:ext cx="8064000" cy="62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Расстояние от точки до прямой
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676876" y="1341519"/>
            <a:ext cx="2002800" cy="148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Перпендикуляр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Расстояние измеряют только по перпендикуляру, опущенному из точки на прямую. Именно этот отрезок образует угол 90° и считается самым коротким.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3603469" y="1341519"/>
            <a:ext cx="2002800" cy="148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Наклонный отрезок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Любой наклонный отрезок от точки до прямой длиннее перпендикуляра. Поэтому его нельзя принимать за расстояние, даже если он выглядит удобнее на рисунке.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6530074" y="1341519"/>
            <a:ext cx="2002800" cy="148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точка на прямой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точка уже лежит на прямой, расстояние равно нулю. В этом случае перпендикуляр совпадает с самой точкой и не имеет длины.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47400" y="2373703"/>
            <a:ext cx="3802127" cy="283674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29074" y="2373825"/>
            <a:ext cx="3802127" cy="283674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79263" y="395475"/>
            <a:ext cx="79677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Перпендикуляр — кратчайший путь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926797" y="1399484"/>
            <a:ext cx="2836546" cy="85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1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схеме видно главное
</a:t>
            </a:r>
            <a:pPr algn="ctr" indent="0" marL="0">
              <a:lnSpc>
                <a:spcPct val="115000"/>
              </a:lnSpc>
              <a:buNone/>
            </a:pPr>
            <a:r>
              <a:rPr lang="en-US" sz="80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82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рисунке удобно показать точку, прямую и два отрезка, выходящие из точки. Один из них опускается под прямым углом и отмечен значком 90°. Его длина и есть расстояние до прямой, потому что именно он кратчайший.
</a:t>
            </a:r>
            <a:endParaRPr lang="en-US" sz="910" dirty="0"/>
          </a:p>
        </p:txBody>
      </p:sp>
      <p:sp>
        <p:nvSpPr>
          <p:cNvPr id="9" name="Text 2"/>
          <p:cNvSpPr txBox="1"/>
          <p:nvPr/>
        </p:nvSpPr>
        <p:spPr>
          <a:xfrm>
            <a:off x="5411867" y="1399475"/>
            <a:ext cx="2836546" cy="85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1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наклонный путь длиннее
</a:t>
            </a:r>
            <a:pPr algn="ctr" indent="0" marL="0">
              <a:lnSpc>
                <a:spcPct val="115000"/>
              </a:lnSpc>
              <a:buNone/>
            </a:pPr>
            <a:r>
              <a:rPr lang="en-US" sz="80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82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Второй отрезок можно провести под наклоном к прямой. Он тоже соединяет точку с прямой, но оказывается длиннее перпендикуляра. Такое сравнение помогает легко запомнить правило и не путать расстояние с любым другим отрезком.
</a:t>
            </a:r>
            <a:endParaRPr lang="en-US" sz="910" dirty="0"/>
          </a:p>
        </p:txBody>
      </p:sp>
      <p:sp>
        <p:nvSpPr>
          <p:cNvPr id="10" name="Text 3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1175" y="1650180"/>
            <a:ext cx="8302200" cy="284674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9275" y="395475"/>
            <a:ext cx="7967700" cy="40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построения расстояния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579275" y="849230"/>
            <a:ext cx="79677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при помощи линейки и угольника
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16212" y="1865325"/>
            <a:ext cx="3429227" cy="2267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114675" y="4164200"/>
            <a:ext cx="3432300" cy="15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8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Иллюстративные данные по определению расстояния от точки до прямой
</a:t>
            </a:r>
            <a:endParaRPr lang="en-US" sz="781" dirty="0"/>
          </a:p>
        </p:txBody>
      </p:sp>
      <p:sp>
        <p:nvSpPr>
          <p:cNvPr id="6" name="Text 1"/>
          <p:cNvSpPr txBox="1"/>
          <p:nvPr/>
        </p:nvSpPr>
        <p:spPr>
          <a:xfrm>
            <a:off x="579275" y="395475"/>
            <a:ext cx="7967700" cy="68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99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меняется расстояние от точки до прямой
</a:t>
            </a:r>
            <a:endParaRPr lang="en-US" sz="2991" dirty="0"/>
          </a:p>
        </p:txBody>
      </p:sp>
      <p:sp>
        <p:nvSpPr>
          <p:cNvPr id="7" name="Text 2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579275" y="2106975"/>
            <a:ext cx="3432300" cy="6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практике расстояние всегда измеряют по одному и тому же правилу, независимо от положения точки на рисунке.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579275" y="3030725"/>
            <a:ext cx="3432300" cy="6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больше перпендикуляр, тем больше расстояние до прямой; наклон отрезка на результат не влияет.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33500" y="395475"/>
            <a:ext cx="8459400" cy="68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двух тем в задачах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333500" y="1803150"/>
            <a:ext cx="2139300" cy="113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Шаг 1. Углы и стороны
</a:t>
            </a:r>
            <a:pPr algn="l" indent="0" marL="0">
              <a:lnSpc>
                <a:spcPct val="115000"/>
              </a:lnSpc>
              <a:buNone/>
            </a:pPr>
            <a:r>
              <a:rPr lang="en-US" sz="109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9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используют свойства треугольника: находят неизвестный угол, сравнивают стороны и проверяют, можно ли вообще построить фигуру.
</a:t>
            </a:r>
            <a:endParaRPr lang="en-US" sz="1191" dirty="0"/>
          </a:p>
        </p:txBody>
      </p:sp>
      <p:sp>
        <p:nvSpPr>
          <p:cNvPr id="11" name="Text 3"/>
          <p:cNvSpPr txBox="1"/>
          <p:nvPr/>
        </p:nvSpPr>
        <p:spPr>
          <a:xfrm>
            <a:off x="2941250" y="1803150"/>
            <a:ext cx="2139300" cy="113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Шаг 2. Высота треугольника
</a:t>
            </a:r>
            <a:pPr algn="l" indent="0" marL="0">
              <a:lnSpc>
                <a:spcPct val="115000"/>
              </a:lnSpc>
              <a:buNone/>
            </a:pPr>
            <a:r>
              <a:rPr lang="en-US" sz="109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9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переходят к высоте, потому что она является перпендикуляром к стороне или её продолжению и задаёт нужное расстояние.
</a:t>
            </a:r>
            <a:endParaRPr lang="en-US" sz="1191" dirty="0"/>
          </a:p>
        </p:txBody>
      </p:sp>
      <p:sp>
        <p:nvSpPr>
          <p:cNvPr id="12" name="Text 4"/>
          <p:cNvSpPr txBox="1"/>
          <p:nvPr/>
        </p:nvSpPr>
        <p:spPr>
          <a:xfrm>
            <a:off x="5549000" y="1803150"/>
            <a:ext cx="2139300" cy="113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Шаг 3. Решение задачи
</a:t>
            </a:r>
            <a:pPr algn="l" indent="0" marL="0">
              <a:lnSpc>
                <a:spcPct val="115000"/>
              </a:lnSpc>
              <a:buNone/>
            </a:pPr>
            <a:r>
              <a:rPr lang="en-US" sz="109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9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этого соединяют оба факта: вычисляют элементы треугольника и одновременно находят расстояние от точки до прямой.
</a:t>
            </a:r>
            <a:endParaRPr lang="en-US" sz="1191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79275" y="2657843"/>
            <a:ext cx="3432300" cy="77731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9275" y="4211825"/>
            <a:ext cx="3432300" cy="15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геометрии, 7 класс
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579275" y="395475"/>
            <a:ext cx="7967700" cy="68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Высота, медиана и биссектриса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4912150" y="2154600"/>
            <a:ext cx="3432300" cy="6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линии в треугольнике отличаются способом построения и назначением.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4912150" y="3078350"/>
            <a:ext cx="3432300" cy="6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Высота связана с расстоянием до прямой, медиана — с серединой стороны, а биссектриса — с делением угла на две равные части.
</a:t>
            </a:r>
            <a:endParaRPr lang="en-US" sz="1193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42518" y="1491728"/>
            <a:ext cx="387900" cy="517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42518" y="2319856"/>
            <a:ext cx="387900" cy="517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79668" y="3164212"/>
            <a:ext cx="513600" cy="5136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79668" y="4006762"/>
            <a:ext cx="513600" cy="5136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79275" y="395475"/>
            <a:ext cx="7967700" cy="61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в этих темах
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1575075" y="1420275"/>
            <a:ext cx="69720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Путают углы и стороны
</a:t>
            </a:r>
            <a:pPr algn="l" indent="0" marL="0">
              <a:lnSpc>
                <a:spcPct val="115000"/>
              </a:lnSpc>
              <a:buNone/>
            </a:pPr>
            <a:r>
              <a:rPr lang="en-US" sz="9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 вместо угла называют сторону или наоборот. Чтобы не ошибиться, нужно внимательно смотреть на условие и сразу отмечать, что именно дано в задаче.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1575075" y="2248400"/>
            <a:ext cx="69720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Неверно используют 180°
</a:t>
            </a:r>
            <a:pPr algn="l" indent="0" marL="0">
              <a:lnSpc>
                <a:spcPct val="115000"/>
              </a:lnSpc>
              <a:buNone/>
            </a:pPr>
            <a:r>
              <a:rPr lang="en-US" sz="9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складывают все углы без проверки или забывают вычесть сумму из 180°. Правило работает только для трёх внутренних углов одного треугольника.
</a:t>
            </a:r>
            <a:endParaRPr lang="en-US" sz="1000" dirty="0"/>
          </a:p>
        </p:txBody>
      </p:sp>
      <p:sp>
        <p:nvSpPr>
          <p:cNvPr id="13" name="Text 4"/>
          <p:cNvSpPr txBox="1"/>
          <p:nvPr/>
        </p:nvSpPr>
        <p:spPr>
          <a:xfrm>
            <a:off x="1575075" y="3090950"/>
            <a:ext cx="69720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Берут не тот отрезок
</a:t>
            </a:r>
            <a:pPr algn="l" indent="0" marL="0">
              <a:lnSpc>
                <a:spcPct val="115000"/>
              </a:lnSpc>
              <a:buNone/>
            </a:pPr>
            <a:r>
              <a:rPr lang="en-US" sz="9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поиске расстояния иногда выбирают наклонный отрезок, хотя нужен только перпендикуляр. Именно он является кратчайшим и показывает истинное расстояние до прямой.
</a:t>
            </a:r>
            <a:endParaRPr lang="en-US" sz="1000" dirty="0"/>
          </a:p>
        </p:txBody>
      </p:sp>
      <p:sp>
        <p:nvSpPr>
          <p:cNvPr id="14" name="Text 5"/>
          <p:cNvSpPr txBox="1"/>
          <p:nvPr/>
        </p:nvSpPr>
        <p:spPr>
          <a:xfrm>
            <a:off x="1575075" y="3933500"/>
            <a:ext cx="69720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Путают внешний угол
</a:t>
            </a:r>
            <a:pPr algn="l" indent="0" marL="0">
              <a:lnSpc>
                <a:spcPct val="115000"/>
              </a:lnSpc>
              <a:buNone/>
            </a:pPr>
            <a:r>
              <a:rPr lang="en-US" sz="9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Внешний угол легко перепутать с внутренним, если не продолжить сторону на чертеже. Нужно отдельно показывать продолжение стороны и отмечать, какие два внутренних угла ему не смежны.
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28250" y="258625"/>
            <a:ext cx="7087500" cy="196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5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важно запомнить
</a:t>
            </a:r>
            <a:endParaRPr lang="en-US" sz="5300" dirty="0"/>
          </a:p>
        </p:txBody>
      </p:sp>
      <p:sp>
        <p:nvSpPr>
          <p:cNvPr id="5" name="Text 1"/>
          <p:cNvSpPr txBox="1"/>
          <p:nvPr/>
        </p:nvSpPr>
        <p:spPr>
          <a:xfrm>
            <a:off x="2350163" y="2998950"/>
            <a:ext cx="4425900" cy="123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Свойства треугольника помогают быстро находить углы и проверять стороны, а расстояние до прямой всегда измеряется по перпендикуляру. Эти правила делают геометрию понятной и удобной для решения задач.
</a:t>
            </a:r>
            <a:endParaRPr lang="en-US" sz="1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2026-05-29T02:28:22Z</dcterms:created>
  <dcterms:modified xsi:type="dcterms:W3CDTF">2026-05-29T02:28:22Z</dcterms:modified>
</cp:coreProperties>
</file>