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image" Target="../media/image-16-7.jpe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9760" y="0"/>
            <a:ext cx="427453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104050"/>
            <a:ext cx="4485300" cy="93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уступают место травам, а природа становится суше и открытее.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245425"/>
            <a:ext cx="5278800" cy="15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Степи и лесостепи: природные зоны перехода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60000"/>
            <a:ext cx="33615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2" y="0"/>
            <a:ext cx="414895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76750" y="360000"/>
            <a:ext cx="44073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 леса к открытым пространствам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376850" y="2331350"/>
            <a:ext cx="4407300" cy="24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Степи и лесостепи тянутся полосой между лесами и более сухими территориями. Они особенно важны для земледелия: здесь плодородные почвы, длинное тёплое лето и большие ровные пространства.
</a:t>
            </a:r>
            <a:endParaRPr lang="en-US" sz="1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13" name="Text 1"/>
          <p:cNvSpPr txBox="1"/>
          <p:nvPr/>
        </p:nvSpPr>
        <p:spPr>
          <a:xfrm>
            <a:off x="360000" y="360000"/>
            <a:ext cx="63336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степей и лесостепей
</a:t>
            </a:r>
            <a:endParaRPr lang="en-US" sz="2800" dirty="0"/>
          </a:p>
        </p:txBody>
      </p:sp>
      <p:sp>
        <p:nvSpPr>
          <p:cNvPr id="14" name="Text 2"/>
          <p:cNvSpPr txBox="1"/>
          <p:nvPr/>
        </p:nvSpPr>
        <p:spPr>
          <a:xfrm>
            <a:off x="998850" y="2039900"/>
            <a:ext cx="3368400" cy="6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здесь континентальный: лето тёплое или жаркое, а зима холоднее, чем в лесной зоне. Разница между сезонами заметна, поэтому природа резко меняется в течение года.
</a:t>
            </a:r>
            <a:endParaRPr lang="en-US" sz="1000" dirty="0"/>
          </a:p>
        </p:txBody>
      </p:sp>
      <p:sp>
        <p:nvSpPr>
          <p:cNvPr id="15" name="Text 3"/>
          <p:cNvSpPr txBox="1"/>
          <p:nvPr/>
        </p:nvSpPr>
        <p:spPr>
          <a:xfrm>
            <a:off x="998850" y="1736352"/>
            <a:ext cx="3368400" cy="2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Континентальные черты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5281650" y="2039900"/>
            <a:ext cx="3368400" cy="6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лесостепи к степи количество осадков уменьшается и обычно составляет около 250–450 миллиметров в год. Влага распределяется неравномерно, поэтому растениям часто не хватает воды.
</a:t>
            </a:r>
            <a:endParaRPr lang="en-US" sz="1000" dirty="0"/>
          </a:p>
        </p:txBody>
      </p:sp>
      <p:sp>
        <p:nvSpPr>
          <p:cNvPr id="17" name="Text 5"/>
          <p:cNvSpPr txBox="1"/>
          <p:nvPr/>
        </p:nvSpPr>
        <p:spPr>
          <a:xfrm>
            <a:off x="5281650" y="1736352"/>
            <a:ext cx="3368400" cy="2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осадков
</a:t>
            </a:r>
            <a:endParaRPr lang="en-US" sz="1400" dirty="0"/>
          </a:p>
        </p:txBody>
      </p:sp>
      <p:sp>
        <p:nvSpPr>
          <p:cNvPr id="18" name="Text 6"/>
          <p:cNvSpPr txBox="1"/>
          <p:nvPr/>
        </p:nvSpPr>
        <p:spPr>
          <a:xfrm>
            <a:off x="998850" y="3522675"/>
            <a:ext cx="3368400" cy="6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испаряемость нередко выше, чем увлажнение. Из-за этого возникают засухи и суховеи, которые высушивают почву и мешают росту деревьев и многих влаголюбивых растений.
</a:t>
            </a:r>
            <a:endParaRPr lang="en-US" sz="1000" dirty="0"/>
          </a:p>
        </p:txBody>
      </p:sp>
      <p:sp>
        <p:nvSpPr>
          <p:cNvPr id="19" name="Text 7"/>
          <p:cNvSpPr txBox="1"/>
          <p:nvPr/>
        </p:nvSpPr>
        <p:spPr>
          <a:xfrm>
            <a:off x="998850" y="3219127"/>
            <a:ext cx="3368400" cy="2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Суховеи и засухи
</a:t>
            </a:r>
            <a:endParaRPr lang="en-US" sz="1400" dirty="0"/>
          </a:p>
        </p:txBody>
      </p:sp>
      <p:sp>
        <p:nvSpPr>
          <p:cNvPr id="20" name="Text 8"/>
          <p:cNvSpPr txBox="1"/>
          <p:nvPr/>
        </p:nvSpPr>
        <p:spPr>
          <a:xfrm>
            <a:off x="5281650" y="3522675"/>
            <a:ext cx="3368400" cy="6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Нехватка влаги — главная причина, по которой деревья здесь растут плохо. Лес сохраняется только в более влажных местах, а на больших пространствах преобладают травы.
</a:t>
            </a:r>
            <a:endParaRPr lang="en-US" sz="1000" dirty="0"/>
          </a:p>
        </p:txBody>
      </p:sp>
      <p:sp>
        <p:nvSpPr>
          <p:cNvPr id="21" name="Text 9"/>
          <p:cNvSpPr txBox="1"/>
          <p:nvPr/>
        </p:nvSpPr>
        <p:spPr>
          <a:xfrm>
            <a:off x="5281650" y="3219127"/>
            <a:ext cx="3368400" cy="2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мало лесов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1708" y="-28725"/>
            <a:ext cx="4151983" cy="5172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360000"/>
            <a:ext cx="45348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Степной ландшафт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555150" y="1423409"/>
            <a:ext cx="3960000" cy="1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Открытые равнины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555150" y="1626166"/>
            <a:ext cx="3960000" cy="3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Степь — это почти безлесные равнины, ровные или слегка волнистые. Здесь особенно хорошо видны широкие горизонты, далёкое небо и большие открытые пространства.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555150" y="4086759"/>
            <a:ext cx="3960000" cy="1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Внешний облик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555150" y="4289516"/>
            <a:ext cx="3960000" cy="3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степь кажется яркой и живой, а летом становится более сухой и золотистой. На изображении особенно уместны колышущиеся травы и редкие кустарники.
</a:t>
            </a:r>
            <a:endParaRPr lang="en-US" sz="800" dirty="0"/>
          </a:p>
        </p:txBody>
      </p:sp>
      <p:sp>
        <p:nvSpPr>
          <p:cNvPr id="15" name="Text 6"/>
          <p:cNvSpPr txBox="1"/>
          <p:nvPr/>
        </p:nvSpPr>
        <p:spPr>
          <a:xfrm>
            <a:off x="555150" y="2311193"/>
            <a:ext cx="3960000" cy="1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Травяной покров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555150" y="2513949"/>
            <a:ext cx="3960000" cy="3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Основу растительности составляют злаки и разнотравье: ковыль, типчак, тонконог, полынь. Эти растения хорошо приспособлены к сухому климату и сильному ветру.
</a:t>
            </a:r>
            <a:endParaRPr lang="en-US" sz="800" dirty="0"/>
          </a:p>
        </p:txBody>
      </p:sp>
      <p:sp>
        <p:nvSpPr>
          <p:cNvPr id="17" name="Text 8"/>
          <p:cNvSpPr txBox="1"/>
          <p:nvPr/>
        </p:nvSpPr>
        <p:spPr>
          <a:xfrm>
            <a:off x="555150" y="3198976"/>
            <a:ext cx="3960000" cy="1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степи
</a:t>
            </a:r>
            <a:endParaRPr lang="en-US" sz="1000" dirty="0"/>
          </a:p>
        </p:txBody>
      </p:sp>
      <p:sp>
        <p:nvSpPr>
          <p:cNvPr id="18" name="Text 9"/>
          <p:cNvSpPr txBox="1"/>
          <p:nvPr/>
        </p:nvSpPr>
        <p:spPr>
          <a:xfrm>
            <a:off x="555150" y="3401732"/>
            <a:ext cx="3960000" cy="3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степи характерны балки, овраги и мягкие понижения рельефа. Они появляются там, где вода и ветер постепенно изменяют поверхность земли.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813426"/>
            <a:ext cx="4348200" cy="26344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Степь и лесостепь: главные отличия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 меняются природа и хозяйственное использование от более сухой степи к чуть более влажной лесостепи.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Лесостепь сохраняет больше природного разнообразия, а степь сильнее отличается открытостью и засушливостью, поэтому обе зоны особенно ценны и одновременно уязвимы.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 географии, обобщение по теме «Степи и лесостепи»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78073"/>
            <a:ext cx="4348200" cy="33052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Почвы степей и лесостепей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почвы отражают различия во влажности: чем суше климат, тем чаще встречаются каштановые почвы и засолённые участки.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Чернозёмы преобладают, но в более сухих районах растёт доля каштановых почв и солонцов, что усложняет земледелие.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4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теме; пропорции на диаграмме условные для сравнения типов почв
</a:t>
            </a:r>
            <a:endParaRPr lang="en-US" sz="1364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7912" y="3188538"/>
            <a:ext cx="428100" cy="428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17119" y="3188538"/>
            <a:ext cx="374588" cy="428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06438" y="1728730"/>
            <a:ext cx="428400" cy="34272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574137" y="1686040"/>
            <a:ext cx="428100" cy="4281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13" name="Text 1"/>
          <p:cNvSpPr txBox="1"/>
          <p:nvPr/>
        </p:nvSpPr>
        <p:spPr>
          <a:xfrm>
            <a:off x="360000" y="360000"/>
            <a:ext cx="84165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чернозёмы считаются самыми ценными почвами
</a:t>
            </a:r>
            <a:endParaRPr lang="en-US" sz="2800" dirty="0"/>
          </a:p>
        </p:txBody>
      </p:sp>
      <p:sp>
        <p:nvSpPr>
          <p:cNvPr id="14" name="Text 2"/>
          <p:cNvSpPr txBox="1"/>
          <p:nvPr/>
        </p:nvSpPr>
        <p:spPr>
          <a:xfrm>
            <a:off x="1157763" y="3650713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 густой травой каждый год отмирают корни и листья. Они становятся исходным материалом для образования почвы, поэтому чернозёмы формируются особенно быстро и богато.
</a:t>
            </a:r>
            <a:endParaRPr lang="en-US" sz="1000" dirty="0"/>
          </a:p>
        </p:txBody>
      </p:sp>
      <p:sp>
        <p:nvSpPr>
          <p:cNvPr id="15" name="Text 3"/>
          <p:cNvSpPr txBox="1"/>
          <p:nvPr/>
        </p:nvSpPr>
        <p:spPr>
          <a:xfrm>
            <a:off x="1670587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Травяной покров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3990213" y="3650713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Чернозёмы содержат много веществ, нужных растениям для роста, прежде всего соединений азота и фосфора. Поэтому на таких почвах хорошо развиваются сельскохозяйственные культуры.
</a:t>
            </a:r>
            <a:endParaRPr lang="en-US" sz="1000" dirty="0"/>
          </a:p>
        </p:txBody>
      </p:sp>
      <p:sp>
        <p:nvSpPr>
          <p:cNvPr id="17" name="Text 5"/>
          <p:cNvSpPr txBox="1"/>
          <p:nvPr/>
        </p:nvSpPr>
        <p:spPr>
          <a:xfrm>
            <a:off x="4503037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 питательных веществ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5406438" y="2148215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Плодородие чернозёмов делает их особенно ценными для людей. На них можно получать высокие урожаи, если бережно использовать почву и не допускать её истощения.
</a:t>
            </a:r>
            <a:endParaRPr lang="en-US" sz="1000" dirty="0"/>
          </a:p>
        </p:txBody>
      </p:sp>
      <p:sp>
        <p:nvSpPr>
          <p:cNvPr id="19" name="Text 7"/>
          <p:cNvSpPr txBox="1"/>
          <p:nvPr/>
        </p:nvSpPr>
        <p:spPr>
          <a:xfrm>
            <a:off x="5919263" y="1686030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Удобство для земледелия
</a:t>
            </a:r>
            <a:endParaRPr lang="en-US" sz="1200" dirty="0"/>
          </a:p>
        </p:txBody>
      </p:sp>
      <p:sp>
        <p:nvSpPr>
          <p:cNvPr id="20" name="Text 8"/>
          <p:cNvSpPr txBox="1"/>
          <p:nvPr/>
        </p:nvSpPr>
        <p:spPr>
          <a:xfrm>
            <a:off x="2573987" y="2148215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растительных остатков образуется гумус — тёмный перегной, который делает почву рыхлой и удерживает влагу. В степях его слой может быть очень толстым.
</a:t>
            </a:r>
            <a:endParaRPr lang="en-US" sz="1000" dirty="0"/>
          </a:p>
        </p:txBody>
      </p:sp>
      <p:sp>
        <p:nvSpPr>
          <p:cNvPr id="21" name="Text 9"/>
          <p:cNvSpPr txBox="1"/>
          <p:nvPr/>
        </p:nvSpPr>
        <p:spPr>
          <a:xfrm>
            <a:off x="3086813" y="1686030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Мощный гумусовый слой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008" y="1059725"/>
            <a:ext cx="3289284" cy="366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360000"/>
            <a:ext cx="84165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степей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4290300" y="1367339"/>
            <a:ext cx="44937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степях растут ковыль, типчак, тонконог, житняк и другие злаки. Их узкие листья и длинные корни помогают экономно использовать воду и выдерживать жаркое лето.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289925" y="1059714"/>
            <a:ext cx="4493700" cy="2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Засухоустойчивые злаки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290300" y="4291146"/>
            <a:ext cx="44937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степь становится более однотонной и сухой, а весной выглядит яркой и пёстрой. На изображении хорошо смотрятся высокие злаки и редкие цветущие травы.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4289925" y="3983521"/>
            <a:ext cx="4493700" cy="2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Сезонный облик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4290300" y="3316544"/>
            <a:ext cx="44937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степные растения заканчивают рост очень быстро. Они сохраняют влагу, уменьшают испарение и легко переносят ветер, солнце и сухой воздух открытых пространств.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4289925" y="3008919"/>
            <a:ext cx="4493700" cy="2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Приспособления к суше
</a:t>
            </a:r>
            <a:endParaRPr lang="en-US" sz="1300" dirty="0"/>
          </a:p>
        </p:txBody>
      </p:sp>
      <p:sp>
        <p:nvSpPr>
          <p:cNvPr id="16" name="Text 8"/>
          <p:cNvSpPr txBox="1"/>
          <p:nvPr/>
        </p:nvSpPr>
        <p:spPr>
          <a:xfrm>
            <a:off x="4290300" y="2341942"/>
            <a:ext cx="44937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степь особенно красива: быстро зацветают эфемероиды и разнотравье. Короткий влажный период позволяет растениям успеть пройти весь цикл до наступления засухи.
</a:t>
            </a:r>
            <a:endParaRPr lang="en-US" sz="900" dirty="0"/>
          </a:p>
        </p:txBody>
      </p:sp>
      <p:sp>
        <p:nvSpPr>
          <p:cNvPr id="17" name="Text 9"/>
          <p:cNvSpPr txBox="1"/>
          <p:nvPr/>
        </p:nvSpPr>
        <p:spPr>
          <a:xfrm>
            <a:off x="4289925" y="2034317"/>
            <a:ext cx="4493700" cy="2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Весеннее цветение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360000"/>
            <a:ext cx="84240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лесостепи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2514170"/>
            <a:ext cx="19911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Лесостепь объединяет степные травы и небольшие лесные участки. Здесь рядом растут луговые растения, ковыльные сообщества и деревья, которым хватает чуть больше влаги.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60000" y="1930750"/>
            <a:ext cx="1991100" cy="47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Смешанный состав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792900" y="2514170"/>
            <a:ext cx="19911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леса, луга и степи делает лесостепь более разнообразной по растениям, чем степь. Разные условия рядом создают много мест для жизни видов.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792900" y="1930750"/>
            <a:ext cx="1991100" cy="47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видов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4648600" y="2514170"/>
            <a:ext cx="19911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 часто собираются в небольшие группы — колки. Такие участки обычно появляются там, где почва лучше сохраняет влагу и растениям легче укореняться.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4648600" y="1930750"/>
            <a:ext cx="1991100" cy="47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колки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2504300" y="2514170"/>
            <a:ext cx="19911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лесостепи встречаются дубравы, берёзовые рощи и осинники. Они располагаются не сплошной стеной, а отдельными пятнами, образуя мозаичный природный рисунок.
</a:t>
            </a:r>
            <a:endParaRPr lang="en-US" sz="1100" dirty="0"/>
          </a:p>
        </p:txBody>
      </p:sp>
      <p:sp>
        <p:nvSpPr>
          <p:cNvPr id="17" name="Text 9"/>
          <p:cNvSpPr txBox="1"/>
          <p:nvPr/>
        </p:nvSpPr>
        <p:spPr>
          <a:xfrm>
            <a:off x="2504300" y="1930750"/>
            <a:ext cx="1991100" cy="47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Дубравы и рощи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9650" y="3212188"/>
            <a:ext cx="428400" cy="380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4700" y="3188538"/>
            <a:ext cx="428100" cy="428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82100" y="3212188"/>
            <a:ext cx="428400" cy="380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98475" y="1686040"/>
            <a:ext cx="428100" cy="428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92781" y="1686040"/>
            <a:ext cx="374588" cy="428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10" name="Text 1"/>
          <p:cNvSpPr txBox="1"/>
          <p:nvPr/>
        </p:nvSpPr>
        <p:spPr>
          <a:xfrm>
            <a:off x="449650" y="3650726"/>
            <a:ext cx="25437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Суслики, сурки, тушканчики и хомяки чувствуют себя уверенно в степи, потому что умеют быстро прятаться в норах и запасать силы для сухих периодов.
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962475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Звери открытых пространств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6114550" y="3650727"/>
            <a:ext cx="25437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Сайгаки и крупные хищные птицы тоже связаны со степью. Им нужны большие открытые пространства, где удобно быстро передвигаться, выслеживать добычу и избегать скрытой опасности.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6627375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Сайгаки и хищные птицы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3282100" y="3650726"/>
            <a:ext cx="25437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Жаворонки, дрофы, стрепеты и куропатки приспособлены к жизни на просторных участках. Они хорошо перемещаются по земле и умеют замечать опасность издалека.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3794925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степи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4698325" y="2148226"/>
            <a:ext cx="25437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степные животные переносят недостаток воды и высокую температуру. Им помогают норы, светлая окраска и привычка быть активными в более прохладное время.
</a:t>
            </a:r>
            <a:endParaRPr lang="en-US" sz="1000" dirty="0"/>
          </a:p>
        </p:txBody>
      </p:sp>
      <p:sp>
        <p:nvSpPr>
          <p:cNvPr id="17" name="Text 8"/>
          <p:cNvSpPr txBox="1"/>
          <p:nvPr/>
        </p:nvSpPr>
        <p:spPr>
          <a:xfrm>
            <a:off x="5211150" y="1686030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от жары
</a:t>
            </a:r>
            <a:endParaRPr lang="en-US" sz="1200" dirty="0"/>
          </a:p>
        </p:txBody>
      </p:sp>
      <p:sp>
        <p:nvSpPr>
          <p:cNvPr id="18" name="Text 9"/>
          <p:cNvSpPr txBox="1"/>
          <p:nvPr/>
        </p:nvSpPr>
        <p:spPr>
          <a:xfrm>
            <a:off x="1865875" y="2148226"/>
            <a:ext cx="25437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Корсаки и степные хорьки охотятся на мелких животных и хорошо маскируются. Для жизни на открытой местности им помогают осторожность, быстрый бег и скрытность.
</a:t>
            </a:r>
            <a:endParaRPr lang="en-US" sz="1000" dirty="0"/>
          </a:p>
        </p:txBody>
      </p:sp>
      <p:sp>
        <p:nvSpPr>
          <p:cNvPr id="19" name="Text 10"/>
          <p:cNvSpPr txBox="1"/>
          <p:nvPr/>
        </p:nvSpPr>
        <p:spPr>
          <a:xfrm>
            <a:off x="2378700" y="1686030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Осторожные хищники
</a:t>
            </a:r>
            <a:endParaRPr lang="en-US" sz="1200" dirty="0"/>
          </a:p>
        </p:txBody>
      </p:sp>
      <p:sp>
        <p:nvSpPr>
          <p:cNvPr id="20" name="Text 11"/>
          <p:cNvSpPr txBox="1"/>
          <p:nvPr/>
        </p:nvSpPr>
        <p:spPr>
          <a:xfrm>
            <a:off x="360000" y="360000"/>
            <a:ext cx="76362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степей и лесостепей
</a:t>
            </a:r>
            <a:endParaRPr lang="en-US" sz="2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555" y="1582600"/>
            <a:ext cx="8420889" cy="3200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6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природные условия формируют степь
</a:t>
            </a:r>
            <a:endParaRPr lang="en-US" sz="2767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993800"/>
            <a:ext cx="77376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причинно-следственных связей по природным условиям степной зоны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13" name="Text 1"/>
          <p:cNvSpPr txBox="1"/>
          <p:nvPr/>
        </p:nvSpPr>
        <p:spPr>
          <a:xfrm>
            <a:off x="360000" y="360000"/>
            <a:ext cx="63336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Хозяйственное значение степей и лесостепей
</a:t>
            </a:r>
            <a:endParaRPr lang="en-US" sz="2800" dirty="0"/>
          </a:p>
        </p:txBody>
      </p:sp>
      <p:sp>
        <p:nvSpPr>
          <p:cNvPr id="14" name="Text 2"/>
          <p:cNvSpPr txBox="1"/>
          <p:nvPr/>
        </p:nvSpPr>
        <p:spPr>
          <a:xfrm>
            <a:off x="998850" y="2039900"/>
            <a:ext cx="3368400" cy="6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Плодородные почвы и ровные пространства делают эти зоны удобными для выращивания пшеницы, кукурузы, подсолнечника, сахарной свёклы и кормовых культур.
</a:t>
            </a:r>
            <a:endParaRPr lang="en-US" sz="1000" dirty="0"/>
          </a:p>
        </p:txBody>
      </p:sp>
      <p:sp>
        <p:nvSpPr>
          <p:cNvPr id="15" name="Text 3"/>
          <p:cNvSpPr txBox="1"/>
          <p:nvPr/>
        </p:nvSpPr>
        <p:spPr>
          <a:xfrm>
            <a:off x="998850" y="1736352"/>
            <a:ext cx="3368400" cy="2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Земледелие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5281650" y="2039900"/>
            <a:ext cx="3368400" cy="6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широко развиты мясо-молочное скотоводство, свиноводство и птицеводство, потому что много кормов и удобно размещать крупные хозяйства.
</a:t>
            </a:r>
            <a:endParaRPr lang="en-US" sz="1000" dirty="0"/>
          </a:p>
        </p:txBody>
      </p:sp>
      <p:sp>
        <p:nvSpPr>
          <p:cNvPr id="17" name="Text 5"/>
          <p:cNvSpPr txBox="1"/>
          <p:nvPr/>
        </p:nvSpPr>
        <p:spPr>
          <a:xfrm>
            <a:off x="5281650" y="1736352"/>
            <a:ext cx="3368400" cy="2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Животноводство
</a:t>
            </a:r>
            <a:endParaRPr lang="en-US" sz="1400" dirty="0"/>
          </a:p>
        </p:txBody>
      </p:sp>
      <p:sp>
        <p:nvSpPr>
          <p:cNvPr id="18" name="Text 6"/>
          <p:cNvSpPr txBox="1"/>
          <p:nvPr/>
        </p:nvSpPr>
        <p:spPr>
          <a:xfrm>
            <a:off x="998850" y="3522675"/>
            <a:ext cx="3368400" cy="6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поля, длинный тёплый период и открытый рельеф позволяют использовать тракторы и комбайны, повышая урожайность и скорость работ.
</a:t>
            </a:r>
            <a:endParaRPr lang="en-US" sz="1000" dirty="0"/>
          </a:p>
        </p:txBody>
      </p:sp>
      <p:sp>
        <p:nvSpPr>
          <p:cNvPr id="19" name="Text 7"/>
          <p:cNvSpPr txBox="1"/>
          <p:nvPr/>
        </p:nvSpPr>
        <p:spPr>
          <a:xfrm>
            <a:off x="998850" y="3219127"/>
            <a:ext cx="3368400" cy="2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Механизация
</a:t>
            </a:r>
            <a:endParaRPr lang="en-US" sz="1400" dirty="0"/>
          </a:p>
        </p:txBody>
      </p:sp>
      <p:sp>
        <p:nvSpPr>
          <p:cNvPr id="20" name="Text 8"/>
          <p:cNvSpPr txBox="1"/>
          <p:nvPr/>
        </p:nvSpPr>
        <p:spPr>
          <a:xfrm>
            <a:off x="5281650" y="3522675"/>
            <a:ext cx="3368400" cy="6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проблемы связаны с засухами, ветровой эрозией и необходимостью бережно сохранять плодородие почв, чтобы земля не истощалась.
</a:t>
            </a:r>
            <a:endParaRPr lang="en-US" sz="1000" dirty="0"/>
          </a:p>
        </p:txBody>
      </p:sp>
      <p:sp>
        <p:nvSpPr>
          <p:cNvPr id="21" name="Text 9"/>
          <p:cNvSpPr txBox="1"/>
          <p:nvPr/>
        </p:nvSpPr>
        <p:spPr>
          <a:xfrm>
            <a:off x="5281650" y="3219127"/>
            <a:ext cx="3368400" cy="2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Трудности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78073"/>
            <a:ext cx="4348200" cy="33052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угрозы природным зонам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опасны распашка и эрозия: они быстро сокращают площади природных сообществ и ухудшают состояние почвы.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сильнее хозяйственное освоение, тем выше риск потери естественных степных участков и снижения плодородия.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теме «Степи и лесостепи»; сравнительная оценка угроз
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3017400" cy="217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Эрозия почв и опустынивание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4174050" y="790500"/>
            <a:ext cx="4770900" cy="3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распашки почва остаётся без плотного травяного покрова, который раньше удерживал её от разрушения и иссушения.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174050" y="496150"/>
            <a:ext cx="4770900" cy="2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Распашка степи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174050" y="4260000"/>
            <a:ext cx="4770900" cy="3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сухих районах процесс может усилиться до пыльных бурь и опустынивания, когда земля становится почти непригодной для хозяйства.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4174050" y="3965650"/>
            <a:ext cx="4770900" cy="2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Пыльные бури и опустынивание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4174050" y="3103500"/>
            <a:ext cx="4770900" cy="3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беднеет, теряет структуру, появляются овраги и участки с низкой урожайностью, где растения растут хуже.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4174050" y="2809150"/>
            <a:ext cx="4770900" cy="2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 плодородия
</a:t>
            </a:r>
            <a:endParaRPr lang="en-US" sz="1300" dirty="0"/>
          </a:p>
        </p:txBody>
      </p:sp>
      <p:sp>
        <p:nvSpPr>
          <p:cNvPr id="16" name="Text 8"/>
          <p:cNvSpPr txBox="1"/>
          <p:nvPr/>
        </p:nvSpPr>
        <p:spPr>
          <a:xfrm>
            <a:off x="4174050" y="1947000"/>
            <a:ext cx="4770900" cy="3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Сильный ветер уносит верхний слой, а на склонах усиливается смыв дождевой и талой водой.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4174050" y="1652650"/>
            <a:ext cx="4770900" cy="2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Действие ветра и воды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35800" y="2152104"/>
            <a:ext cx="4348200" cy="143874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Охраняемые территории степей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1477975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заповедников, где сохраняются участки степной природы и редкие виды животных и растений.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360000" y="2683125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Заповедники помогают сохранить редкие природные комплексы, которые почти не затронуты распашкой и застройкой.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4435800" y="4358700"/>
            <a:ext cx="43482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теме; сведения об охраняемых территориях степной зоны
</a:t>
            </a:r>
            <a:endParaRPr lang="en-US" sz="1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150" y="1328684"/>
            <a:ext cx="2718000" cy="15952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66000" y="1328684"/>
            <a:ext cx="2718000" cy="159523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13000" y="1328684"/>
            <a:ext cx="2718000" cy="159523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60000"/>
            <a:ext cx="84240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Лесостепь: пространство, где рядом живут поле и роща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48615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равнине тянутся большие поля, а между ними остаются узкие полосы деревьев и кустарников. Именно так лесостепь выглядит издалека: открытые участки чередуются с рощами и лугами, создавая спокойный сельский пейзаж.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48615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Поля у самой опушки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619200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там, где много полей, сохраняются небольшие рощи, луга и овраги с естественной растительностью. Эти фрагменты природы особенно заметны на фоне распаханных земель и помогают представить, какой была лесостепь раньше.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619200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Островки природы среди пашни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333900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лесостепи часто встречаются сёла, дороги и лесополосы. Люди давно выбрали эту зону для жизни и работы, потому что почвы здесь очень плодородные, а рельеф удобен для хозяйства и строительства.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333900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Деревни среди плодородных земель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555" y="1582600"/>
            <a:ext cx="8420889" cy="3200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 лесостепи много полей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993800"/>
            <a:ext cx="77376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природные условия делают лесостепь удобной для земледелия и расселения людей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60000"/>
            <a:ext cx="84165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Сезонные изменения в степях и лесостепях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1538100" y="4039500"/>
            <a:ext cx="2134200" cy="6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таяния снега степь быстро зеленеет. Появляются молодые побеги и цветущие травы, а растения используют короткий влажный период.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1538100" y="3508950"/>
            <a:ext cx="2134200" cy="4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2849325" y="2134504"/>
            <a:ext cx="2134200" cy="6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Наступают жара и сухость, травы выгорают, а многие растения замедляют рост или переходят в состояние покоя, чтобы пережить нехватку влаги.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2849325" y="1603954"/>
            <a:ext cx="2134200" cy="4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4395600" y="4039500"/>
            <a:ext cx="2134200" cy="6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Созревают семена, травостой желтеет и становится ниже. Природа готовится к холодному сезону, а активность животных снижается.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4395600" y="3508950"/>
            <a:ext cx="2134200" cy="4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
</a:t>
            </a:r>
            <a:endParaRPr lang="en-US" sz="1300" dirty="0"/>
          </a:p>
        </p:txBody>
      </p:sp>
      <p:sp>
        <p:nvSpPr>
          <p:cNvPr id="17" name="Text 8"/>
          <p:cNvSpPr txBox="1"/>
          <p:nvPr/>
        </p:nvSpPr>
        <p:spPr>
          <a:xfrm>
            <a:off x="5706825" y="2134504"/>
            <a:ext cx="2134200" cy="6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Снега обычно немного, поэтому почва промерзает глубже, чем во влажных районах. Растительный покров сохраняется в виде сухих стеблей и корней.
</a:t>
            </a:r>
            <a:endParaRPr lang="en-US" sz="900" dirty="0"/>
          </a:p>
        </p:txBody>
      </p:sp>
      <p:sp>
        <p:nvSpPr>
          <p:cNvPr id="18" name="Text 9"/>
          <p:cNvSpPr txBox="1"/>
          <p:nvPr/>
        </p:nvSpPr>
        <p:spPr>
          <a:xfrm>
            <a:off x="5706825" y="1603954"/>
            <a:ext cx="2134200" cy="4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78073"/>
            <a:ext cx="4348200" cy="33052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природных признаков степи и лесостепи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Лесостепь отличается большей мозаичностью ландшафта: здесь рядом встречаются леса, луга и поля, поэтому природных переходов больше.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зоны сильно освоены человеком, но лесостепь сохраняет чуть больше природного разнообразия и влаги.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теме; сравнительная оценка природных признаков
</a:t>
            </a:r>
            <a:endParaRPr lang="en-US" sz="1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298100" y="2104050"/>
            <a:ext cx="6486000" cy="93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Степи и лесостепи сочетают богатые почвы, травянистые сообщества и сильное влияние человека. Их будущее зависит от бережного землепользования, защиты от эрозии и сохранения редких природных участков.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2298100" y="3245425"/>
            <a:ext cx="6486000" cy="15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Степи и лесостепи: природа, которая нуждается в бережном отношении
</a:t>
            </a: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2026-06-02T16:42:11Z</dcterms:created>
  <dcterms:modified xsi:type="dcterms:W3CDTF">2026-06-02T16:42:11Z</dcterms:modified>
</cp:coreProperties>
</file>