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image" Target="../media/image-6-8.png"/><Relationship Id="rId9" Type="http://schemas.openxmlformats.org/officeDocument/2006/relationships/image" Target="../media/image-6-9.png"/><Relationship Id="rId10" Type="http://schemas.openxmlformats.org/officeDocument/2006/relationships/image" Target="../media/image-6-10.png"/><Relationship Id="rId11" Type="http://schemas.openxmlformats.org/officeDocument/2006/relationships/image" Target="../media/image-6-11.png"/><Relationship Id="rId12" Type="http://schemas.openxmlformats.org/officeDocument/2006/relationships/slideLayout" Target="../slideLayouts/slideLayout1.xml"/><Relationship Id="rId13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jpe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image" Target="../media/image-13-9.png"/><Relationship Id="rId10" Type="http://schemas.openxmlformats.org/officeDocument/2006/relationships/image" Target="../media/image-13-10.png"/><Relationship Id="rId11" Type="http://schemas.openxmlformats.org/officeDocument/2006/relationships/image" Target="../media/image-13-11.png"/><Relationship Id="rId12" Type="http://schemas.openxmlformats.org/officeDocument/2006/relationships/image" Target="../media/image-13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jpeg"/><Relationship Id="rId3" Type="http://schemas.openxmlformats.org/officeDocument/2006/relationships/image" Target="../media/image-14-3.jpeg"/><Relationship Id="rId4" Type="http://schemas.openxmlformats.org/officeDocument/2006/relationships/image" Target="../media/image-14-4.jpe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861451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В. В. Набоков: жизнь, изгнание, язык и художественная новизна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948900" y="1533688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6" name="Text 2"/>
          <p:cNvSpPr txBox="1"/>
          <p:nvPr/>
        </p:nvSpPr>
        <p:spPr>
          <a:xfrm>
            <a:off x="2372600" y="2936392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и американский писатель, превративший изгнание в искусство памяти и формы.
</a:t>
            </a:r>
            <a:endParaRPr lang="en-US" sz="9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53776" y="0"/>
            <a:ext cx="5088248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356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Петербурга к мировому признанию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3947700"/>
            <a:ext cx="3568200" cy="925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вырос в аристократической, образованной среде, а революция и эмиграция рано сделали утрату родины личным и художественным опытом. Учёба в Петербурге и Кембридже укрепила его европейскую культуру и литературную дисциплину.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Детство, образование и ранняя литературная среда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детства Набоков свободно говорил по-русски, по-английски и по-французски. Это раннее многоязычие расширило его читательский кругозор и позже стало основой необычайной языковой свободы.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31992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Увлечение шахматами и энтомологией приучило его к точному наблюдению, вниманию к мелкой детали и умению строить сложные, продуманные композиции, где случайность выглядит просчитанной.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6128400" y="2049702"/>
            <a:ext cx="2745600" cy="148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Первые стихи он печатал под псевдонимом Сирин. Эмигрантские круги Берлина и Парижа стали для него первой настоящей литературной школой, где формировался его авторский голос.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33960" y="0"/>
            <a:ext cx="500788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3628200" cy="1091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лица изгнания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266870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Потеря дома и новая идентичность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Переезды между Берлином, Прагой, Парижем и США закрепили у Набокова чувство неустойчивости. Биография стала опытом постоянного перехода, а не спокойной непрерывности.
</a:t>
            </a:r>
            <a:endParaRPr lang="en-US" sz="1100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3912720"/>
            <a:ext cx="3568200" cy="96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как художественная форма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 этой травмы выросли мотивы утраченного дома, ненадёжной памяти и разрыва между прошлым и настоящим. В его прозе личное переживание превращается в точный и многослойный образ.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607817"/>
            <a:ext cx="4873500" cy="220024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жизни и творчества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хронология показывает, как менялись страна, язык и литературная среда Набокова.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Вся биография проходит через смену стран и языков. Именно этот переходный опыт стал главным условием его творческой самобытности.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В. В. Набокова; общепринятая хронология жизни и публикаций
</a:t>
            </a:r>
            <a:endParaRPr lang="en-US" sz="7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3550" y="1854617"/>
            <a:ext cx="198300" cy="17626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554650" y="1845400"/>
            <a:ext cx="194700" cy="194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626600" y="1854617"/>
            <a:ext cx="198300" cy="176267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6801450" y="1845400"/>
            <a:ext cx="194700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3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период: ранняя проза и поэзия
</a:t>
            </a:r>
            <a:endParaRPr lang="en-US" sz="2412" dirty="0"/>
          </a:p>
        </p:txBody>
      </p:sp>
      <p:sp>
        <p:nvSpPr>
          <p:cNvPr id="14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5" name="Text 2"/>
          <p:cNvSpPr txBox="1"/>
          <p:nvPr/>
        </p:nvSpPr>
        <p:spPr>
          <a:xfrm>
            <a:off x="4735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«Машенька»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Ранний роман связывает частную судьбу с воспоминанием об утраченном прошлом. Набоков показывает, как память не просто хранит жизнь, а заново её выстраивает.
</a:t>
            </a:r>
            <a:endParaRPr lang="en-US" sz="1000" dirty="0"/>
          </a:p>
        </p:txBody>
      </p:sp>
      <p:sp>
        <p:nvSpPr>
          <p:cNvPr id="16" name="Text 3"/>
          <p:cNvSpPr txBox="1"/>
          <p:nvPr/>
        </p:nvSpPr>
        <p:spPr>
          <a:xfrm>
            <a:off x="2552850" y="2225750"/>
            <a:ext cx="18858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«Защита Лужина» и игра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этом романе шахматная логика становится моделью судьбы героя. Тема таланта соединяется с одиночеством, внутренней уязвимостью и невозможностью защититься от мира.
</a:t>
            </a:r>
            <a:endParaRPr lang="en-US" sz="1000" dirty="0"/>
          </a:p>
        </p:txBody>
      </p:sp>
      <p:sp>
        <p:nvSpPr>
          <p:cNvPr id="17" name="Text 4"/>
          <p:cNvSpPr txBox="1"/>
          <p:nvPr/>
        </p:nvSpPr>
        <p:spPr>
          <a:xfrm>
            <a:off x="462660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Ирония и дистанция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в серьёзных сюжетах Набоков избегает прямого морализирования. Он предпочитает скрытую иронию, сложную композицию и неожиданный поворот точки зрения.
</a:t>
            </a:r>
            <a:endParaRPr lang="en-US" sz="1000" dirty="0"/>
          </a:p>
        </p:txBody>
      </p:sp>
      <p:sp>
        <p:nvSpPr>
          <p:cNvPr id="18" name="Text 5"/>
          <p:cNvSpPr txBox="1"/>
          <p:nvPr/>
        </p:nvSpPr>
        <p:spPr>
          <a:xfrm>
            <a:off x="6799650" y="2225750"/>
            <a:ext cx="1985100" cy="122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Авторская зрелость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«Дару» он приходит уже как мастер, способный соединить автобиографию, литературную полемику и размышление о природе искусства в одном многоуровневом тексте.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Жанровая карта творчества Набокова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художественных книг, Набоков активно работал как переводчик и исследователь литературы.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Доминирование романов не исключает филологической и мемуарной линии: его наследие многожанрово и внутренне связано.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обзор корпуса произведений В. В. Набокова
</a:t>
            </a:r>
            <a:endParaRPr lang="en-US" sz="72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7659900" cy="8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романы русского периода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62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«Защита Лужина» показывает, как гениальность может соседствовать с одиночеством и психологической хрупкостью. Шахматный мир здесь становится не просто темой, а способом увидеть судьбу как сложную комбинацию.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245531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«Камера обскура» строится вокруг ослепления страстью, самообмана и разрушительной иллюзии. Набоков тщательно раскрывает, как внешняя привлекательность превращается в ловушку для сознания героя.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640569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«Дар» объединяет автобиографические мотивы, литературную полемику и размышление о том, как рождается писатель. Роман особенно важен как пример самоосознания автора внутри собственного текста.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10" name="Text 5"/>
          <p:cNvSpPr txBox="1"/>
          <p:nvPr/>
        </p:nvSpPr>
        <p:spPr>
          <a:xfrm>
            <a:off x="6825836" y="1795510"/>
            <a:ext cx="2048100" cy="166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всех трёх книгах заметны игра с читателем, точная деталь и многослойность смысла. Русский период уже демонстрирует его стремление сделать форму не менее значимой, чем сюжет.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31600" y="987838"/>
            <a:ext cx="4742400" cy="124117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31600" y="2309623"/>
            <a:ext cx="4742400" cy="12411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131600" y="3631406"/>
            <a:ext cx="4742400" cy="12411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Американский период: университет, язык, новая аудитория
</a:t>
            </a:r>
            <a:endParaRPr lang="en-US" sz="20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270000" y="1134900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Лектор, которого слушали как писателя
</a:t>
            </a:r>
            <a:pPr algn="l" indent="0" marL="0">
              <a:lnSpc>
                <a:spcPct val="115000"/>
              </a:lnSpc>
              <a:buNone/>
            </a:pPr>
            <a:r>
              <a:rPr lang="en-US" sz="60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Уэллсли и Корнелле Набоков преподавал русскую и мировую литературу, превращая лекции в яркое интеллектуальное событие. Университетская аудитория стала для него пространством, где филология и художественное слово звучали вместе, а авторитет строился не на положении, а на точности мысли.
</a:t>
            </a:r>
            <a:endParaRPr lang="en-US" sz="956" dirty="0"/>
          </a:p>
        </p:txBody>
      </p:sp>
      <p:sp>
        <p:nvSpPr>
          <p:cNvPr id="11" name="Text 3"/>
          <p:cNvSpPr txBox="1"/>
          <p:nvPr/>
        </p:nvSpPr>
        <p:spPr>
          <a:xfrm>
            <a:off x="270000" y="2456688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Английский как язык крупнейших книг
</a:t>
            </a:r>
            <a:pPr algn="l" indent="0" marL="0">
              <a:lnSpc>
                <a:spcPct val="115000"/>
              </a:lnSpc>
              <a:buNone/>
            </a:pPr>
            <a:r>
              <a:rPr lang="en-US" sz="63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Переход к английскому не означал отказа от прежнего опыта, а открыл новый этап творчества. Именно на этом языке появились «Лолита» и «Пнин», а вместе с ними — международное признание, подкреплённое первыми англоязычными изданиями и широкой читательской аудиторией.
</a:t>
            </a:r>
            <a:endParaRPr lang="en-US" sz="996" dirty="0"/>
          </a:p>
        </p:txBody>
      </p:sp>
      <p:sp>
        <p:nvSpPr>
          <p:cNvPr id="12" name="Text 4"/>
          <p:cNvSpPr txBox="1"/>
          <p:nvPr/>
        </p:nvSpPr>
        <p:spPr>
          <a:xfrm>
            <a:off x="270000" y="3778475"/>
            <a:ext cx="3482400" cy="94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Писатель мирового масштаба
</a:t>
            </a:r>
            <a:pPr algn="l" indent="0" marL="0">
              <a:lnSpc>
                <a:spcPct val="115000"/>
              </a:lnSpc>
              <a:buNone/>
            </a:pPr>
            <a:r>
              <a:rPr lang="en-US" sz="66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годы закрепили за Набоковым репутацию автора, которого читают и как мастера сюжета, и как тонкого стилиста. Фотографии аудиторий, записи лекций и обложки книг помогают увидеть, как академическая работа и литературная слава шли у него параллельно.
</a:t>
            </a:r>
            <a:endParaRPr lang="en-US" sz="1048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Мировая известность: ключевые книги и отклики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интереса к Набокову сопровождался не только успехом у читателей, но и активными спорами критиков.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 «Лолиты» к «Аде» видно укрепление статуса автора-экспериментатора: с каждой книгой его репутация становилась шире и устойчивее.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Хронология публикаций и общественного отклика на произведения В. В. Набокова
</a:t>
            </a:r>
            <a:endParaRPr lang="en-US" sz="7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«Лолита» как литературный и культурный феномен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125200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принес Набокову мировую известность благодаря необычно напряжённому сочетанию психологической прозы, точной стилистики и крайне ненадёжного повествователя, заставляющего читателя постоянно сомневаться в услышанном.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094124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Художественная ценность книги связана не с сюжетом как таковым, а с тем, как автор выстраивает моральную двусмысленность, ритм фраз и скрытую игру смыслов.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063049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публикации роман вызывал запреты, споры и полярные оценки: одни видели в нём провокацию, другие — сложный анализ самообмана, власти слова и манипуляции сознанием.
</a:t>
            </a:r>
            <a:endParaRPr lang="en-US" sz="1100" dirty="0"/>
          </a:p>
        </p:txBody>
      </p:sp>
      <p:sp>
        <p:nvSpPr>
          <p:cNvPr id="10" name="Text 5"/>
          <p:cNvSpPr txBox="1"/>
          <p:nvPr/>
        </p:nvSpPr>
        <p:spPr>
          <a:xfrm>
            <a:off x="270000" y="4031973"/>
            <a:ext cx="4535400" cy="84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 временем «Лолита» стала объектом серьёзных исследований, экранизаций и культурных интерпретаций, превратившись из скандального текста в одну из ключевых книг XX века.
</a:t>
            </a:r>
            <a:endParaRPr lang="en-US" sz="11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61550" y="1292562"/>
            <a:ext cx="8612400" cy="359167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6" name="Text 1"/>
          <p:cNvSpPr txBox="1"/>
          <p:nvPr/>
        </p:nvSpPr>
        <p:spPr>
          <a:xfrm>
            <a:off x="261550" y="270000"/>
            <a:ext cx="8612400" cy="3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Принципы набоковской поэтики
</a:t>
            </a:r>
            <a:endParaRPr lang="en-US" sz="2212" dirty="0"/>
          </a:p>
        </p:txBody>
      </p:sp>
      <p:sp>
        <p:nvSpPr>
          <p:cNvPr id="7" name="Text 2"/>
          <p:cNvSpPr txBox="1"/>
          <p:nvPr/>
        </p:nvSpPr>
        <p:spPr>
          <a:xfrm>
            <a:off x="261550" y="721575"/>
            <a:ext cx="8612400" cy="323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из точной детали и смысловой игры рождается многослойный текст, в котором читатель должен самостоятельно соотносить намёки, композицию и скрытые связи.
</a:t>
            </a:r>
            <a:endParaRPr lang="en-US" sz="111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7525" y="1660675"/>
            <a:ext cx="194700" cy="194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229763" y="3893254"/>
            <a:ext cx="198300" cy="15864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420725" y="1197225"/>
            <a:ext cx="194700" cy="1947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798319" y="3222750"/>
            <a:ext cx="170363" cy="1947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5202644" y="2575086"/>
            <a:ext cx="170363" cy="1947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Повторяющиеся мотивы и образы
</a:t>
            </a:r>
            <a:endParaRPr lang="en-US" sz="2412" dirty="0"/>
          </a:p>
        </p:txBody>
      </p:sp>
      <p:sp>
        <p:nvSpPr>
          <p:cNvPr id="15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16" name="Text 2"/>
          <p:cNvSpPr txBox="1"/>
          <p:nvPr/>
        </p:nvSpPr>
        <p:spPr>
          <a:xfrm>
            <a:off x="1225350" y="1484350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Двойники
</a:t>
            </a:r>
            <a:pPr algn="l" indent="0" marL="0">
              <a:lnSpc>
                <a:spcPct val="115000"/>
              </a:lnSpc>
              <a:buNone/>
            </a:pPr>
            <a:r>
              <a:rPr lang="en-US" sz="59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 двойничества помогает Набокову показывать расщепление личности, неустойчивость самоощущения и скрытое соперничество между внешним обликом героя и его внутренней правдой.
</a:t>
            </a:r>
            <a:endParaRPr lang="en-US" sz="987" dirty="0"/>
          </a:p>
        </p:txBody>
      </p:sp>
      <p:sp>
        <p:nvSpPr>
          <p:cNvPr id="17" name="Text 3"/>
          <p:cNvSpPr txBox="1"/>
          <p:nvPr/>
        </p:nvSpPr>
        <p:spPr>
          <a:xfrm>
            <a:off x="4899399" y="3698899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Театральность случая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его прозы нередко выглядит как сцена, где случай меняет роли и маски; именно поэтому повседневность у Набокова кажется одновременно реальной и условной.
</a:t>
            </a:r>
            <a:endParaRPr lang="en-US" sz="1000" dirty="0"/>
          </a:p>
        </p:txBody>
      </p:sp>
      <p:sp>
        <p:nvSpPr>
          <p:cNvPr id="18" name="Text 4"/>
          <p:cNvSpPr txBox="1"/>
          <p:nvPr/>
        </p:nvSpPr>
        <p:spPr>
          <a:xfrm>
            <a:off x="5088550" y="102091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Шахматная логика чувствуется в композиции многих текстов: событие подчиняется расчёту, а каждая сцена работает как ход, меняющий положение всех персонажей.
</a:t>
            </a:r>
            <a:endParaRPr lang="en-US" sz="1000" dirty="0"/>
          </a:p>
        </p:txBody>
      </p:sp>
      <p:sp>
        <p:nvSpPr>
          <p:cNvPr id="19" name="Text 5"/>
          <p:cNvSpPr txBox="1"/>
          <p:nvPr/>
        </p:nvSpPr>
        <p:spPr>
          <a:xfrm>
            <a:off x="1453975" y="3046425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Бабочки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Энтомологический взгляд приучает писателя к тонкости наблюдения. Он точно передаёт форму, цвет и хрупкость, превращая природную деталь в художественный знак.
</a:t>
            </a:r>
            <a:endParaRPr lang="en-US" sz="1000" dirty="0"/>
          </a:p>
        </p:txBody>
      </p:sp>
      <p:sp>
        <p:nvSpPr>
          <p:cNvPr id="20" name="Text 6"/>
          <p:cNvSpPr txBox="1"/>
          <p:nvPr/>
        </p:nvSpPr>
        <p:spPr>
          <a:xfrm>
            <a:off x="5858300" y="2398761"/>
            <a:ext cx="2128500" cy="110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Зеркала и память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Зеркальные поверхности, воспоминания детства и сновидения возвращают героя к прошлому, но никогда не дают простого ответа: память у Набокова всегда избирательна и подвижна.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9FBFD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704069"/>
            <a:ext cx="2783100" cy="21688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80458" y="2704069"/>
            <a:ext cx="2783100" cy="216886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90913" y="2704069"/>
            <a:ext cx="2783100" cy="2168861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604000" cy="549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Переводчик, комментатор и литературовед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573447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«Евгений Онегин» на английском: труд переводчика
</a:t>
            </a:r>
            <a:pPr algn="ctr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Работая над переводом, Набоков стремился сохранить не только сюжет, но и точность культурных смыслов. Его версия сопровождалась подробными пояснениями, потому что для него перевод был прежде всего актом интеллектуальной верности тексту.
</a:t>
            </a:r>
            <a:endParaRPr lang="en-US" sz="927" dirty="0"/>
          </a:p>
        </p:txBody>
      </p:sp>
      <p:sp>
        <p:nvSpPr>
          <p:cNvPr id="10" name="Text 3"/>
          <p:cNvSpPr txBox="1"/>
          <p:nvPr/>
        </p:nvSpPr>
        <p:spPr>
          <a:xfrm>
            <a:off x="3483908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4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Комментарии как отдельный жанр
</a:t>
            </a:r>
            <a:pPr algn="ctr" indent="0" marL="0">
              <a:lnSpc>
                <a:spcPct val="115000"/>
              </a:lnSpc>
              <a:buNone/>
            </a:pPr>
            <a:r>
              <a:rPr lang="en-US" sz="60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5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своих исследованиях Набоков разбирал русскую классику предельно внимательно, споря с поверхностным чтением и привычными упрощениями. Комментарий у него превращался в самостоятельную форму знания, где важны исторический контекст и точность детали.
</a:t>
            </a:r>
            <a:endParaRPr lang="en-US" sz="944" dirty="0"/>
          </a:p>
        </p:txBody>
      </p:sp>
      <p:sp>
        <p:nvSpPr>
          <p:cNvPr id="11" name="Text 4"/>
          <p:cNvSpPr txBox="1"/>
          <p:nvPr/>
        </p:nvSpPr>
        <p:spPr>
          <a:xfrm>
            <a:off x="6394363" y="1211200"/>
            <a:ext cx="2176200" cy="1218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Рукописи, карточки, архив: мастерская филолога
</a:t>
            </a:r>
            <a:pPr algn="ctr" indent="0" marL="0">
              <a:lnSpc>
                <a:spcPct val="115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рабочих материалах Набокова видны его привычка к систематизации и почти ювелирное отношение к слову. Карточки, пометы на полях и исправления показывают, как из разрозненных наблюдений возникал строгий текстоведческий анализ.
</a:t>
            </a:r>
            <a:endParaRPr lang="en-US" sz="927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59525" y="1042040"/>
            <a:ext cx="8625000" cy="243529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и культурные горизонты Набокова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270000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языки соотносились с его жизнью и литературной работой.
</a:t>
            </a:r>
            <a:endParaRPr lang="en-US" sz="1022" dirty="0"/>
          </a:p>
        </p:txBody>
      </p:sp>
      <p:sp>
        <p:nvSpPr>
          <p:cNvPr id="9" name="Text 3"/>
          <p:cNvSpPr txBox="1"/>
          <p:nvPr/>
        </p:nvSpPr>
        <p:spPr>
          <a:xfrm>
            <a:off x="4664735" y="3989450"/>
            <a:ext cx="4201200" cy="884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Многоязычие не только расширило тематику, но и сделало Набокова писателем, свободно переходящим между культурными кодами и литературными традициями.
</a:t>
            </a:r>
            <a:endParaRPr lang="en-US" sz="1022" dirty="0"/>
          </a:p>
        </p:txBody>
      </p:sp>
      <p:sp>
        <p:nvSpPr>
          <p:cNvPr id="10" name="Text 4"/>
          <p:cNvSpPr txBox="1"/>
          <p:nvPr/>
        </p:nvSpPr>
        <p:spPr>
          <a:xfrm>
            <a:off x="270000" y="3715950"/>
            <a:ext cx="4405200" cy="16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Биография и творчество В. В. Набокова; литературоведческие сведения
</a:t>
            </a:r>
            <a:endParaRPr lang="en-US" sz="722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97950" y="1300196"/>
            <a:ext cx="4873500" cy="281548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270000"/>
            <a:ext cx="8178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темы творчества и их частота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9" name="Text 2"/>
          <p:cNvSpPr txBox="1"/>
          <p:nvPr/>
        </p:nvSpPr>
        <p:spPr>
          <a:xfrm>
            <a:off x="270000" y="1726075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помогает увидеть, что одни и те же темы возвращаются в разных жанрах, связывая русские и англоязычные произведения в единую художественную систему.
</a:t>
            </a:r>
            <a:endParaRPr lang="en-US" sz="1022" dirty="0"/>
          </a:p>
        </p:txBody>
      </p:sp>
      <p:sp>
        <p:nvSpPr>
          <p:cNvPr id="10" name="Text 3"/>
          <p:cNvSpPr txBox="1"/>
          <p:nvPr/>
        </p:nvSpPr>
        <p:spPr>
          <a:xfrm>
            <a:off x="270000" y="2762229"/>
            <a:ext cx="3465000" cy="925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Память и игра образуют центр набоковского мира, а изгнание, случай и насилие придают ему драматическую напряжённость.
</a:t>
            </a:r>
            <a:endParaRPr lang="en-US" sz="1022" dirty="0"/>
          </a:p>
        </p:txBody>
      </p:sp>
      <p:sp>
        <p:nvSpPr>
          <p:cNvPr id="11" name="Text 4"/>
          <p:cNvSpPr txBox="1"/>
          <p:nvPr/>
        </p:nvSpPr>
        <p:spPr>
          <a:xfrm>
            <a:off x="3997950" y="4208775"/>
            <a:ext cx="3398400" cy="215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Сводный тематический анализ произведений и эссе В. В. Набокова
</a:t>
            </a:r>
            <a:endParaRPr lang="en-US" sz="722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977675" y="3883575"/>
            <a:ext cx="3898500" cy="84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триада помогает понять, почему чтение Набокова требует внимательности к слову, интонации и скрытым связям между эпизодами.
</a:t>
            </a:r>
            <a:endParaRPr lang="en-US" sz="922" dirty="0"/>
          </a:p>
        </p:txBody>
      </p:sp>
      <p:sp>
        <p:nvSpPr>
          <p:cNvPr id="5" name="Text 1"/>
          <p:cNvSpPr txBox="1"/>
          <p:nvPr/>
        </p:nvSpPr>
        <p:spPr>
          <a:xfrm>
            <a:off x="952725" y="3066675"/>
            <a:ext cx="3677700" cy="18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22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Литературоведческий анализ прозы В. В. Набокова
</a:t>
            </a:r>
            <a:endParaRPr lang="en-US" sz="722" dirty="0"/>
          </a:p>
        </p:txBody>
      </p:sp>
      <p:sp>
        <p:nvSpPr>
          <p:cNvPr id="6" name="Text 2"/>
          <p:cNvSpPr txBox="1"/>
          <p:nvPr/>
        </p:nvSpPr>
        <p:spPr>
          <a:xfrm>
            <a:off x="605475" y="661277"/>
            <a:ext cx="4372200" cy="130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7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
</a:t>
            </a:r>
            <a:endParaRPr lang="en-US" sz="7200" dirty="0"/>
          </a:p>
        </p:txBody>
      </p:sp>
      <p:sp>
        <p:nvSpPr>
          <p:cNvPr id="7" name="Text 3"/>
          <p:cNvSpPr txBox="1"/>
          <p:nvPr/>
        </p:nvSpPr>
        <p:spPr>
          <a:xfrm>
            <a:off x="605475" y="2044425"/>
            <a:ext cx="4372200" cy="943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88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главные качества его прозы обычно называют точностью, иронией и сложной композиционной игрой.
</a:t>
            </a:r>
            <a:endParaRPr lang="en-US" sz="1880" dirty="0"/>
          </a:p>
        </p:txBody>
      </p:sp>
      <p:sp>
        <p:nvSpPr>
          <p:cNvPr id="8" name="Text 4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270000" y="270000"/>
            <a:ext cx="86040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Последние годы и работа в Монтрё
</a:t>
            </a:r>
            <a:endParaRPr lang="en-US" sz="2412" dirty="0"/>
          </a:p>
        </p:txBody>
      </p:sp>
      <p:sp>
        <p:nvSpPr>
          <p:cNvPr id="9" name="Text 1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  <p:sp>
        <p:nvSpPr>
          <p:cNvPr id="10" name="Text 2"/>
          <p:cNvSpPr txBox="1"/>
          <p:nvPr/>
        </p:nvSpPr>
        <p:spPr>
          <a:xfrm>
            <a:off x="500250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1961: переезд в Монтрё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поселяется в Швейцарии, в Монтрё-Палас, и сохраняет привычку к строгому рабочему режиму, продолжая литературную и редакторскую деятельность.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3218150" y="2790934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1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1960-е: завершение поздних текстов
</a:t>
            </a:r>
            <a:pPr algn="l" indent="0" marL="0">
              <a:lnSpc>
                <a:spcPct val="115000"/>
              </a:lnSpc>
              <a:buNone/>
            </a:pPr>
            <a:r>
              <a:rPr lang="en-US" sz="6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 работает над новыми изданиями, воспоминаниями и письмами, внимательно контролируя каждую правку и сохраняя авторское право на окончательный вариант текста.
</a:t>
            </a:r>
            <a:endParaRPr lang="en-US" sz="1018" dirty="0"/>
          </a:p>
        </p:txBody>
      </p:sp>
      <p:sp>
        <p:nvSpPr>
          <p:cNvPr id="12" name="Text 4"/>
          <p:cNvSpPr txBox="1"/>
          <p:nvPr/>
        </p:nvSpPr>
        <p:spPr>
          <a:xfrm>
            <a:off x="6166291" y="1440902"/>
            <a:ext cx="2350800" cy="1042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6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1977: конец жизни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умирает в Швейцарии, оставив после себя корпус произведений, который продолжает читаться как образец художественной свободы и интеллектуальной дисциплины.
</a:t>
            </a:r>
            <a:endParaRPr lang="en-US" sz="1086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270000"/>
            <a:ext cx="8344800" cy="5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в мировой культуре
</a:t>
            </a:r>
            <a:endParaRPr lang="en-US" sz="2412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21192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Его романы изучают как образцы модернистской прозы, где сюжет подчинён тонкой композиции, игре точек зрения и постоянному напряжению между формой и смыслом.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8909850" y="4911150"/>
            <a:ext cx="1983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2212600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Набокова заметно не только в литературе, но и в кино, эссеистике и теории повествования: он показал, как автор может управлять читательским восприятием.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13275"/>
            <a:ext cx="4535400" cy="86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русской и мировой культуры он важен одновременно как наследник русской традиции и как писатель, который успешно пересёк языковые и национальные границы.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129350" y="1681087"/>
            <a:ext cx="6885300" cy="857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91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Итоги: Набоков как писатель пограничья и свободы формы
</a:t>
            </a:r>
            <a:endParaRPr lang="en-US" sz="2912" dirty="0"/>
          </a:p>
        </p:txBody>
      </p:sp>
      <p:sp>
        <p:nvSpPr>
          <p:cNvPr id="5" name="Text 1"/>
          <p:cNvSpPr txBox="1"/>
          <p:nvPr/>
        </p:nvSpPr>
        <p:spPr>
          <a:xfrm>
            <a:off x="2372600" y="2756027"/>
            <a:ext cx="4399200" cy="815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Набоков превратил опыт изгнания, смены языков и культур в источник художественной силы. Его проза соединяет интеллектуальную точность, психологическую глубину и редкую свободу формы, оставаясь современной и сегодня.
</a:t>
            </a:r>
            <a:endParaRPr lang="en-US" sz="9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2026-05-23T16:06:01Z</dcterms:created>
  <dcterms:modified xsi:type="dcterms:W3CDTF">2026-05-23T16:06:01Z</dcterms:modified>
</cp:coreProperties>
</file>