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6900" y="2714050"/>
            <a:ext cx="4485000" cy="22643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 — самый большой материк Земли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материк планеты: Евразия.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пространство контрастов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тянется от Атлантики до Тихого океана и охватывает почти все климатические пояса Земли. Поэтому здесь рядом существуют арктические пустыни, густые леса, степи, жаркие пустыни и влажные тропики.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граница между Европой и Азией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0350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0350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границу проводят по Уральским горам, которые служат заметным природным ориентиром и помогают условно разделить западную и восточную части материка.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978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материк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18978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Европу и Азию не означает разрыва суши. Это историко-культурное разделение, которое сложилось в науке и сохраняется для удобства описания территории.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76102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 моря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76102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границу связывают с Кавказскими горами, Чёрным и Средиземным морями. Такой маршрут подчёркивает, что раздел проходит через разные природные области.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633226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Урал и Каспий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633226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линия идёт по реке Урал и Каспийскому морю. Эти объекты используются как удобные рубежи на географических картах и в школьной традиции.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 Евразии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находятся самые высокие горы Земли. В Гималаях расположена Джомолунгма (Эверест), высота которой составляет 8848,86 м, что делает этот район уникальным по высотам.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материке соседствуют горы, низменности, плато и нагорья. Такое сочетание делает природу Евразии особенно сложной и очень непохожей от региона к региону.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равнины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Евразии лежат Восточно-Европейская и Западно-Сибирская равнины. На таких обширных пространствах удобно развивать земледелие, строить дороги и крупные города.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Тибетское нагорье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 самых высоких нагорий мира. Оно влияет на климат и речную сеть Южной и Центральной Азии, а также показывает огромный масштаб внутренних поднятий материка.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зон с севера на юг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зонами идёт постепенно: одна природная область сменяет другую не по резкой линии, а широкими полосами.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больше тепла, но распределение влаги меняется неравномерно, поэтому зоны сильно различаются по облику.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 Евразии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675" y="3409593"/>
            <a:ext cx="315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29075" y="3409593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45625" y="3409593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9888" y="1860343"/>
            <a:ext cx="360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06438" y="1896343"/>
            <a:ext cx="360000" cy="288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Евразии: от арктического до экваториального
</a:t>
            </a:r>
            <a:endParaRPr lang="en-US" sz="2100" dirty="0"/>
          </a:p>
        </p:txBody>
      </p:sp>
      <p:sp>
        <p:nvSpPr>
          <p:cNvPr id="15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462175" y="389434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север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462175" y="410642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зима длится долго, а лето очень короткое и прохладное. Здесь распространены льды, снег и суровые ветры, поэтому природные условия особенно жёсткие.
</a:t>
            </a:r>
            <a:endParaRPr lang="en-US" sz="700" dirty="0"/>
          </a:p>
        </p:txBody>
      </p:sp>
      <p:sp>
        <p:nvSpPr>
          <p:cNvPr id="18" name="Text 4"/>
          <p:cNvSpPr txBox="1"/>
          <p:nvPr/>
        </p:nvSpPr>
        <p:spPr>
          <a:xfrm>
            <a:off x="6229075" y="389434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районы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6229075" y="410642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экватора температура остаётся высокой почти круглый год. Такие территории отличаются влажным воздухом, обильными осадками и густой растительностью.
</a:t>
            </a:r>
            <a:endParaRPr lang="en-US" sz="700" dirty="0"/>
          </a:p>
        </p:txBody>
      </p:sp>
      <p:sp>
        <p:nvSpPr>
          <p:cNvPr id="20" name="Text 6"/>
          <p:cNvSpPr txBox="1"/>
          <p:nvPr/>
        </p:nvSpPr>
        <p:spPr>
          <a:xfrm>
            <a:off x="3345625" y="389434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 континентальный центр
</a:t>
            </a:r>
            <a:endParaRPr lang="en-US" sz="900" dirty="0"/>
          </a:p>
        </p:txBody>
      </p:sp>
      <p:sp>
        <p:nvSpPr>
          <p:cNvPr id="21" name="Text 7"/>
          <p:cNvSpPr txBox="1"/>
          <p:nvPr/>
        </p:nvSpPr>
        <p:spPr>
          <a:xfrm>
            <a:off x="3345625" y="410642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области Азии удалены от океанов, поэтому здесь велика разница между зимой и летом. Климат становится более сухим, а перепады температур — заметнее.
</a:t>
            </a:r>
            <a:endParaRPr lang="en-US" sz="700" dirty="0"/>
          </a:p>
        </p:txBody>
      </p:sp>
      <p:sp>
        <p:nvSpPr>
          <p:cNvPr id="22" name="Text 8"/>
          <p:cNvSpPr txBox="1"/>
          <p:nvPr/>
        </p:nvSpPr>
        <p:spPr>
          <a:xfrm>
            <a:off x="4789888" y="234509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юг
</a:t>
            </a:r>
            <a:endParaRPr lang="en-US" sz="900" dirty="0"/>
          </a:p>
        </p:txBody>
      </p:sp>
      <p:sp>
        <p:nvSpPr>
          <p:cNvPr id="23" name="Text 9"/>
          <p:cNvSpPr txBox="1"/>
          <p:nvPr/>
        </p:nvSpPr>
        <p:spPr>
          <a:xfrm>
            <a:off x="4789888" y="255717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Евразии встречаются субтропики и тропики. Там больше тепла, а в отдельных районах достаточно влаги для садов, плантаций и вечнозелёной растительности.
</a:t>
            </a:r>
            <a:endParaRPr lang="en-US" sz="700" dirty="0"/>
          </a:p>
        </p:txBody>
      </p:sp>
      <p:sp>
        <p:nvSpPr>
          <p:cNvPr id="24" name="Text 10"/>
          <p:cNvSpPr txBox="1"/>
          <p:nvPr/>
        </p:nvSpPr>
        <p:spPr>
          <a:xfrm>
            <a:off x="1906438" y="234509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запад
</a:t>
            </a:r>
            <a:endParaRPr lang="en-US" sz="900" dirty="0"/>
          </a:p>
        </p:txBody>
      </p:sp>
      <p:sp>
        <p:nvSpPr>
          <p:cNvPr id="25" name="Text 11"/>
          <p:cNvSpPr txBox="1"/>
          <p:nvPr/>
        </p:nvSpPr>
        <p:spPr>
          <a:xfrm>
            <a:off x="1906438" y="255717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районы сильнее ощущают влияние Атлантики. Морские воздушные массы смягчают температуры, поэтому зимы здесь обычно менее суровые, чем в глубине материка.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3470" y="2501025"/>
            <a:ext cx="5896960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и озёра Евразии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Евразии; справочные данные по водным объектам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известные водные объекты материка и их краткое значение для природы и людей.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и озёра сосредоточены в разных частях материка и играют ключевую роль для водоснабжения, транспорта, рыболовства и жизни населения.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5" y="1345202"/>
            <a:ext cx="2740500" cy="2298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1275" y="1345202"/>
            <a:ext cx="2740500" cy="2298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3761" y="1345202"/>
            <a:ext cx="2740500" cy="22989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4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и Каспийское море — уникальные водоёмы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45365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Байкал: живая лаборатория природы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4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часто называют природной лабораторией, потому что здесь сосредоточено огромное число редких организмов. Озеро известно чистой водой, глубиной и множеством видов, которые не встречаются больше нигде. Для учёных это один из важнейших объектов изучения природы Евразии.
</a:t>
            </a:r>
            <a:endParaRPr lang="en-US" sz="697" dirty="0"/>
          </a:p>
        </p:txBody>
      </p:sp>
      <p:sp>
        <p:nvSpPr>
          <p:cNvPr id="12" name="Text 3"/>
          <p:cNvSpPr txBox="1"/>
          <p:nvPr/>
        </p:nvSpPr>
        <p:spPr>
          <a:xfrm>
            <a:off x="619273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нужно беречь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273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объекта имеют большое значение не только для науки, но и для хозяйства людей. Их состояние зависит от бережного отношения к воде, берегам и животному миру, поэтому охрана здесь особенно важна.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25221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Каспий: море без океана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25220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похоже на море по размерам, но остаётся замкнутым водоёмом без связи с Мировым океаном. Его берега принадлежат нескольким государствам, а сам водоём важен для рыболовства, судоходства и природоохранных исследований.
</a:t>
            </a:r>
            <a:endParaRPr lang="en-US" sz="796" dirty="0"/>
          </a:p>
        </p:txBody>
      </p:sp>
      <p:sp>
        <p:nvSpPr>
          <p:cNvPr id="16" name="Text 7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жизнь людей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географическое положение и климатические условия определяют расселение и хозяйство.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огромной территории материка соседствуют десятки языковых семей и множество народов, сформированных долгой историей переселений и государств.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и диалектов образуют одно из самых разнообразных культурных пространств мира.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лингвистическим и географическим справочникам; точное число зависит от методики подсчёта
</a:t>
            </a:r>
            <a:endParaRPr lang="en-US" sz="12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Евразии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материка образуют центры расселения, торговли и транспорта. Их города соединяют огромные внутренние рынки и мировые экономические связи.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Индия и Китай; именно в Азии сосредоточена основная часть населения Евразии и мира.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ООН, World Population Prospects 2024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5" y="691275"/>
            <a:ext cx="43569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Евразии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69675" y="3805550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IV–III тыс. до н. э. — Месопотамия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9675" y="41636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Тигра и Евфрата возникли города, письменность и первые законы. Здесь люди научились организовывать орошение, вести счёт и управлять большими поселениями.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771700" y="3031475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III–I тыс. до н. э. — Индия и Китай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71700" y="33895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и Восточной Азии сформировались крупные цивилизации с развитыми ремёслами, философией и государством. Они дали миру важные открытия, традиции обучения и устойчивые культурные нормы.
</a:t>
            </a:r>
            <a:endParaRPr lang="en-US" sz="871" dirty="0"/>
          </a:p>
        </p:txBody>
      </p:sp>
      <p:sp>
        <p:nvSpPr>
          <p:cNvPr id="12" name="Text 6"/>
          <p:cNvSpPr txBox="1"/>
          <p:nvPr/>
        </p:nvSpPr>
        <p:spPr>
          <a:xfrm>
            <a:off x="6584825" y="2211075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в. до н. э. — V в. н. э. — Греция и Рим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6584825" y="25691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мир создал образцы архитектуры, права, науки и демократии. Его достижения долго влияли на Европу и стали основой для многих последующих культурных традиций.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75" y="1305505"/>
            <a:ext cx="4242300" cy="352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169000" y="325422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21000" y="347380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природных зонах выращивают рис, пшеницу, чай, хлопок и другие культуры. Разнообразие климата позволяет сочетать земледелие, садоводство и животноводство.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9000" y="414690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почвы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821000" y="436647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и плодородные почвы особенно важны для хозяйства и жизни людей. Они поддерживают строительство, сельское хозяйство и традиционные виды промыслов.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169000" y="236155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21000" y="258112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Европа, Россия, Китай, Япония и Индия образуют крупнейшие промышленные районы. Здесь развиты машиностроение, металлургия, химическая промышленность и высокие технологии.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169000" y="146887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богатства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21000" y="168845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сосредоточены крупные запасы нефти, природного газа и угля. Они обеспечивают работу электростанций, транспорта и промышленности во многих странах Евразии.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хозяйство Евразии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6825" y="2192767"/>
            <a:ext cx="5093700" cy="1685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Азия: основные различия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3075" y="150902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две части света по размеру, населению и природным условиям.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23075" y="293777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значительно больше и разнообразнее по природе, а Европа выделяется высокой плотностью населения и сильной ролью городов.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650" y="4413925"/>
            <a:ext cx="33015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природные рекорды Евразии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находятся в разных частях материка и показывают, насколько контрастны его рельеф и природные условия.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объединяет рекордные высоты и глубины, поэтому её рельеф считается одним из самых разнообразных на Земле.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данные по географии; значения справочно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425312"/>
            <a:ext cx="8239800" cy="2116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природы и её охрана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2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32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воздух часто ухудшается из-за транспорта, заводов и отопления. Это влияет на здоровье людей и требует развития экологичного транспорта и очистных технологий.
</a:t>
            </a:r>
            <a:endParaRPr lang="en-US" sz="755" dirty="0"/>
          </a:p>
        </p:txBody>
      </p:sp>
      <p:sp>
        <p:nvSpPr>
          <p:cNvPr id="14" name="Text 4"/>
          <p:cNvSpPr txBox="1"/>
          <p:nvPr/>
        </p:nvSpPr>
        <p:spPr>
          <a:xfrm>
            <a:off x="69095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9095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людям и хозяйству не хватает чистой воды. Экономное водопользование, современные оросительные системы и охрана рек становятся особенно важными.
</a:t>
            </a:r>
            <a:endParaRPr lang="en-US" sz="706" dirty="0"/>
          </a:p>
        </p:txBody>
      </p:sp>
      <p:sp>
        <p:nvSpPr>
          <p:cNvPr id="16" name="Text 6"/>
          <p:cNvSpPr txBox="1"/>
          <p:nvPr/>
        </p:nvSpPr>
        <p:spPr>
          <a:xfrm>
            <a:off x="47574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574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и растения нуждаются в особой охране, потому что их численность быстро сокращается. Международные соглашения помогают защищать биологическое разнообразие Евразии.
</a:t>
            </a:r>
            <a:endParaRPr lang="en-US" sz="703" dirty="0"/>
          </a:p>
        </p:txBody>
      </p:sp>
      <p:sp>
        <p:nvSpPr>
          <p:cNvPr id="18" name="Text 8"/>
          <p:cNvSpPr txBox="1"/>
          <p:nvPr/>
        </p:nvSpPr>
        <p:spPr>
          <a:xfrm>
            <a:off x="26053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53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площади обитания животных и ослабляет защиту почв. Для сохранения природы создают заповедники, национальные парки и лесовосстановительные программы.
</a:t>
            </a:r>
            <a:endParaRPr lang="en-US" sz="7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через Евразию: от запада к востоку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отражает смену климата, природных зон и плотности населения на материке.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150" y="1424858"/>
            <a:ext cx="2664000" cy="19719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6650" y="1424858"/>
            <a:ext cx="2664000" cy="197198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39925" y="2719758"/>
            <a:ext cx="2664000" cy="197198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задают ритм материка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7125" y="3566225"/>
            <a:ext cx="24279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Токио: город движения и точности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7125" y="3968450"/>
            <a:ext cx="2427900" cy="6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поражает сочетанием плотной застройки, скоростного транспорта и спокойных городских кварталов. Здесь рядом стоят современные небоскрёбы, старинные храмы и огромные вокзалы, через которые каждый день проходят миллионы людей. Город показывает, как мегаполис может быть и быстрым, и упорядоченным.
</a:t>
            </a:r>
            <a:endParaRPr lang="en-US" sz="721" dirty="0"/>
          </a:p>
        </p:txBody>
      </p:sp>
      <p:sp>
        <p:nvSpPr>
          <p:cNvPr id="14" name="Text 4"/>
          <p:cNvSpPr txBox="1"/>
          <p:nvPr/>
        </p:nvSpPr>
        <p:spPr>
          <a:xfrm>
            <a:off x="6170625" y="3566225"/>
            <a:ext cx="24279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столица большой страны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70625" y="3968450"/>
            <a:ext cx="2427900" cy="6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объединяет политические центры, университеты, музеи и крупные транспортные линии. Её широкие проспекты, исторические площади и деловые районы отражают разные эпохи развития. Это один из крупнейших городов Евразии, где особенно заметна роль столицы в жизни страны.
</a:t>
            </a:r>
            <a:endParaRPr lang="en-US" sz="774" dirty="0"/>
          </a:p>
        </p:txBody>
      </p:sp>
      <p:sp>
        <p:nvSpPr>
          <p:cNvPr id="16" name="Text 6"/>
          <p:cNvSpPr txBox="1"/>
          <p:nvPr/>
        </p:nvSpPr>
        <p:spPr>
          <a:xfrm>
            <a:off x="3383875" y="1539025"/>
            <a:ext cx="24279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Стамбул: мост между континентами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83875" y="1941250"/>
            <a:ext cx="2427900" cy="6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расположен сразу в Европе и Азии, поэтому в его облике заметны разные культурные слои. На улицах соседствуют мечети, рынки, современные мосты и оживлённые набережные. Город давно служит важным транспортным и торговым узлом между частями Евразии.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656" y="3498420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69531" y="3518420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58706" y="1790710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46581" y="1790710"/>
            <a:ext cx="360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Евразия имеет мировое значение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318650" y="4029725"/>
            <a:ext cx="29367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18650" y="4267152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Евразию проходят древние и современные маршруты, связывающие Европу, Азию и морские порты. Они ускоряют торговлю, обмен товарами и передвижение людей.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4006525" y="4029725"/>
            <a:ext cx="29367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производство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4006525" y="4267152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Евразии расположены ведущие научные центры, заводы и технологические кластеры. Они создают новые материалы, транспортные решения и продукты для многих стран.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2195700" y="2322030"/>
            <a:ext cx="2936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рынки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2195700" y="2559441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живёт большая часть населения планеты, поэтому здесь сосредоточены огромные потребительские рынки. Это делает Евразию особенно важной для мировой экономики.
</a:t>
            </a:r>
            <a:endParaRPr lang="en-US" sz="800" dirty="0"/>
          </a:p>
        </p:txBody>
      </p:sp>
      <p:sp>
        <p:nvSpPr>
          <p:cNvPr id="21" name="Text 8"/>
          <p:cNvSpPr txBox="1"/>
          <p:nvPr/>
        </p:nvSpPr>
        <p:spPr>
          <a:xfrm>
            <a:off x="5883575" y="2322029"/>
            <a:ext cx="2936700" cy="1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883575" y="2559441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возникли многие великие цивилизации, религии и традиции. Памятники, языки и идеи Евразии заметно повлияли на развитие всего мира.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 — материк контрастов и связей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соединяет разные природные зоны, крупнейшие народы и важнейшие пути сообщения. Её размеры, ресурсы и культурное разнообразие делают материк одним из главных центров жизни на Земле.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2026-06-02T15:33:43Z</dcterms:created>
  <dcterms:modified xsi:type="dcterms:W3CDTF">2026-06-02T15:33:43Z</dcterms:modified>
</cp:coreProperties>
</file>