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3699" y="239467"/>
            <a:ext cx="12839703" cy="95921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63675" y="4258175"/>
            <a:ext cx="16960500" cy="47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7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функции: щитовидная железа и надпочечники
</a:t>
            </a:r>
            <a:pPr algn="ctr" indent="0" marL="0">
              <a:lnSpc>
                <a:spcPct val="100000"/>
              </a:lnSpc>
              <a:buNone/>
            </a:pPr>
            <a:r>
              <a:rPr lang="en-US" sz="6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ключевые органы эндокринной системы и их роль в организме подростка.
</a:t>
            </a:r>
            <a:pPr algn="ctr" indent="0" marL="0">
              <a:lnSpc>
                <a:spcPct val="100000"/>
              </a:lnSpc>
              <a:buNone/>
            </a:pPr>
            <a:r>
              <a:rPr lang="en-US" sz="3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711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220254" y="0"/>
            <a:ext cx="8063092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характеристика эндокринной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Эндокринная система состоит из желез, вырабатывающих гормоны, которые регулируют обмен веществ, рост и развитие. Она обеспечивает постоянство внутренней среды и адаптацию организма к изменениям.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7075" y="1879782"/>
            <a:ext cx="8490900" cy="43117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19050" y="1879807"/>
            <a:ext cx="8490900" cy="431178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2524" y="9607900"/>
            <a:ext cx="2706000" cy="4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69325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Местоположение органа на шее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расположена на передней поверхности шеи, прямо под гортанью, и охватывает переднюю часть трахеи. Такая анатомия обеспечивает удобное кровоснабжение и быструю передачу гормонов.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458400" y="6327889"/>
            <a:ext cx="8212200" cy="261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Уникальная форма железы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 имеет форму бабочки с двумя боковыми долями, соединёнными перешейком. Масса щитовидной железы у подростков в среднем составляет 20–30 граммов, что оптимально для её функции.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2207850" y="399425"/>
            <a:ext cx="13872300" cy="129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железа: расположение и форма
</a:t>
            </a:r>
            <a:endParaRPr lang="en-US" sz="5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6075" y="405700"/>
            <a:ext cx="13187700" cy="16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щитовидной железы
</a:t>
            </a:r>
            <a:endParaRPr lang="en-US" sz="5000" dirty="0"/>
          </a:p>
        </p:txBody>
      </p:sp>
      <p:sp>
        <p:nvSpPr>
          <p:cNvPr id="6" name="Text 1"/>
          <p:cNvSpPr txBox="1"/>
          <p:nvPr/>
        </p:nvSpPr>
        <p:spPr>
          <a:xfrm>
            <a:off x="1255100" y="250400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Основой структуры служат фолликулы, заполненные коллоидом — местом хранения неактивных гормонов.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1255100" y="59888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Железа богато кровеносными сосудами, что обеспечивает быстрое поступление вырабатываемых гормонов в кровь.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11939950" y="4296750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Фолликулы покрыты однослойным эпителием из тиреоцитов, ответственных за синтез тиреоидных гормонов.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11939950" y="7764375"/>
            <a:ext cx="5006400" cy="171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фолликулами находятся парафолликулярные клетки, продуцирующие гормон кальцитонин, влияющий на обмен кальция.
</a:t>
            </a:r>
            <a:endParaRPr lang="en-US" sz="20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гормоны щитовидной железы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Тироксин (Т4) и трийодтиронин (Т3) синтезируются с участием йода и регулируют метаболизм, рост и развитие тканей.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этих гормонов важен для правильного функционирования организма и поддержания энергетического обмена.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Кальцитонин отвечает за снижение уровня кальция в крови, способствуя укреплению костной ткани.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ростом концентрации Т3 и Т4 увеличивается потребление кислорода и скорость обменных процессов в тканях.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Оптимальный уровень гормонов поддерживает эффективность обмена веществ, нарушение вызывает метаболический дисбаланс.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гормонов щитовидной железы на метаболизм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биологии, 2023
</a:t>
            </a:r>
            <a:endParaRPr lang="en-US" sz="1454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кальцитонина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Кальцитонин снижает содержание кальция в крови, способствуя его накоплению в костной ткани.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 противодействует паратгормону, поддерживая баланс кальция и фосфора в организме.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предотвращает развитие остеопороза и сохраняет прочность костей у подростков.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" y="2400"/>
            <a:ext cx="8484823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470100" y="303661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Гипоталамо-гипофизарная система контролирует выработку гормонов щитовидной железы через тиреотропный гормон (ТТГ). Повышение ТТГ стимулирует секрецию Т3 и Т4.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0470100" y="6075700"/>
            <a:ext cx="7134600" cy="277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Обратная связь снижает ТТГ при увеличении уровня Т3 и Т4, что поддерживает гормональный баланс в организме.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470100" y="698678"/>
            <a:ext cx="71346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функции щитовидной железы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6250" y="2484105"/>
            <a:ext cx="10121400" cy="516489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96800" y="895200"/>
            <a:ext cx="6364800" cy="84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Заболевания щитовидной железы у подростков
</a:t>
            </a:r>
            <a:pPr algn="l" indent="0" marL="0">
              <a:lnSpc>
                <a:spcPct val="120000"/>
              </a:lnSpc>
              <a:buNone/>
            </a:pPr>
            <a:r>
              <a:rPr lang="en-US" sz="28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нарушения функции щитовидной железы, их симптомы и причины представлены в таблице ниже.
</a:t>
            </a:r>
            <a:pPr algn="l" indent="0" marL="0">
              <a:lnSpc>
                <a:spcPct val="150041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 и лечение важны для предотвращения осложнений и поддержания здоровья подростка.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2273375" y="9886100"/>
            <a:ext cx="82044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ассоциация эндокринологов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37558" y="2082325"/>
            <a:ext cx="5113633" cy="5483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01871" y="2082325"/>
            <a:ext cx="5113633" cy="5483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066183" y="2082325"/>
            <a:ext cx="5113633" cy="54831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508325" y="341300"/>
            <a:ext cx="17209800" cy="9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надпочечников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113506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и размеры органа
</a:t>
            </a:r>
            <a:pPr algn="l" indent="0" marL="0">
              <a:lnSpc>
                <a:spcPct val="90000"/>
              </a:lnSpc>
              <a:buNone/>
            </a:pPr>
            <a:r>
              <a:rPr lang="en-US" sz="191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— небольшие парные органы, находящиеся над верхушками почек. Их длина составляет 4–6 см при массе около 5 граммов, что позволяет им эффективно выполнять свои функции.
</a:t>
            </a:r>
            <a:endParaRPr lang="en-US" sz="1914" dirty="0"/>
          </a:p>
        </p:txBody>
      </p:sp>
      <p:sp>
        <p:nvSpPr>
          <p:cNvPr id="9" name="Text 3"/>
          <p:cNvSpPr txBox="1"/>
          <p:nvPr/>
        </p:nvSpPr>
        <p:spPr>
          <a:xfrm>
            <a:off x="6599383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Структурное разделение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надпочечник состоит из двух слоёв: коркового — отвечающего за выработку стероидных гормонов, и мозгового — синтезирующего адреналин и норадреналин.
</a:t>
            </a:r>
            <a:endParaRPr lang="en-US" sz="2086" dirty="0"/>
          </a:p>
        </p:txBody>
      </p:sp>
      <p:sp>
        <p:nvSpPr>
          <p:cNvPr id="10" name="Text 4"/>
          <p:cNvSpPr txBox="1"/>
          <p:nvPr/>
        </p:nvSpPr>
        <p:spPr>
          <a:xfrm>
            <a:off x="12063702" y="7874897"/>
            <a:ext cx="5118731" cy="12957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Расположение в организме
</a:t>
            </a:r>
            <a:pPr algn="l" indent="0" marL="0">
              <a:lnSpc>
                <a:spcPct val="90000"/>
              </a:lnSpc>
              <a:buNone/>
            </a:pPr>
            <a:r>
              <a:rPr lang="en-US" sz="2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Надпочечники располагаются в забрюшинном пространстве, благодаря чему защищены от повреждений и имеют богатое кровоснабжение для быстрого гормонального ответа.
</a:t>
            </a:r>
            <a:endParaRPr lang="en-US" sz="2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Корковое вещество надпочечников состоит из трёх зон, каждая из которых отвечает за синтез разных гормонов, влияющих на различные процессы в организме человека.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Корковое вещество: зоны и гормоны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Клубочковая зона выделяет минералокортикоиды, среди которых главенствует альдостерон, регулирующий водно-солевой баланс и артериальное давление.
</a:t>
            </a:r>
            <a:endParaRPr lang="en-US" sz="2713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Пучковая и сетчатая зоны вырабатывают соответственно глюкокортикоиды, такие как кортизол, влияющие на обмен веществ, и андрогены, регулирующие половое развитие.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Мозговое вещество и его гормоны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Мозговое вещество надпочечников продуцирует адреналин, усиливающий сердечный ритм и расширяющий дыхательные пути при стрессовых ситуациях.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функция этих гормонов заключается в мобилизации энергетических ресурсов и подготовке тела к активным действиям, известным как реакция «бей или беги».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Норадреналин способствует сужению сосудов и поддержанию необходимого тонуса сосудистой системы, обеспечивая быструю адаптацию организма к изменениям.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E4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8950" y="2756271"/>
            <a:ext cx="9453600" cy="526258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461100" y="2888875"/>
            <a:ext cx="4800600" cy="526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2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Данный график демонстрирует, как адреналин быстро повышается при стрессе и постепенно возвращается к исходному уровню после прекращения воздействия.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2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3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Резкое повышение адреналина обеспечивает быструю реакцию организма, а его снижение после стресса свидетельствует о восстановлении гомеостаза.
</a:t>
            </a:r>
            <a:endParaRPr lang="en-US" sz="2304" dirty="0"/>
          </a:p>
        </p:txBody>
      </p:sp>
      <p:sp>
        <p:nvSpPr>
          <p:cNvPr id="7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1092450" y="438150"/>
            <a:ext cx="1610310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секреции адреналина при стрессе
</a:t>
            </a:r>
            <a:endParaRPr lang="en-US" sz="5000" dirty="0"/>
          </a:p>
        </p:txBody>
      </p:sp>
      <p:sp>
        <p:nvSpPr>
          <p:cNvPr id="9" name="Text 3"/>
          <p:cNvSpPr txBox="1"/>
          <p:nvPr/>
        </p:nvSpPr>
        <p:spPr>
          <a:xfrm>
            <a:off x="7811749" y="8183125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российской эндокринологической службы, 2023
</a:t>
            </a:r>
            <a:endParaRPr lang="en-US" sz="145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E2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77475" y="428100"/>
            <a:ext cx="16432200" cy="226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Минералокортикоиды: роль альдостерона
</a:t>
            </a:r>
            <a:endParaRPr lang="en-US" sz="5000" dirty="0"/>
          </a:p>
        </p:txBody>
      </p:sp>
      <p:sp>
        <p:nvSpPr>
          <p:cNvPr id="9" name="Text 1"/>
          <p:cNvSpPr txBox="1"/>
          <p:nvPr/>
        </p:nvSpPr>
        <p:spPr>
          <a:xfrm>
            <a:off x="1504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Альдостерон регулирует баланс жидкости и электролитов, увеличивая всасывание натрия и вывод калия почками, что важно для поддержания артериального давления.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457900" y="3665975"/>
            <a:ext cx="4323900" cy="410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гормон влияет на объём циркулирующей крови, обеспечивая стабильность работы сердечно-сосудистой системы.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11487100" y="3665975"/>
            <a:ext cx="4323900" cy="41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дефиците альдостерона развивается гипотензия и нарушение электролитного баланса, что может приводить к слабости и головокружению.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6595925" y="2466150"/>
            <a:ext cx="7725000" cy="17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Кортизол регулирует обмен углеводов, белков и жиров, способствуя поддержанию энергии во время стрессовых ситуаций.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201000" y="432314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Глюкокортикоиды: кортизол и его функции
</a:t>
            </a:r>
            <a:endParaRPr lang="en-US" sz="5000" dirty="0"/>
          </a:p>
        </p:txBody>
      </p:sp>
      <p:sp>
        <p:nvSpPr>
          <p:cNvPr id="10" name="Text 3"/>
          <p:cNvSpPr txBox="1"/>
          <p:nvPr/>
        </p:nvSpPr>
        <p:spPr>
          <a:xfrm>
            <a:off x="4096450" y="5062175"/>
            <a:ext cx="74097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активирует защитные механизмы организма за счёт подавления воспалительных процессов и стимуляции иммунного ответа.
</a:t>
            </a:r>
            <a:endParaRPr lang="en-US" sz="2800" dirty="0"/>
          </a:p>
        </p:txBody>
      </p:sp>
      <p:sp>
        <p:nvSpPr>
          <p:cNvPr id="11" name="Text 4"/>
          <p:cNvSpPr txBox="1"/>
          <p:nvPr/>
        </p:nvSpPr>
        <p:spPr>
          <a:xfrm>
            <a:off x="6595925" y="7599457"/>
            <a:ext cx="7725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гормон повышает уровень глюкозы в крови и помогает организму справляться с длительными физическими и эмоциональными нагрузками.
</a:t>
            </a:r>
            <a:endParaRPr lang="en-US" sz="2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A1E2E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80784" y="2400"/>
            <a:ext cx="8304081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4925" y="1390500"/>
            <a:ext cx="8408100" cy="75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щитовидной железой и надпочечниками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Гормональная регуляция и взаимодействие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надпочечники связаны через гипоталамо-гипофизарную систему, которая координирует выработку их гормонов. Такая связь обеспечивает общую регуляцию обменных процессов и роста.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на стресс и поддержание баланса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длительном стрессе изменяется секреция адреналина и кортизола, а также гормонов щитовидной железы. Это может привести к дисбалансу и нарушению адаптации организма.
</a:t>
            </a:r>
            <a:endParaRPr lang="en-US" sz="5000" dirty="0"/>
          </a:p>
        </p:txBody>
      </p:sp>
      <p:sp>
        <p:nvSpPr>
          <p:cNvPr id="5" name="Text 1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55991" y="2753734"/>
            <a:ext cx="10121400" cy="43909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200" y="777850"/>
            <a:ext cx="6723600" cy="834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гормонов щитовидной железы и надпочечников
</a:t>
            </a:r>
            <a:pPr algn="l" indent="0" marL="0">
              <a:lnSpc>
                <a:spcPct val="12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основные гормоны двух желез, их функции и места образования, подчёркивая важность гормонального баланса для здоровья.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нормального функционирования организма необходим сбалансированный уровень гормонов обеих желез, влияющих на обмен веществ и адаптацию.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9026589" y="9760300"/>
            <a:ext cx="89508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1454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Российская эндокринологическая энциклопедия, 2022
</a:t>
            </a:r>
            <a:endParaRPr lang="en-US" sz="1454" dirty="0"/>
          </a:p>
        </p:txBody>
      </p:sp>
      <p:sp>
        <p:nvSpPr>
          <p:cNvPr id="6" name="Text 2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DCA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58325" y="7982825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выявление и лечение данных патологий имеют критическое значение для нормализации здоровья и предотвращения осложнений.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080675" y="6196850"/>
            <a:ext cx="94347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Врожденная гиперплазия коры надпочечников вызывает гормональный дисбаланс, влияющий на половое развитие и рост ребёнка.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7405500" y="4520675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Кушинга обусловлен избыточной продукцией кортизола, что приводит к увеличению массы тела, нарушению роста и изменению внешнего вида.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7708425" y="2844500"/>
            <a:ext cx="9434700" cy="139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Болезнь Аддисона характеризуется дефицитом минералокортикоидов и глюкокортикоидов, вызывая слабость, пониженное давление и повышенную утомляемость.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934350" y="597875"/>
            <a:ext cx="164193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работы надпочечников у подростков
</a:t>
            </a:r>
            <a:endParaRPr lang="en-US" sz="5500" dirty="0"/>
          </a:p>
        </p:txBody>
      </p:sp>
      <p:sp>
        <p:nvSpPr>
          <p:cNvPr id="10" name="Text 5"/>
          <p:cNvSpPr txBox="1"/>
          <p:nvPr/>
        </p:nvSpPr>
        <p:spPr>
          <a:xfrm>
            <a:off x="92525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CCD8B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1000" y="817850"/>
            <a:ext cx="11886000" cy="17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и поддержание здоровья эндокринной системы
</a:t>
            </a:r>
            <a:endParaRPr lang="en-US" sz="5000" dirty="0"/>
          </a:p>
        </p:txBody>
      </p:sp>
      <p:sp>
        <p:nvSpPr>
          <p:cNvPr id="4" name="Text 1"/>
          <p:cNvSpPr txBox="1"/>
          <p:nvPr/>
        </p:nvSpPr>
        <p:spPr>
          <a:xfrm>
            <a:off x="3157450" y="3379600"/>
            <a:ext cx="5866800" cy="24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поддержания здоровья важно сбалансированно питаться, обеспечивая организм достаточным количеством йода и микроэлементов.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157400" y="703180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стресса, полноценный сон и своевременное лечение инфекционных заболеваний способствуют сохранению гормонального баланса.
</a:t>
            </a:r>
            <a:endParaRPr lang="en-US" sz="2400" dirty="0"/>
          </a:p>
        </p:txBody>
      </p:sp>
      <p:sp>
        <p:nvSpPr>
          <p:cNvPr id="6" name="Text 3"/>
          <p:cNvSpPr txBox="1"/>
          <p:nvPr/>
        </p:nvSpPr>
        <p:spPr>
          <a:xfrm>
            <a:off x="10724150" y="3371450"/>
            <a:ext cx="5866800" cy="28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физические упражнения способствуют нормализации обменных процессов и улучшению общего состояния эндокринной системы.
</a:t>
            </a:r>
            <a:endParaRPr lang="en-US" sz="2400" dirty="0"/>
          </a:p>
        </p:txBody>
      </p:sp>
      <p:sp>
        <p:nvSpPr>
          <p:cNvPr id="7" name="Text 4"/>
          <p:cNvSpPr txBox="1"/>
          <p:nvPr/>
        </p:nvSpPr>
        <p:spPr>
          <a:xfrm>
            <a:off x="17560320" y="9607900"/>
            <a:ext cx="632400" cy="214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5146284"/>
            <a:ext cx="18268200" cy="51379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4450" y="1830500"/>
            <a:ext cx="15619200" cy="27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гормонов щитовидной железы и надпочечников для подростка
</a:t>
            </a:r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Щитовидная железа и надпочечники играют ключевую роль в росте, развитии и адаптации подростков, обеспечивая баланс обмена веществ и реакцию на стрессовые факторы.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2026-05-09T22:18:19Z</dcterms:created>
  <dcterms:modified xsi:type="dcterms:W3CDTF">2026-05-09T22:18:19Z</dcterms:modified>
</cp:coreProperties>
</file>