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животного мира и учение Чарльза Дарвина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изменялись, приспосабливались и происходили от общих предков?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6219" y="0"/>
            <a:ext cx="37672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пришли к идее изменения видов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животными на материках и островах постепенно показали: виды не неизменны. Особенно важными стали экспедиции Чарльза Дарвина на «Бигле», где он увидел связь между средой, образом жизни и признаками организмов.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113" y="1369700"/>
            <a:ext cx="165375" cy="18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488" y="2144074"/>
            <a:ext cx="212625" cy="18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925" y="2918468"/>
            <a:ext cx="141750" cy="18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113" y="3692861"/>
            <a:ext cx="165375" cy="18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6300" y="4435625"/>
            <a:ext cx="189000" cy="189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доказательств эволюции
</a:t>
            </a:r>
            <a:endParaRPr lang="en-US" sz="2612" dirty="0"/>
          </a:p>
        </p:txBody>
      </p:sp>
      <p:sp>
        <p:nvSpPr>
          <p:cNvPr id="10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52550" y="1225443"/>
            <a:ext cx="4725900" cy="4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белков помогает установить близость видов и восстановить их родство. Чем больше совпадений в наследственной информации, тем ближе общий предок.
</a:t>
            </a:r>
            <a:endParaRPr lang="en-US" sz="971" dirty="0"/>
          </a:p>
        </p:txBody>
      </p:sp>
      <p:sp>
        <p:nvSpPr>
          <p:cNvPr id="12" name="Text 3"/>
          <p:cNvSpPr txBox="1"/>
          <p:nvPr/>
        </p:nvSpPr>
        <p:spPr>
          <a:xfrm>
            <a:off x="752550" y="1999831"/>
            <a:ext cx="4725900" cy="4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
</a:t>
            </a:r>
            <a:pPr algn="l" indent="0" marL="0">
              <a:lnSpc>
                <a:spcPct val="115000"/>
              </a:lnSpc>
              <a:buNone/>
            </a:pPr>
            <a:r>
              <a:rPr lang="en-US" sz="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органов у разных животных может быть сходным, даже если функции различаются. Это указывает на общий план строения и родственные связи между группами.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752550" y="2774225"/>
            <a:ext cx="4725900" cy="4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стадии развития зародышей у разных позвоночных часто похожи. Такие сходства особенно заметны в начале развития и говорят об общем происхождении животных.
</a:t>
            </a:r>
            <a:endParaRPr lang="en-US" sz="979" dirty="0"/>
          </a:p>
        </p:txBody>
      </p:sp>
      <p:sp>
        <p:nvSpPr>
          <p:cNvPr id="14" name="Text 5"/>
          <p:cNvSpPr txBox="1"/>
          <p:nvPr/>
        </p:nvSpPr>
        <p:spPr>
          <a:xfrm>
            <a:off x="752550" y="3548619"/>
            <a:ext cx="4725900" cy="4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сохраняют следы древних организмов в слоях пород. По ним можно проследить смену форм животных и увидеть переходы между крупными группами.
</a:t>
            </a:r>
            <a:endParaRPr lang="en-US" sz="979" dirty="0"/>
          </a:p>
        </p:txBody>
      </p:sp>
      <p:sp>
        <p:nvSpPr>
          <p:cNvPr id="15" name="Text 6"/>
          <p:cNvSpPr txBox="1"/>
          <p:nvPr/>
        </p:nvSpPr>
        <p:spPr>
          <a:xfrm>
            <a:off x="752550" y="4291383"/>
            <a:ext cx="4725900" cy="4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животных по материкам и островам показывает, как изоляция влияет на появление новых видов. Удаленные территории часто имеют уникальные, непохожие формы жизни.
</a:t>
            </a:r>
            <a:endParaRPr lang="en-US" sz="8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доказательства особенно убедительны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данных важны, потому что дополняют друг друга и проверяют выводы с разных сторон.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весомыми считаются сравнительная анатомия и молекулярная биология; остальные доказательства усиливают общую картину.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оценка по материалам школьного курса биологии.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0040" y="225"/>
            <a:ext cx="448047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переходные формы животных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13" y="1650180"/>
            <a:ext cx="4087800" cy="5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находки помогают восстановить последовательность жизни на Земле: более древние формы обычно лежат глубже, а более поздние — выше. Это позволяет читать историю животного мира по слоям пород.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61637" y="1439925"/>
            <a:ext cx="4087800" cy="1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пород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2506505"/>
            <a:ext cx="4087800" cy="5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сочетают черты сразу двух групп животных. Они особенно ценны для науки, потому что показывают, как постепенно менялись строение и образ жизни организмов.
</a:t>
            </a:r>
            <a:endParaRPr lang="en-US" sz="900" dirty="0"/>
          </a:p>
        </p:txBody>
      </p:sp>
      <p:sp>
        <p:nvSpPr>
          <p:cNvPr id="10" name="Text 5"/>
          <p:cNvSpPr txBox="1"/>
          <p:nvPr/>
        </p:nvSpPr>
        <p:spPr>
          <a:xfrm>
            <a:off x="261639" y="2296217"/>
            <a:ext cx="4087800" cy="1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признаки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261613" y="3362816"/>
            <a:ext cx="4087800" cy="5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объединял признаки пресмыкающихся и птиц: у него были зубы, длинный хвост и перья. Такая находка помогает понять, как возникали новые группы животных.
</a:t>
            </a:r>
            <a:endParaRPr lang="en-US" sz="900" dirty="0"/>
          </a:p>
        </p:txBody>
      </p:sp>
      <p:sp>
        <p:nvSpPr>
          <p:cNvPr id="12" name="Text 7"/>
          <p:cNvSpPr txBox="1"/>
          <p:nvPr/>
        </p:nvSpPr>
        <p:spPr>
          <a:xfrm>
            <a:off x="261639" y="3152529"/>
            <a:ext cx="4087800" cy="1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
</a:t>
            </a:r>
            <a:endParaRPr lang="en-US" sz="1000" dirty="0"/>
          </a:p>
        </p:txBody>
      </p:sp>
      <p:sp>
        <p:nvSpPr>
          <p:cNvPr id="13" name="Text 8"/>
          <p:cNvSpPr txBox="1"/>
          <p:nvPr/>
        </p:nvSpPr>
        <p:spPr>
          <a:xfrm>
            <a:off x="261600" y="4219147"/>
            <a:ext cx="4087800" cy="5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показывают не скачок, а длительное изменение организмов во времени. По ним видно, что новые формы появлялись постепенно и накапливали полезные особенности.
</a:t>
            </a:r>
            <a:endParaRPr lang="en-US" sz="900" dirty="0"/>
          </a:p>
        </p:txBody>
      </p:sp>
      <p:sp>
        <p:nvSpPr>
          <p:cNvPr id="14" name="Text 9"/>
          <p:cNvSpPr txBox="1"/>
          <p:nvPr/>
        </p:nvSpPr>
        <p:spPr>
          <a:xfrm>
            <a:off x="261626" y="4008860"/>
            <a:ext cx="4087800" cy="1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изменения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222382"/>
            <a:ext cx="4776300" cy="12853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у разных животных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органов показывает, что один и тот же план строения может служить разным функциям.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Сходное строение при разных функциях доказывает родство животных и наличие общего плана строения.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Сравнительно-анатомические наблюдения, школьный курс биологии.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11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и приспособление к среде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575" y="2744377"/>
            <a:ext cx="2785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птицы и насекомого нужны для полета, но устроены по-разному. Это значит, что похожая задача может решаться разными способами в разных группах животных.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592" y="2231450"/>
            <a:ext cx="278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функция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79270" y="2744377"/>
            <a:ext cx="2785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не указывают на близкое родство. Они возникают независимо, когда неродственные организмы живут в похожих условиях и сталкиваются с одинаковыми требованиями среды.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3179285" y="2231450"/>
            <a:ext cx="278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происхождение
</a:t>
            </a:r>
            <a:endParaRPr lang="en-US" sz="1200" dirty="0"/>
          </a:p>
        </p:txBody>
      </p:sp>
      <p:sp>
        <p:nvSpPr>
          <p:cNvPr id="9" name="Text 6"/>
          <p:cNvSpPr txBox="1"/>
          <p:nvPr/>
        </p:nvSpPr>
        <p:spPr>
          <a:xfrm>
            <a:off x="6096959" y="2744377"/>
            <a:ext cx="2785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акулы и дельфина помогает быстро двигаться в воде. При этом эти животные относятся к разным группам и имеют разную историю происхождения.
</a:t>
            </a:r>
            <a:endParaRPr lang="en-US" sz="1100" dirty="0"/>
          </a:p>
        </p:txBody>
      </p:sp>
      <p:sp>
        <p:nvSpPr>
          <p:cNvPr id="10" name="Text 7"/>
          <p:cNvSpPr txBox="1"/>
          <p:nvPr/>
        </p:nvSpPr>
        <p:spPr>
          <a:xfrm>
            <a:off x="6096974" y="2231450"/>
            <a:ext cx="278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формы тела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естественный отбор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наследственные различия и условия среды приводят к появлению новых приспособлений.
</a:t>
            </a:r>
            <a:endParaRPr lang="en-US" sz="13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Дарвина в природе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442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заметил, что особи одного вида не одинаковы: они могут отличаться размером, окраской, формой клюва и длиной конечностей. Такие различия дают материал для естественного отбора.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6443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внутри вида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5363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Галапагосских островах вьюрки питались разной пищей — семенами, насекомыми и плодами. Поэтому форма их клювов стала различаться и лучше подходить к конкретному способу питания.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45364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островов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638586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черепах разных островов Дарвин отмечал различия в форме панциря и строении шеи. Эти признаки связаны с условиями питания и тем, как животные добывают еду.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638595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 среда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23528" y="3112978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показали, что полезные признаки сохраняются там, где они помогают выживать. Среда не создает виды мгновенно, но постепенно отбирает наиболее удачные варианты.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823537" y="2659416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ученого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528" y="225"/>
            <a:ext cx="448549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как пример изменения видов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13" y="1650180"/>
            <a:ext cx="4087800" cy="5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искусственном отборе человек сам выбирает животных и растения с нужными признаками. Так выводят породы и сорта, которые лучше подходят для хозяйственных целей.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61637" y="1439925"/>
            <a:ext cx="4087800" cy="1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человеком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2506505"/>
            <a:ext cx="4087800" cy="5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 собак, голубей, лошадей и коров появились благодаря многим поколениям отбора. Люди закрепляли размер, окраску, молочность, скорость или определенный характер.
</a:t>
            </a:r>
            <a:endParaRPr lang="en-US" sz="900" dirty="0"/>
          </a:p>
        </p:txBody>
      </p:sp>
      <p:sp>
        <p:nvSpPr>
          <p:cNvPr id="10" name="Text 5"/>
          <p:cNvSpPr txBox="1"/>
          <p:nvPr/>
        </p:nvSpPr>
        <p:spPr>
          <a:xfrm>
            <a:off x="261639" y="2296217"/>
            <a:ext cx="4087800" cy="1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результатов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261613" y="3362816"/>
            <a:ext cx="4087800" cy="5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показывает, что наследственные признаки могут заметно изменяться уже за несколько поколений. Именно этот пример Дарвин использовал для объяснения действия отбора в природе.
</a:t>
            </a:r>
            <a:endParaRPr lang="en-US" sz="900" dirty="0"/>
          </a:p>
        </p:txBody>
      </p:sp>
      <p:sp>
        <p:nvSpPr>
          <p:cNvPr id="12" name="Text 7"/>
          <p:cNvSpPr txBox="1"/>
          <p:nvPr/>
        </p:nvSpPr>
        <p:spPr>
          <a:xfrm>
            <a:off x="261639" y="3152529"/>
            <a:ext cx="4087800" cy="1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изменение
</a:t>
            </a:r>
            <a:endParaRPr lang="en-US" sz="1000" dirty="0"/>
          </a:p>
        </p:txBody>
      </p:sp>
      <p:sp>
        <p:nvSpPr>
          <p:cNvPr id="13" name="Text 8"/>
          <p:cNvSpPr txBox="1"/>
          <p:nvPr/>
        </p:nvSpPr>
        <p:spPr>
          <a:xfrm>
            <a:off x="261600" y="4219147"/>
            <a:ext cx="4087800" cy="5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в том, что в природе никто не выбирает особей специально. Там решающую роль играют среда, конкуренция и выживание наиболее приспособленных организмов.
</a:t>
            </a:r>
            <a:endParaRPr lang="en-US" sz="900" dirty="0"/>
          </a:p>
        </p:txBody>
      </p:sp>
      <p:sp>
        <p:nvSpPr>
          <p:cNvPr id="14" name="Text 9"/>
          <p:cNvSpPr txBox="1"/>
          <p:nvPr/>
        </p:nvSpPr>
        <p:spPr>
          <a:xfrm>
            <a:off x="261626" y="4008860"/>
            <a:ext cx="4087800" cy="1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природе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создающие борьбу за существование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действуют одновременно и по-разному меняют численность популяций в природе.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выживание ограничивают пища и климат, а остальные факторы усиливают естественный отбор.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«Борьба за существование».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470" y="1878641"/>
            <a:ext cx="154200" cy="1370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462" y="1862724"/>
            <a:ext cx="126675" cy="1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3446" y="1862724"/>
            <a:ext cx="147788" cy="16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000" y="1870074"/>
            <a:ext cx="154200" cy="15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2594704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дуги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зародышей рыб, земноводных, пресмыкающихся, птиц и млекопитающих появляются жаберные дуги. Позже они преобразуются, но их раннее наличие показывает родство больших групп позвоночных.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79925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стадиях развития зародыши позвоночных выглядят очень похоже. Это говорит о том, что у разных групп животных есть общий план развития, унаследованный от предков.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809475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Хвостовой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у зародышей многих позвоночных хорошо заметен на ранних стадиях. Затем он может уменьшаться или исчезать, но сам факт сходной закладки подтверждает общее происхождение.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024237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путь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виды друг к другу, тем дольше сохраняются общие черты в эмбрионе. Поэтому развитие зародыша помогает определить, насколько тесно связаны между собой животные.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26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эмбриологические признаки родства
</a:t>
            </a:r>
            <a:endParaRPr lang="en-US" sz="28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24291" y="225"/>
            <a:ext cx="411881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45528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 конечностей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34776" y="1622021"/>
            <a:ext cx="4179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человека, летучей мыши, кита, лошади и крота передняя конечность построена по одному плану: плечо, предплечье, кисть и пальцы. Это важный признак общего происхождения.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4794" y="1300523"/>
            <a:ext cx="4179600" cy="25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схема костей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4776" y="2800164"/>
            <a:ext cx="4179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строение служит разным задачам: хватанию, полёту, плаванию, бегу или рытью. Изменения связаны не с появлением нового «чертажа», а с приспособлением к образу жизни.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34794" y="2478666"/>
            <a:ext cx="4179600" cy="25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34776" y="3978314"/>
            <a:ext cx="41796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органы имеют общий план строения, но выполняют разные функции, их называют гомологичными. Такое сходство убеждает, что животные произошли от общего предка и затем разошлись.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34794" y="3656816"/>
            <a:ext cx="4179600" cy="25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эволюции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1371754"/>
            <a:ext cx="8620800" cy="17621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 и эволюция животных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725" y="3843658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животных по территориям показывает, как изоляция и длительное раздельное развитие приводят к появлению уникальных видов.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647683" y="3843659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горы и пустыни уменьшают смешивание популяций, поэтому в изолированных районах возникают особые группы животных.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61725" y="3503125"/>
            <a:ext cx="42348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биогеографии.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1400" y="776825"/>
            <a:ext cx="3841200" cy="150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2538300" y="3886863"/>
            <a:ext cx="4067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наследственной информации помогает понять, насколько близки виды и как давно у них был общий предок.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080650" y="2334100"/>
            <a:ext cx="4982700" cy="93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 — ДНК и белки — особенно точно показывают родство животных.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2538300" y="3407575"/>
            <a:ext cx="4067400" cy="1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молекулярная биология, школьный курс биологии.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сходство у близких и дальних видов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сходства заметно сразу в нескольких признаках: строении, развитии и наследственной информации.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родство, тем меньше общих признаков осталось у организмов после длительного эволюционного расхождения.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сравнительной биологии.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образования новых видов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изоляция и отбор постепенно приводят к появлению новых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11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подтвердили современные исследования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575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ДНК показали, что наследственные изменения возникают из-за мутаций и сочетаний генов. Это объясняет, почему потомки похожи на родителей, но не бывают полностью одинаковыми.
</a:t>
            </a:r>
            <a:endParaRPr lang="en-US" sz="987" dirty="0"/>
          </a:p>
        </p:txBody>
      </p:sp>
      <p:sp>
        <p:nvSpPr>
          <p:cNvPr id="6" name="Text 3"/>
          <p:cNvSpPr txBox="1"/>
          <p:nvPr/>
        </p:nvSpPr>
        <p:spPr>
          <a:xfrm>
            <a:off x="261587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441502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находки ископаемых помогают проследить последовательность изменений организмов во времени. Переходные формы особенно важны, потому что связывают разные группы животных.
</a:t>
            </a:r>
            <a:endParaRPr lang="en-US" sz="987" dirty="0"/>
          </a:p>
        </p:txBody>
      </p:sp>
      <p:sp>
        <p:nvSpPr>
          <p:cNvPr id="8" name="Text 5"/>
          <p:cNvSpPr txBox="1"/>
          <p:nvPr/>
        </p:nvSpPr>
        <p:spPr>
          <a:xfrm>
            <a:off x="2441514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
</a:t>
            </a:r>
            <a:endParaRPr lang="en-US" sz="1100" dirty="0"/>
          </a:p>
        </p:txBody>
      </p:sp>
      <p:sp>
        <p:nvSpPr>
          <p:cNvPr id="9" name="Text 6"/>
          <p:cNvSpPr txBox="1"/>
          <p:nvPr/>
        </p:nvSpPr>
        <p:spPr>
          <a:xfrm>
            <a:off x="4621426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природе подтверждают, что среда влияет на выживание и размножение. Там, где условия меняются, полезные признаки сохраняются лучше, чем бесполезные.
</a:t>
            </a:r>
            <a:endParaRPr lang="en-US" sz="1000" dirty="0"/>
          </a:p>
        </p:txBody>
      </p:sp>
      <p:sp>
        <p:nvSpPr>
          <p:cNvPr id="10" name="Text 7"/>
          <p:cNvSpPr txBox="1"/>
          <p:nvPr/>
        </p:nvSpPr>
        <p:spPr>
          <a:xfrm>
            <a:off x="4621437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endParaRPr lang="en-US" sz="1100" dirty="0"/>
          </a:p>
        </p:txBody>
      </p:sp>
      <p:sp>
        <p:nvSpPr>
          <p:cNvPr id="11" name="Text 8"/>
          <p:cNvSpPr txBox="1"/>
          <p:nvPr/>
        </p:nvSpPr>
        <p:spPr>
          <a:xfrm>
            <a:off x="6801357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позволяет точнее определить родство видов и построить эволюционные деревья. Современная теория дополнила взгляды Дарвина, но не опровергла их.
</a:t>
            </a:r>
            <a:endParaRPr lang="en-US" sz="1000" dirty="0"/>
          </a:p>
        </p:txBody>
      </p:sp>
      <p:sp>
        <p:nvSpPr>
          <p:cNvPr id="12" name="Text 9"/>
          <p:cNvSpPr txBox="1"/>
          <p:nvPr/>
        </p:nvSpPr>
        <p:spPr>
          <a:xfrm>
            <a:off x="6801369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деревья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50" y="1441475"/>
            <a:ext cx="234900" cy="23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250" y="2409009"/>
            <a:ext cx="2511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250" y="3381877"/>
            <a:ext cx="251100" cy="20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350" y="4326575"/>
            <a:ext cx="234900" cy="234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теория эволюции важна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52550" y="12623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Объясняет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помогает понять, почему животные так различаются по строению, поведению и приспособленности к среде. Она связывает воедино множество фактов о живой природе.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752550" y="22240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 для медицины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эволюции помогает изучать наследственность, устойчивость к болезням и изменение возбудителей. Это важно для поиска новых способов профилактики и лечения.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752550" y="3185730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Значима для 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объясняет, как человек получает новые породы и сорта, а также как отбирать признаки, полезные для продуктивности, выносливости и здоровья животных.
</a:t>
            </a:r>
            <a:endParaRPr lang="en-US" sz="990" dirty="0"/>
          </a:p>
        </p:txBody>
      </p:sp>
      <p:sp>
        <p:nvSpPr>
          <p:cNvPr id="13" name="Text 5"/>
          <p:cNvSpPr txBox="1"/>
          <p:nvPr/>
        </p:nvSpPr>
        <p:spPr>
          <a:xfrm>
            <a:off x="752550" y="4147437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охранять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родства и редкости видов помогает сохранять исчезающие животные, защищать места их обитания и поддерживать природное разнообразие для будущих поколений.
</a:t>
            </a:r>
            <a:endParaRPr lang="en-US" sz="9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 историю животного мира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Палеонтология, анатомия, эмбриология, биогеография и молекулярная биология показывают, что животные имеют общее происхождение. Дарвин объяснил это наследственностью, изменчивостью и естественным отбором.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2026-06-01T10:49:26Z</dcterms:created>
  <dcterms:modified xsi:type="dcterms:W3CDTF">2026-06-01T10:49:26Z</dcterms:modified>
</cp:coreProperties>
</file>