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jpe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image" Target="../media/image-3-10.png"/><Relationship Id="rId11" Type="http://schemas.openxmlformats.org/officeDocument/2006/relationships/image" Target="../media/image-3-11.png"/><Relationship Id="rId12" Type="http://schemas.openxmlformats.org/officeDocument/2006/relationships/image" Target="../media/image-3-12.png"/><Relationship Id="rId13" Type="http://schemas.openxmlformats.org/officeDocument/2006/relationships/slideLayout" Target="../slideLayouts/slideLayout1.xml"/><Relationship Id="rId1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jpe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image" Target="../media/image-4-9.png"/><Relationship Id="rId10" Type="http://schemas.openxmlformats.org/officeDocument/2006/relationships/slideLayout" Target="../slideLayouts/slideLayout1.xml"/><Relationship Id="rId11"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slideLayout" Target="../slideLayouts/slideLayout1.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jpe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jpeg"/><Relationship Id="rId8" Type="http://schemas.openxmlformats.org/officeDocument/2006/relationships/image" Target="../media/image-8-8.png"/><Relationship Id="rId9" Type="http://schemas.openxmlformats.org/officeDocument/2006/relationships/image" Target="../media/image-8-9.png"/><Relationship Id="rId10" Type="http://schemas.openxmlformats.org/officeDocument/2006/relationships/image" Target="../media/image-8-10.jpeg"/><Relationship Id="rId11" Type="http://schemas.openxmlformats.org/officeDocument/2006/relationships/image" Target="../media/image-8-11.png"/><Relationship Id="rId12" Type="http://schemas.openxmlformats.org/officeDocument/2006/relationships/slideLayout" Target="../slideLayouts/slideLayout1.xml"/><Relationship Id="rId1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1.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slideLayout" Target="../slideLayouts/slideLayout1.xml"/><Relationship Id="rId9"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1.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image" Target="../media/image-12-8.png"/><Relationship Id="rId9" Type="http://schemas.openxmlformats.org/officeDocument/2006/relationships/image" Target="../media/image-12-9.png"/><Relationship Id="rId10" Type="http://schemas.openxmlformats.org/officeDocument/2006/relationships/image" Target="../media/image-12-10.png"/><Relationship Id="rId11" Type="http://schemas.openxmlformats.org/officeDocument/2006/relationships/image" Target="../media/image-12-11.png"/><Relationship Id="rId12" Type="http://schemas.openxmlformats.org/officeDocument/2006/relationships/image" Target="../media/image-12-12.png"/><Relationship Id="rId13" Type="http://schemas.openxmlformats.org/officeDocument/2006/relationships/slideLayout" Target="../slideLayouts/slideLayout1.xml"/><Relationship Id="rId1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jpeg"/><Relationship Id="rId8" Type="http://schemas.openxmlformats.org/officeDocument/2006/relationships/image" Target="../media/image-13-8.png"/><Relationship Id="rId9" Type="http://schemas.openxmlformats.org/officeDocument/2006/relationships/slideLayout" Target="../slideLayouts/slideLayout1.xml"/><Relationship Id="rId10"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slideLayout" Target="../slideLayouts/slideLayout1.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slideLayout" Target="../slideLayouts/slideLayout1.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jpe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slideLayout" Target="../slideLayouts/slideLayout1.xml"/><Relationship Id="rId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image" Target="../media/image-19-7.png"/><Relationship Id="rId8" Type="http://schemas.openxmlformats.org/officeDocument/2006/relationships/slideLayout" Target="../slideLayouts/slideLayout1.xml"/><Relationship Id="rId9"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591284" y="798653"/>
            <a:ext cx="3219378" cy="37590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413148" y="1340068"/>
            <a:ext cx="5099400" cy="1293000"/>
          </a:xfrm>
          <a:prstGeom prst="rect">
            <a:avLst/>
          </a:prstGeom>
          <a:noFill/>
          <a:ln/>
        </p:spPr>
        <p:txBody>
          <a:bodyPr wrap="square" lIns="0" tIns="0" rIns="0" bIns="0" rtlCol="0" anchor="t"/>
          <a:lstStyle/>
          <a:p>
            <a:pPr algn="l" indent="0" marL="0">
              <a:lnSpc>
                <a:spcPct val="90000"/>
              </a:lnSpc>
              <a:buNone/>
            </a:pPr>
            <a:r>
              <a:rPr lang="en-US" sz="2700" b="1" dirty="0">
                <a:solidFill>
                  <a:srgbClr val="000000"/>
                </a:solidFill>
                <a:latin typeface="Arial" pitchFamily="34" charset="0"/>
                <a:ea typeface="Arial" pitchFamily="34" charset="-122"/>
                <a:cs typeface="Arial" pitchFamily="34" charset="-120"/>
              </a:rPr>
              <a:t>Traditions: what they are and why we learn about them in English
</a:t>
            </a:r>
            <a:endParaRPr lang="en-US" sz="2700" dirty="0"/>
          </a:p>
        </p:txBody>
      </p:sp>
      <p:sp>
        <p:nvSpPr>
          <p:cNvPr id="7" name="Text 1"/>
          <p:cNvSpPr txBox="1"/>
          <p:nvPr/>
        </p:nvSpPr>
        <p:spPr>
          <a:xfrm>
            <a:off x="587213" y="2932965"/>
            <a:ext cx="3978600" cy="762600"/>
          </a:xfrm>
          <a:prstGeom prst="rect">
            <a:avLst/>
          </a:prstGeom>
          <a:noFill/>
          <a:ln/>
        </p:spPr>
        <p:txBody>
          <a:bodyPr wrap="square" lIns="0" tIns="0" rIns="0" bIns="0" rtlCol="0" anchor="ctr"/>
          <a:lstStyle/>
          <a:p>
            <a:pPr algn="l" indent="0" marL="0">
              <a:lnSpc>
                <a:spcPct val="100000"/>
              </a:lnSpc>
              <a:buNone/>
            </a:pPr>
            <a:r>
              <a:rPr lang="en-US" sz="1500" dirty="0">
                <a:solidFill>
                  <a:srgbClr val="FFFFFF"/>
                </a:solidFill>
                <a:latin typeface="Arial" pitchFamily="34" charset="0"/>
                <a:ea typeface="Arial" pitchFamily="34" charset="-122"/>
                <a:cs typeface="Arial" pitchFamily="34" charset="-120"/>
              </a:rPr>
              <a:t>Traditions connect family, school, culture, and everyday life.
</a:t>
            </a:r>
            <a:endParaRPr lang="en-US" sz="1500" dirty="0"/>
          </a:p>
        </p:txBody>
      </p:sp>
      <p:sp>
        <p:nvSpPr>
          <p:cNvPr id="8" name="Text 2"/>
          <p:cNvSpPr txBox="1"/>
          <p:nvPr/>
        </p:nvSpPr>
        <p:spPr>
          <a:xfrm>
            <a:off x="413148" y="4070025"/>
            <a:ext cx="4158900" cy="742500"/>
          </a:xfrm>
          <a:prstGeom prst="rect">
            <a:avLst/>
          </a:prstGeom>
          <a:noFill/>
          <a:ln/>
        </p:spPr>
        <p:txBody>
          <a:bodyPr wrap="square" lIns="0" tIns="0" rIns="0" bIns="0" rtlCol="0" anchor="b"/>
          <a:lstStyle/>
          <a:p>
            <a:pPr algn="l" indent="0" marL="0">
              <a:lnSpc>
                <a:spcPct val="100000"/>
              </a:lnSpc>
              <a:buNone/>
            </a:pPr>
            <a:r>
              <a:rPr lang="en-US" sz="1700" dirty="0">
                <a:solidFill>
                  <a:srgbClr val="000000"/>
                </a:solidFill>
                <a:latin typeface="Arial" pitchFamily="34" charset="0"/>
                <a:ea typeface="Arial" pitchFamily="34" charset="-122"/>
                <a:cs typeface="Arial" pitchFamily="34" charset="-120"/>
              </a:rPr>
              <a:t>
</a:t>
            </a:r>
            <a:endParaRPr lang="en-US" sz="17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861367" y="1078226"/>
            <a:ext cx="3906600" cy="346024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435530" y="4762976"/>
            <a:ext cx="295500" cy="99000"/>
          </a:xfrm>
          <a:prstGeom prst="rect">
            <a:avLst/>
          </a:prstGeom>
          <a:noFill/>
          <a:ln/>
        </p:spPr>
        <p:txBody>
          <a:bodyPr wrap="square" lIns="0" tIns="0" rIns="0" bIns="0" rtlCol="0" anchor="ctr"/>
          <a:lstStyle/>
          <a:p>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2</a:t>
            </a:r>
            <a:endParaRPr lang="en-US" sz="700" dirty="0"/>
          </a:p>
        </p:txBody>
      </p:sp>
      <p:sp>
        <p:nvSpPr>
          <p:cNvPr id="7" name="Text 1"/>
          <p:cNvSpPr txBox="1"/>
          <p:nvPr/>
        </p:nvSpPr>
        <p:spPr>
          <a:xfrm>
            <a:off x="413147" y="435769"/>
            <a:ext cx="8317800" cy="6048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What Is a Tradition?
</a:t>
            </a:r>
            <a:endParaRPr lang="en-US" sz="2400" dirty="0"/>
          </a:p>
        </p:txBody>
      </p:sp>
      <p:sp>
        <p:nvSpPr>
          <p:cNvPr id="8" name="Text 2"/>
          <p:cNvSpPr txBox="1"/>
          <p:nvPr/>
        </p:nvSpPr>
        <p:spPr>
          <a:xfrm>
            <a:off x="700373" y="2551792"/>
            <a:ext cx="3920100" cy="1686600"/>
          </a:xfrm>
          <a:prstGeom prst="rect">
            <a:avLst/>
          </a:prstGeom>
          <a:noFill/>
          <a:ln/>
        </p:spPr>
        <p:txBody>
          <a:bodyPr wrap="square" lIns="0" tIns="0" rIns="0" bIns="0" rtlCol="0" anchor="ctr"/>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A tradition is a custom passed from one generation to another. In English, we use words like custom, celebration, festival, holiday, ritual, and family tradition to talk about repeated events and shared habits.
</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6267000" y="1226125"/>
            <a:ext cx="354375" cy="4050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649631" y="1226125"/>
            <a:ext cx="354375" cy="4050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2549392" y="3011606"/>
            <a:ext cx="405000" cy="3240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3433003" y="1226125"/>
            <a:ext cx="405000" cy="4050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3433003" y="2993606"/>
            <a:ext cx="405000" cy="360000"/>
          </a:xfrm>
          <a:prstGeom prst="rect">
            <a:avLst/>
          </a:prstGeom>
        </p:spPr>
      </p:pic>
      <p:pic>
        <p:nvPicPr>
          <p:cNvPr id="13" name="Image 11" descr="preencoded.png">    </p:cNvPr>
          <p:cNvPicPr>
            <a:picLocks noChangeAspect="1"/>
          </p:cNvPicPr>
          <p:nvPr/>
        </p:nvPicPr>
        <p:blipFill>
          <a:blip r:embed="rId12"/>
          <a:stretch>
            <a:fillRect/>
          </a:stretch>
        </p:blipFill>
        <p:spPr>
          <a:xfrm>
            <a:off x="0" y="0"/>
            <a:ext cx="9144000" cy="5143500"/>
          </a:xfrm>
          <a:prstGeom prst="rect">
            <a:avLst/>
          </a:prstGeom>
        </p:spPr>
      </p:pic>
      <p:sp>
        <p:nvSpPr>
          <p:cNvPr id="14" name="Text 0"/>
          <p:cNvSpPr txBox="1"/>
          <p:nvPr/>
        </p:nvSpPr>
        <p:spPr>
          <a:xfrm>
            <a:off x="8435530" y="4762976"/>
            <a:ext cx="295500" cy="99000"/>
          </a:xfrm>
          <a:prstGeom prst="rect">
            <a:avLst/>
          </a:prstGeom>
          <a:noFill/>
          <a:ln/>
        </p:spPr>
        <p:txBody>
          <a:bodyPr wrap="square" lIns="0" tIns="0" rIns="0" bIns="0" rtlCol="0" anchor="ctr"/>
          <a:lstStyle/>
          <a:p>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3</a:t>
            </a:r>
            <a:endParaRPr lang="en-US" sz="700" dirty="0"/>
          </a:p>
        </p:txBody>
      </p:sp>
      <p:sp>
        <p:nvSpPr>
          <p:cNvPr id="15" name="Text 1"/>
          <p:cNvSpPr txBox="1"/>
          <p:nvPr/>
        </p:nvSpPr>
        <p:spPr>
          <a:xfrm>
            <a:off x="413147" y="435769"/>
            <a:ext cx="8317800" cy="6048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Key vocabulary: слова по теме «Traditions»
</a:t>
            </a:r>
            <a:endParaRPr lang="en-US" sz="2400" dirty="0"/>
          </a:p>
        </p:txBody>
      </p:sp>
      <p:sp>
        <p:nvSpPr>
          <p:cNvPr id="16" name="Text 2"/>
          <p:cNvSpPr txBox="1"/>
          <p:nvPr/>
        </p:nvSpPr>
        <p:spPr>
          <a:xfrm>
            <a:off x="6241688" y="1713982"/>
            <a:ext cx="2277900" cy="351300"/>
          </a:xfrm>
          <a:prstGeom prst="rect">
            <a:avLst/>
          </a:prstGeom>
          <a:noFill/>
          <a:ln/>
        </p:spPr>
        <p:txBody>
          <a:bodyPr wrap="square" lIns="0" tIns="0" rIns="0" bIns="0" rtlCol="0" anchor="ctr"/>
          <a:lstStyle/>
          <a:p>
            <a:pPr algn="l" indent="0" marL="0">
              <a:lnSpc>
                <a:spcPct val="90000"/>
              </a:lnSpc>
              <a:buNone/>
            </a:pPr>
            <a:r>
              <a:rPr lang="en-US" sz="1100" b="1" dirty="0">
                <a:solidFill>
                  <a:srgbClr val="FFFFFF"/>
                </a:solidFill>
                <a:latin typeface="Arial" pitchFamily="34" charset="0"/>
                <a:ea typeface="Arial" pitchFamily="34" charset="-122"/>
                <a:cs typeface="Arial" pitchFamily="34" charset="-120"/>
              </a:rPr>
              <a:t>Action verbs
</a:t>
            </a:r>
            <a:endParaRPr lang="en-US" sz="1100" dirty="0"/>
          </a:p>
        </p:txBody>
      </p:sp>
      <p:sp>
        <p:nvSpPr>
          <p:cNvPr id="17" name="Text 3"/>
          <p:cNvSpPr txBox="1"/>
          <p:nvPr/>
        </p:nvSpPr>
        <p:spPr>
          <a:xfrm>
            <a:off x="6241688" y="2131345"/>
            <a:ext cx="2277900" cy="550500"/>
          </a:xfrm>
          <a:prstGeom prst="rect">
            <a:avLst/>
          </a:prstGeom>
          <a:noFill/>
          <a:ln/>
        </p:spPr>
        <p:txBody>
          <a:bodyPr wrap="square" lIns="0" tIns="0" rIns="0" bIns="0" rtlCol="0" anchor="t"/>
          <a:lstStyle/>
          <a:p>
            <a:pPr algn="l" indent="0" marL="0">
              <a:lnSpc>
                <a:spcPct val="90000"/>
              </a:lnSpc>
              <a:buNone/>
            </a:pPr>
            <a:r>
              <a:rPr lang="en-US" sz="900" dirty="0">
                <a:solidFill>
                  <a:srgbClr val="FFFFFF"/>
                </a:solidFill>
                <a:latin typeface="Arial" pitchFamily="34" charset="0"/>
                <a:ea typeface="Arial" pitchFamily="34" charset="-122"/>
                <a:cs typeface="Arial" pitchFamily="34" charset="-120"/>
              </a:rPr>
              <a:t>Many tradition topics use the same everyday verbs: make, give, wear, visit, invite, cook, sing, and dance. These verbs help describe what people do during family or school events.
</a:t>
            </a:r>
            <a:endParaRPr lang="en-US" sz="900" dirty="0"/>
          </a:p>
        </p:txBody>
      </p:sp>
      <p:sp>
        <p:nvSpPr>
          <p:cNvPr id="18" name="Text 4"/>
          <p:cNvSpPr txBox="1"/>
          <p:nvPr/>
        </p:nvSpPr>
        <p:spPr>
          <a:xfrm>
            <a:off x="624318" y="1713982"/>
            <a:ext cx="2277900" cy="351300"/>
          </a:xfrm>
          <a:prstGeom prst="rect">
            <a:avLst/>
          </a:prstGeom>
          <a:noFill/>
          <a:ln/>
        </p:spPr>
        <p:txBody>
          <a:bodyPr wrap="square" lIns="0" tIns="0" rIns="0" bIns="0" rtlCol="0" anchor="ctr"/>
          <a:lstStyle/>
          <a:p>
            <a:pPr algn="l" indent="0" marL="0">
              <a:lnSpc>
                <a:spcPct val="90000"/>
              </a:lnSpc>
              <a:buNone/>
            </a:pPr>
            <a:r>
              <a:rPr lang="en-US" sz="1100" b="1" dirty="0">
                <a:solidFill>
                  <a:srgbClr val="FFFFFF"/>
                </a:solidFill>
                <a:latin typeface="Arial" pitchFamily="34" charset="0"/>
                <a:ea typeface="Arial" pitchFamily="34" charset="-122"/>
                <a:cs typeface="Arial" pitchFamily="34" charset="-120"/>
              </a:rPr>
              <a:t>Main words
</a:t>
            </a:r>
            <a:endParaRPr lang="en-US" sz="1100" dirty="0"/>
          </a:p>
        </p:txBody>
      </p:sp>
      <p:sp>
        <p:nvSpPr>
          <p:cNvPr id="19" name="Text 5"/>
          <p:cNvSpPr txBox="1"/>
          <p:nvPr/>
        </p:nvSpPr>
        <p:spPr>
          <a:xfrm>
            <a:off x="624318" y="2131345"/>
            <a:ext cx="2277900" cy="550500"/>
          </a:xfrm>
          <a:prstGeom prst="rect">
            <a:avLst/>
          </a:prstGeom>
          <a:noFill/>
          <a:ln/>
        </p:spPr>
        <p:txBody>
          <a:bodyPr wrap="square" lIns="0" tIns="0" rIns="0" bIns="0" rtlCol="0" anchor="t"/>
          <a:lstStyle/>
          <a:p>
            <a:pPr algn="l" indent="0" marL="0">
              <a:lnSpc>
                <a:spcPct val="90000"/>
              </a:lnSpc>
              <a:buNone/>
            </a:pPr>
            <a:r>
              <a:rPr lang="en-US" sz="900" dirty="0">
                <a:solidFill>
                  <a:srgbClr val="FFFFFF"/>
                </a:solidFill>
                <a:latin typeface="Arial" pitchFamily="34" charset="0"/>
                <a:ea typeface="Arial" pitchFamily="34" charset="-122"/>
                <a:cs typeface="Arial" pitchFamily="34" charset="-120"/>
              </a:rPr>
              <a:t>Learn the key nouns first: tradition, custom, holiday, festival, family, gift, greeting, costume, parade, meal, symbol, and respect. They help you understand texts and speak about celebrations clearly.
</a:t>
            </a:r>
            <a:endParaRPr lang="en-US" sz="900" dirty="0"/>
          </a:p>
        </p:txBody>
      </p:sp>
      <p:sp>
        <p:nvSpPr>
          <p:cNvPr id="20" name="Text 6"/>
          <p:cNvSpPr txBox="1"/>
          <p:nvPr/>
        </p:nvSpPr>
        <p:spPr>
          <a:xfrm>
            <a:off x="624318" y="3458962"/>
            <a:ext cx="2277900" cy="351300"/>
          </a:xfrm>
          <a:prstGeom prst="rect">
            <a:avLst/>
          </a:prstGeom>
          <a:noFill/>
          <a:ln/>
        </p:spPr>
        <p:txBody>
          <a:bodyPr wrap="square" lIns="0" tIns="0" rIns="0" bIns="0" rtlCol="0" anchor="ctr"/>
          <a:lstStyle/>
          <a:p>
            <a:pPr algn="l" indent="0" marL="0">
              <a:lnSpc>
                <a:spcPct val="90000"/>
              </a:lnSpc>
              <a:buNone/>
            </a:pPr>
            <a:r>
              <a:rPr lang="en-US" sz="1100" b="1" dirty="0">
                <a:solidFill>
                  <a:srgbClr val="000000"/>
                </a:solidFill>
                <a:latin typeface="Arial" pitchFamily="34" charset="0"/>
                <a:ea typeface="Arial" pitchFamily="34" charset="-122"/>
                <a:cs typeface="Arial" pitchFamily="34" charset="-120"/>
              </a:rPr>
              <a:t>People and places
</a:t>
            </a:r>
            <a:endParaRPr lang="en-US" sz="1100" dirty="0"/>
          </a:p>
        </p:txBody>
      </p:sp>
      <p:sp>
        <p:nvSpPr>
          <p:cNvPr id="21" name="Text 7"/>
          <p:cNvSpPr txBox="1"/>
          <p:nvPr/>
        </p:nvSpPr>
        <p:spPr>
          <a:xfrm>
            <a:off x="624318" y="3876325"/>
            <a:ext cx="2277900" cy="550500"/>
          </a:xfrm>
          <a:prstGeom prst="rect">
            <a:avLst/>
          </a:prstGeom>
          <a:noFill/>
          <a:ln/>
        </p:spPr>
        <p:txBody>
          <a:bodyPr wrap="square" lIns="0" tIns="0" rIns="0" bIns="0" rtlCol="0" anchor="t"/>
          <a:lstStyle/>
          <a:p>
            <a:pPr algn="l" indent="0" marL="0">
              <a:lnSpc>
                <a:spcPct val="90000"/>
              </a:lnSpc>
              <a:buNone/>
            </a:pPr>
            <a:r>
              <a:rPr lang="en-US" sz="900" dirty="0">
                <a:solidFill>
                  <a:srgbClr val="000000"/>
                </a:solidFill>
                <a:latin typeface="Arial" pitchFamily="34" charset="0"/>
                <a:ea typeface="Arial" pitchFamily="34" charset="-122"/>
                <a:cs typeface="Arial" pitchFamily="34" charset="-120"/>
              </a:rPr>
              <a:t>Traditions happen in different places and with different people: family, school, country, or community. Words like family, school, celebration, and festival show where a tradition takes place and who takes part.
</a:t>
            </a:r>
            <a:endParaRPr lang="en-US" sz="900" dirty="0"/>
          </a:p>
        </p:txBody>
      </p:sp>
      <p:sp>
        <p:nvSpPr>
          <p:cNvPr id="22" name="Text 8"/>
          <p:cNvSpPr txBox="1"/>
          <p:nvPr/>
        </p:nvSpPr>
        <p:spPr>
          <a:xfrm>
            <a:off x="3433003" y="1713982"/>
            <a:ext cx="2277900" cy="351300"/>
          </a:xfrm>
          <a:prstGeom prst="rect">
            <a:avLst/>
          </a:prstGeom>
          <a:noFill/>
          <a:ln/>
        </p:spPr>
        <p:txBody>
          <a:bodyPr wrap="square" lIns="0" tIns="0" rIns="0" bIns="0" rtlCol="0" anchor="ctr"/>
          <a:lstStyle/>
          <a:p>
            <a:pPr algn="l" indent="0" marL="0">
              <a:lnSpc>
                <a:spcPct val="90000"/>
              </a:lnSpc>
              <a:buNone/>
            </a:pPr>
            <a:r>
              <a:rPr lang="en-US" sz="1100" b="1" dirty="0">
                <a:solidFill>
                  <a:srgbClr val="FFFFFF"/>
                </a:solidFill>
                <a:latin typeface="Arial" pitchFamily="34" charset="0"/>
                <a:ea typeface="Arial" pitchFamily="34" charset="-122"/>
                <a:cs typeface="Arial" pitchFamily="34" charset="-120"/>
              </a:rPr>
              <a:t>Useful phrases
</a:t>
            </a:r>
            <a:endParaRPr lang="en-US" sz="1100" dirty="0"/>
          </a:p>
        </p:txBody>
      </p:sp>
      <p:sp>
        <p:nvSpPr>
          <p:cNvPr id="23" name="Text 9"/>
          <p:cNvSpPr txBox="1"/>
          <p:nvPr/>
        </p:nvSpPr>
        <p:spPr>
          <a:xfrm>
            <a:off x="3433003" y="2131345"/>
            <a:ext cx="2277900" cy="550500"/>
          </a:xfrm>
          <a:prstGeom prst="rect">
            <a:avLst/>
          </a:prstGeom>
          <a:noFill/>
          <a:ln/>
        </p:spPr>
        <p:txBody>
          <a:bodyPr wrap="square" lIns="0" tIns="0" rIns="0" bIns="0" rtlCol="0" anchor="t"/>
          <a:lstStyle/>
          <a:p>
            <a:pPr algn="l" indent="0" marL="0">
              <a:lnSpc>
                <a:spcPct val="90000"/>
              </a:lnSpc>
              <a:buNone/>
            </a:pPr>
            <a:r>
              <a:rPr lang="en-US" sz="900" dirty="0">
                <a:solidFill>
                  <a:srgbClr val="FFFFFF"/>
                </a:solidFill>
                <a:latin typeface="Arial" pitchFamily="34" charset="0"/>
                <a:ea typeface="Arial" pitchFamily="34" charset="-122"/>
                <a:cs typeface="Arial" pitchFamily="34" charset="-120"/>
              </a:rPr>
              <a:t>Simple combinations are very helpful: have a tradition, celebrate a holiday, wear traditional clothes, give a greeting, share a meal, and respect other customs. They sound natural in class discussions and short answers.
</a:t>
            </a:r>
            <a:endParaRPr lang="en-US" sz="900" dirty="0"/>
          </a:p>
        </p:txBody>
      </p:sp>
      <p:sp>
        <p:nvSpPr>
          <p:cNvPr id="24" name="Text 10"/>
          <p:cNvSpPr txBox="1"/>
          <p:nvPr/>
        </p:nvSpPr>
        <p:spPr>
          <a:xfrm>
            <a:off x="3433003" y="3458962"/>
            <a:ext cx="3836400" cy="351300"/>
          </a:xfrm>
          <a:prstGeom prst="rect">
            <a:avLst/>
          </a:prstGeom>
          <a:noFill/>
          <a:ln/>
        </p:spPr>
        <p:txBody>
          <a:bodyPr wrap="square" lIns="0" tIns="0" rIns="0" bIns="0" rtlCol="0" anchor="ctr"/>
          <a:lstStyle/>
          <a:p>
            <a:pPr algn="l" indent="0" marL="0">
              <a:lnSpc>
                <a:spcPct val="90000"/>
              </a:lnSpc>
              <a:buNone/>
            </a:pPr>
            <a:r>
              <a:rPr lang="en-US" sz="1100" b="1" dirty="0">
                <a:solidFill>
                  <a:srgbClr val="FFFFFF"/>
                </a:solidFill>
                <a:latin typeface="Arial" pitchFamily="34" charset="0"/>
                <a:ea typeface="Arial" pitchFamily="34" charset="-122"/>
                <a:cs typeface="Arial" pitchFamily="34" charset="-120"/>
              </a:rPr>
              <a:t>Meaning and respect
</a:t>
            </a:r>
            <a:endParaRPr lang="en-US" sz="1100" dirty="0"/>
          </a:p>
        </p:txBody>
      </p:sp>
      <p:sp>
        <p:nvSpPr>
          <p:cNvPr id="25" name="Text 11"/>
          <p:cNvSpPr txBox="1"/>
          <p:nvPr/>
        </p:nvSpPr>
        <p:spPr>
          <a:xfrm>
            <a:off x="3433004" y="3876325"/>
            <a:ext cx="3607800" cy="550500"/>
          </a:xfrm>
          <a:prstGeom prst="rect">
            <a:avLst/>
          </a:prstGeom>
          <a:noFill/>
          <a:ln/>
        </p:spPr>
        <p:txBody>
          <a:bodyPr wrap="square" lIns="0" tIns="0" rIns="0" bIns="0" rtlCol="0" anchor="t"/>
          <a:lstStyle/>
          <a:p>
            <a:pPr algn="l" indent="0" marL="0">
              <a:lnSpc>
                <a:spcPct val="90000"/>
              </a:lnSpc>
              <a:buNone/>
            </a:pPr>
            <a:r>
              <a:rPr lang="en-US" sz="900" dirty="0">
                <a:solidFill>
                  <a:srgbClr val="FFFFFF"/>
                </a:solidFill>
                <a:latin typeface="Arial" pitchFamily="34" charset="0"/>
                <a:ea typeface="Arial" pitchFamily="34" charset="-122"/>
                <a:cs typeface="Arial" pitchFamily="34" charset="-120"/>
              </a:rPr>
              <a:t>When we talk about traditions, we also talk about values. The word respect is important because traditions show how people care about other people, remember the past, and celebrate together.
</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31306" y="1078226"/>
            <a:ext cx="3906600" cy="346024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sp>
        <p:nvSpPr>
          <p:cNvPr id="11" name="Text 0"/>
          <p:cNvSpPr txBox="1"/>
          <p:nvPr/>
        </p:nvSpPr>
        <p:spPr>
          <a:xfrm>
            <a:off x="8435530" y="4762976"/>
            <a:ext cx="295500" cy="99000"/>
          </a:xfrm>
          <a:prstGeom prst="rect">
            <a:avLst/>
          </a:prstGeom>
          <a:noFill/>
          <a:ln/>
        </p:spPr>
        <p:txBody>
          <a:bodyPr wrap="square" lIns="0" tIns="0" rIns="0" bIns="0" rtlCol="0" anchor="ctr"/>
          <a:lstStyle/>
          <a:p>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4</a:t>
            </a:r>
            <a:endParaRPr lang="en-US" sz="700" dirty="0"/>
          </a:p>
        </p:txBody>
      </p:sp>
      <p:sp>
        <p:nvSpPr>
          <p:cNvPr id="12" name="Text 1"/>
          <p:cNvSpPr txBox="1"/>
          <p:nvPr/>
        </p:nvSpPr>
        <p:spPr>
          <a:xfrm>
            <a:off x="4859100" y="1123774"/>
            <a:ext cx="3998100" cy="167400"/>
          </a:xfrm>
          <a:prstGeom prst="rect">
            <a:avLst/>
          </a:prstGeom>
          <a:noFill/>
          <a:ln/>
        </p:spPr>
        <p:txBody>
          <a:bodyPr wrap="square" lIns="0" tIns="0" rIns="0" bIns="0" rtlCol="0" anchor="ctr"/>
          <a:lstStyle/>
          <a:p>
            <a:pPr algn="l" indent="0" marL="0">
              <a:lnSpc>
                <a:spcPct val="90000"/>
              </a:lnSpc>
              <a:buNone/>
            </a:pPr>
            <a:r>
              <a:rPr lang="en-US" sz="1000" b="1" dirty="0">
                <a:solidFill>
                  <a:srgbClr val="000000"/>
                </a:solidFill>
                <a:latin typeface="Arial" pitchFamily="34" charset="0"/>
                <a:ea typeface="Arial" pitchFamily="34" charset="-122"/>
                <a:cs typeface="Arial" pitchFamily="34" charset="-120"/>
              </a:rPr>
              <a:t>Shared meals
</a:t>
            </a:r>
            <a:endParaRPr lang="en-US" sz="1000" dirty="0"/>
          </a:p>
        </p:txBody>
      </p:sp>
      <p:sp>
        <p:nvSpPr>
          <p:cNvPr id="13" name="Text 2"/>
          <p:cNvSpPr txBox="1"/>
          <p:nvPr/>
        </p:nvSpPr>
        <p:spPr>
          <a:xfrm>
            <a:off x="4859025" y="1310300"/>
            <a:ext cx="3998100" cy="318300"/>
          </a:xfrm>
          <a:prstGeom prst="rect">
            <a:avLst/>
          </a:prstGeom>
          <a:noFill/>
          <a:ln/>
        </p:spPr>
        <p:txBody>
          <a:bodyPr wrap="square" lIns="0" tIns="0" rIns="0" bIns="0" rtlCol="0" anchor="t"/>
          <a:lstStyle/>
          <a:p>
            <a:pPr algn="l" indent="0" marL="0">
              <a:lnSpc>
                <a:spcPct val="100000"/>
              </a:lnSpc>
              <a:buNone/>
            </a:pPr>
            <a:r>
              <a:rPr lang="en-US" sz="700" dirty="0">
                <a:solidFill>
                  <a:srgbClr val="000000"/>
                </a:solidFill>
                <a:latin typeface="Arial" pitchFamily="34" charset="0"/>
                <a:ea typeface="Arial" pitchFamily="34" charset="-122"/>
                <a:cs typeface="Arial" pitchFamily="34" charset="-120"/>
              </a:rPr>
              <a:t>Many families have special meals together, especially at weekends or on holidays. Family dinners create time for conversation, help everyone stay close, and become an easy tradition children remember well.
</a:t>
            </a:r>
            <a:endParaRPr lang="en-US" sz="700" dirty="0"/>
          </a:p>
        </p:txBody>
      </p:sp>
      <p:sp>
        <p:nvSpPr>
          <p:cNvPr id="14" name="Text 3"/>
          <p:cNvSpPr txBox="1"/>
          <p:nvPr/>
        </p:nvSpPr>
        <p:spPr>
          <a:xfrm>
            <a:off x="4859100" y="3983949"/>
            <a:ext cx="3998100" cy="167400"/>
          </a:xfrm>
          <a:prstGeom prst="rect">
            <a:avLst/>
          </a:prstGeom>
          <a:noFill/>
          <a:ln/>
        </p:spPr>
        <p:txBody>
          <a:bodyPr wrap="square" lIns="0" tIns="0" rIns="0" bIns="0" rtlCol="0" anchor="ctr"/>
          <a:lstStyle/>
          <a:p>
            <a:pPr algn="l" indent="0" marL="0">
              <a:lnSpc>
                <a:spcPct val="90000"/>
              </a:lnSpc>
              <a:buNone/>
            </a:pPr>
            <a:r>
              <a:rPr lang="en-US" sz="1000" b="1" dirty="0">
                <a:solidFill>
                  <a:srgbClr val="000000"/>
                </a:solidFill>
                <a:latin typeface="Arial" pitchFamily="34" charset="0"/>
                <a:ea typeface="Arial" pitchFamily="34" charset="-122"/>
                <a:cs typeface="Arial" pitchFamily="34" charset="-120"/>
              </a:rPr>
              <a:t>Respect for elders
</a:t>
            </a:r>
            <a:endParaRPr lang="en-US" sz="1000" dirty="0"/>
          </a:p>
        </p:txBody>
      </p:sp>
      <p:sp>
        <p:nvSpPr>
          <p:cNvPr id="15" name="Text 4"/>
          <p:cNvSpPr txBox="1"/>
          <p:nvPr/>
        </p:nvSpPr>
        <p:spPr>
          <a:xfrm>
            <a:off x="4859025" y="4170475"/>
            <a:ext cx="3998100" cy="318300"/>
          </a:xfrm>
          <a:prstGeom prst="rect">
            <a:avLst/>
          </a:prstGeom>
          <a:noFill/>
          <a:ln/>
        </p:spPr>
        <p:txBody>
          <a:bodyPr wrap="square" lIns="0" tIns="0" rIns="0" bIns="0" rtlCol="0" anchor="t"/>
          <a:lstStyle/>
          <a:p>
            <a:pPr algn="l" indent="0" marL="0">
              <a:lnSpc>
                <a:spcPct val="100000"/>
              </a:lnSpc>
              <a:buNone/>
            </a:pPr>
            <a:r>
              <a:rPr lang="en-US" sz="700" dirty="0">
                <a:solidFill>
                  <a:srgbClr val="000000"/>
                </a:solidFill>
                <a:latin typeface="Arial" pitchFamily="34" charset="0"/>
                <a:ea typeface="Arial" pitchFamily="34" charset="-122"/>
                <a:cs typeface="Arial" pitchFamily="34" charset="-120"/>
              </a:rPr>
              <a:t>Greeting grandparents and saying kind words to older relatives is also a family tradition in many homes. It teaches children politeness, gratitude, and care for people in different generations.
</a:t>
            </a:r>
            <a:endParaRPr lang="en-US" sz="700" dirty="0"/>
          </a:p>
        </p:txBody>
      </p:sp>
      <p:sp>
        <p:nvSpPr>
          <p:cNvPr id="16" name="Text 5"/>
          <p:cNvSpPr txBox="1"/>
          <p:nvPr/>
        </p:nvSpPr>
        <p:spPr>
          <a:xfrm>
            <a:off x="4859100" y="3268905"/>
            <a:ext cx="3998100" cy="167400"/>
          </a:xfrm>
          <a:prstGeom prst="rect">
            <a:avLst/>
          </a:prstGeom>
          <a:noFill/>
          <a:ln/>
        </p:spPr>
        <p:txBody>
          <a:bodyPr wrap="square" lIns="0" tIns="0" rIns="0" bIns="0" rtlCol="0" anchor="ctr"/>
          <a:lstStyle/>
          <a:p>
            <a:pPr algn="l" indent="0" marL="0">
              <a:lnSpc>
                <a:spcPct val="90000"/>
              </a:lnSpc>
              <a:buNone/>
            </a:pPr>
            <a:r>
              <a:rPr lang="en-US" sz="1000" b="1" dirty="0">
                <a:solidFill>
                  <a:srgbClr val="000000"/>
                </a:solidFill>
                <a:latin typeface="Arial" pitchFamily="34" charset="0"/>
                <a:ea typeface="Arial" pitchFamily="34" charset="-122"/>
                <a:cs typeface="Arial" pitchFamily="34" charset="-120"/>
              </a:rPr>
              <a:t>Sunday routine
</a:t>
            </a:r>
            <a:endParaRPr lang="en-US" sz="1000" dirty="0"/>
          </a:p>
        </p:txBody>
      </p:sp>
      <p:sp>
        <p:nvSpPr>
          <p:cNvPr id="17" name="Text 6"/>
          <p:cNvSpPr txBox="1"/>
          <p:nvPr/>
        </p:nvSpPr>
        <p:spPr>
          <a:xfrm>
            <a:off x="4859025" y="3455431"/>
            <a:ext cx="3998100" cy="318300"/>
          </a:xfrm>
          <a:prstGeom prst="rect">
            <a:avLst/>
          </a:prstGeom>
          <a:noFill/>
          <a:ln/>
        </p:spPr>
        <p:txBody>
          <a:bodyPr wrap="square" lIns="0" tIns="0" rIns="0" bIns="0" rtlCol="0" anchor="t"/>
          <a:lstStyle/>
          <a:p>
            <a:pPr algn="l" indent="0" marL="0">
              <a:lnSpc>
                <a:spcPct val="100000"/>
              </a:lnSpc>
              <a:buNone/>
            </a:pPr>
            <a:r>
              <a:rPr lang="en-US" sz="700" dirty="0">
                <a:solidFill>
                  <a:srgbClr val="000000"/>
                </a:solidFill>
                <a:latin typeface="Arial" pitchFamily="34" charset="0"/>
                <a:ea typeface="Arial" pitchFamily="34" charset="-122"/>
                <a:cs typeface="Arial" pitchFamily="34" charset="-120"/>
              </a:rPr>
              <a:t>Some families go for a walk, visit relatives, or eat Sunday dinner together. A regular weekly activity can become a tradition because everyone knows it will happen and values it.
</a:t>
            </a:r>
            <a:endParaRPr lang="en-US" sz="700" dirty="0"/>
          </a:p>
        </p:txBody>
      </p:sp>
      <p:sp>
        <p:nvSpPr>
          <p:cNvPr id="18" name="Text 7"/>
          <p:cNvSpPr txBox="1"/>
          <p:nvPr/>
        </p:nvSpPr>
        <p:spPr>
          <a:xfrm>
            <a:off x="4859100" y="2553862"/>
            <a:ext cx="3998100" cy="167400"/>
          </a:xfrm>
          <a:prstGeom prst="rect">
            <a:avLst/>
          </a:prstGeom>
          <a:noFill/>
          <a:ln/>
        </p:spPr>
        <p:txBody>
          <a:bodyPr wrap="square" lIns="0" tIns="0" rIns="0" bIns="0" rtlCol="0" anchor="ctr"/>
          <a:lstStyle/>
          <a:p>
            <a:pPr algn="l" indent="0" marL="0">
              <a:lnSpc>
                <a:spcPct val="90000"/>
              </a:lnSpc>
              <a:buNone/>
            </a:pPr>
            <a:r>
              <a:rPr lang="en-US" sz="1000" b="1" dirty="0">
                <a:solidFill>
                  <a:srgbClr val="000000"/>
                </a:solidFill>
                <a:latin typeface="Arial" pitchFamily="34" charset="0"/>
                <a:ea typeface="Arial" pitchFamily="34" charset="-122"/>
                <a:cs typeface="Arial" pitchFamily="34" charset="-120"/>
              </a:rPr>
              <a:t>Family photos
</a:t>
            </a:r>
            <a:endParaRPr lang="en-US" sz="1000" dirty="0"/>
          </a:p>
        </p:txBody>
      </p:sp>
      <p:sp>
        <p:nvSpPr>
          <p:cNvPr id="19" name="Text 8"/>
          <p:cNvSpPr txBox="1"/>
          <p:nvPr/>
        </p:nvSpPr>
        <p:spPr>
          <a:xfrm>
            <a:off x="4859025" y="2740387"/>
            <a:ext cx="3998100" cy="318300"/>
          </a:xfrm>
          <a:prstGeom prst="rect">
            <a:avLst/>
          </a:prstGeom>
          <a:noFill/>
          <a:ln/>
        </p:spPr>
        <p:txBody>
          <a:bodyPr wrap="square" lIns="0" tIns="0" rIns="0" bIns="0" rtlCol="0" anchor="t"/>
          <a:lstStyle/>
          <a:p>
            <a:pPr algn="l" indent="0" marL="0">
              <a:lnSpc>
                <a:spcPct val="100000"/>
              </a:lnSpc>
              <a:buNone/>
            </a:pPr>
            <a:r>
              <a:rPr lang="en-US" sz="700" dirty="0">
                <a:solidFill>
                  <a:srgbClr val="000000"/>
                </a:solidFill>
                <a:latin typeface="Arial" pitchFamily="34" charset="0"/>
                <a:ea typeface="Arial" pitchFamily="34" charset="-122"/>
                <a:cs typeface="Arial" pitchFamily="34" charset="-120"/>
              </a:rPr>
              <a:t>A family album keeps memories of important moments: birthdays, trips, school events, and holidays. Looking at photos helps children learn family stories and understand why certain customs matter.
</a:t>
            </a:r>
            <a:endParaRPr lang="en-US" sz="700" dirty="0"/>
          </a:p>
        </p:txBody>
      </p:sp>
      <p:sp>
        <p:nvSpPr>
          <p:cNvPr id="20" name="Text 9"/>
          <p:cNvSpPr txBox="1"/>
          <p:nvPr/>
        </p:nvSpPr>
        <p:spPr>
          <a:xfrm>
            <a:off x="4859100" y="1838818"/>
            <a:ext cx="3998100" cy="167400"/>
          </a:xfrm>
          <a:prstGeom prst="rect">
            <a:avLst/>
          </a:prstGeom>
          <a:noFill/>
          <a:ln/>
        </p:spPr>
        <p:txBody>
          <a:bodyPr wrap="square" lIns="0" tIns="0" rIns="0" bIns="0" rtlCol="0" anchor="ctr"/>
          <a:lstStyle/>
          <a:p>
            <a:pPr algn="l" indent="0" marL="0">
              <a:lnSpc>
                <a:spcPct val="90000"/>
              </a:lnSpc>
              <a:buNone/>
            </a:pPr>
            <a:r>
              <a:rPr lang="en-US" sz="1000" b="1" dirty="0">
                <a:solidFill>
                  <a:srgbClr val="000000"/>
                </a:solidFill>
                <a:latin typeface="Arial" pitchFamily="34" charset="0"/>
                <a:ea typeface="Arial" pitchFamily="34" charset="-122"/>
                <a:cs typeface="Arial" pitchFamily="34" charset="-120"/>
              </a:rPr>
              <a:t>Birthdays and holidays
</a:t>
            </a:r>
            <a:endParaRPr lang="en-US" sz="1000" dirty="0"/>
          </a:p>
        </p:txBody>
      </p:sp>
      <p:sp>
        <p:nvSpPr>
          <p:cNvPr id="21" name="Text 10"/>
          <p:cNvSpPr txBox="1"/>
          <p:nvPr/>
        </p:nvSpPr>
        <p:spPr>
          <a:xfrm>
            <a:off x="4859025" y="2025344"/>
            <a:ext cx="3998100" cy="318300"/>
          </a:xfrm>
          <a:prstGeom prst="rect">
            <a:avLst/>
          </a:prstGeom>
          <a:noFill/>
          <a:ln/>
        </p:spPr>
        <p:txBody>
          <a:bodyPr wrap="square" lIns="0" tIns="0" rIns="0" bIns="0" rtlCol="0" anchor="t"/>
          <a:lstStyle/>
          <a:p>
            <a:pPr algn="l" indent="0" marL="0">
              <a:lnSpc>
                <a:spcPct val="100000"/>
              </a:lnSpc>
              <a:buNone/>
            </a:pPr>
            <a:r>
              <a:rPr lang="en-US" sz="700" dirty="0">
                <a:solidFill>
                  <a:srgbClr val="000000"/>
                </a:solidFill>
                <a:latin typeface="Arial" pitchFamily="34" charset="0"/>
                <a:ea typeface="Arial" pitchFamily="34" charset="-122"/>
                <a:cs typeface="Arial" pitchFamily="34" charset="-120"/>
              </a:rPr>
              <a:t>Birthday parties and holiday celebrations are often planned in the same way every year. Children expect cake, greetings, and small gifts, so the event feels warm, familiar, and exciting.
</a:t>
            </a:r>
            <a:endParaRPr lang="en-US" sz="700" dirty="0"/>
          </a:p>
        </p:txBody>
      </p:sp>
      <p:sp>
        <p:nvSpPr>
          <p:cNvPr id="22" name="Text 11"/>
          <p:cNvSpPr txBox="1"/>
          <p:nvPr/>
        </p:nvSpPr>
        <p:spPr>
          <a:xfrm>
            <a:off x="413147" y="435769"/>
            <a:ext cx="7973700" cy="6048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Family traditions: traditions in a family
</a:t>
            </a:r>
            <a:endParaRPr 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13147" y="1292719"/>
            <a:ext cx="3969000" cy="3182824"/>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840568" y="1468846"/>
            <a:ext cx="3706500" cy="567000"/>
          </a:xfrm>
          <a:prstGeom prst="rect">
            <a:avLst/>
          </a:prstGeom>
          <a:noFill/>
          <a:ln/>
        </p:spPr>
        <p:txBody>
          <a:bodyPr wrap="square" lIns="0" tIns="0" rIns="0" bIns="0" rtlCol="0" anchor="ctr"/>
          <a:lstStyle/>
          <a:p>
            <a:pPr algn="l" indent="0" marL="0">
              <a:lnSpc>
                <a:spcPct val="90000"/>
              </a:lnSpc>
              <a:buNone/>
            </a:pPr>
            <a:r>
              <a:rPr lang="en-US" sz="1200" dirty="0">
                <a:solidFill>
                  <a:srgbClr val="000000"/>
                </a:solidFill>
                <a:latin typeface="Arial" pitchFamily="34" charset="0"/>
                <a:ea typeface="Arial" pitchFamily="34" charset="-122"/>
                <a:cs typeface="Arial" pitchFamily="34" charset="-120"/>
              </a:rPr>
              <a:t>Family and holiday traditions are easiest to notice because children meet them often at home and during celebrations.
</a:t>
            </a:r>
            <a:endParaRPr lang="en-US" sz="1200" dirty="0"/>
          </a:p>
        </p:txBody>
      </p:sp>
      <p:sp>
        <p:nvSpPr>
          <p:cNvPr id="8" name="Text 1"/>
          <p:cNvSpPr txBox="1"/>
          <p:nvPr/>
        </p:nvSpPr>
        <p:spPr>
          <a:xfrm>
            <a:off x="8435530" y="4762976"/>
            <a:ext cx="295500" cy="99000"/>
          </a:xfrm>
          <a:prstGeom prst="rect">
            <a:avLst/>
          </a:prstGeom>
          <a:noFill/>
          <a:ln/>
        </p:spPr>
        <p:txBody>
          <a:bodyPr wrap="square" lIns="0" tIns="0" rIns="0" bIns="0" rtlCol="0" anchor="ctr"/>
          <a:lstStyle/>
          <a:p>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5</a:t>
            </a:r>
            <a:endParaRPr lang="en-US" sz="700" dirty="0"/>
          </a:p>
        </p:txBody>
      </p:sp>
      <p:sp>
        <p:nvSpPr>
          <p:cNvPr id="9" name="Text 2"/>
          <p:cNvSpPr txBox="1"/>
          <p:nvPr/>
        </p:nvSpPr>
        <p:spPr>
          <a:xfrm>
            <a:off x="413147" y="435769"/>
            <a:ext cx="8317800" cy="6048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What traditions are most common?
</a:t>
            </a:r>
            <a:endParaRPr lang="en-US" sz="2400" dirty="0"/>
          </a:p>
        </p:txBody>
      </p:sp>
      <p:sp>
        <p:nvSpPr>
          <p:cNvPr id="10" name="Text 3"/>
          <p:cNvSpPr txBox="1"/>
          <p:nvPr/>
        </p:nvSpPr>
        <p:spPr>
          <a:xfrm>
            <a:off x="4849446" y="2549765"/>
            <a:ext cx="3697800" cy="543300"/>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The chart shows that everyday life gives the strongest place to family and holiday customs.
</a:t>
            </a:r>
            <a:endParaRPr lang="en-US" sz="1200" dirty="0"/>
          </a:p>
        </p:txBody>
      </p:sp>
      <p:sp>
        <p:nvSpPr>
          <p:cNvPr id="11" name="Text 4"/>
          <p:cNvSpPr txBox="1"/>
          <p:nvPr/>
        </p:nvSpPr>
        <p:spPr>
          <a:xfrm>
            <a:off x="4671975" y="3467325"/>
            <a:ext cx="3895800" cy="218400"/>
          </a:xfrm>
          <a:prstGeom prst="rect">
            <a:avLst/>
          </a:prstGeom>
          <a:noFill/>
          <a:ln/>
        </p:spPr>
        <p:txBody>
          <a:bodyPr wrap="square" lIns="0" tIns="0" rIns="0" bIns="0" rtlCol="0" anchor="t"/>
          <a:lstStyle/>
          <a:p>
            <a:pPr algn="l" indent="0" marL="0">
              <a:lnSpc>
                <a:spcPct val="90000"/>
              </a:lnSpc>
              <a:buNone/>
            </a:pPr>
            <a:r>
              <a:rPr lang="en-US" sz="1100" dirty="0">
                <a:solidFill>
                  <a:srgbClr val="000000"/>
                </a:solidFill>
                <a:latin typeface="Arial" pitchFamily="34" charset="0"/>
                <a:ea typeface="Arial" pitchFamily="34" charset="-122"/>
                <a:cs typeface="Arial" pitchFamily="34" charset="-120"/>
              </a:rPr>
              <a:t>Обобщение учебных примеров по теме Traditions
</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435530" y="4762976"/>
            <a:ext cx="295500" cy="99000"/>
          </a:xfrm>
          <a:prstGeom prst="rect">
            <a:avLst/>
          </a:prstGeom>
          <a:noFill/>
          <a:ln/>
        </p:spPr>
        <p:txBody>
          <a:bodyPr wrap="square" lIns="0" tIns="0" rIns="0" bIns="0" rtlCol="0" anchor="ctr"/>
          <a:lstStyle/>
          <a:p>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6</a:t>
            </a:r>
            <a:endParaRPr lang="en-US" sz="700" dirty="0"/>
          </a:p>
        </p:txBody>
      </p:sp>
      <p:sp>
        <p:nvSpPr>
          <p:cNvPr id="10" name="Text 1"/>
          <p:cNvSpPr txBox="1"/>
          <p:nvPr/>
        </p:nvSpPr>
        <p:spPr>
          <a:xfrm>
            <a:off x="413150" y="435775"/>
            <a:ext cx="7742100" cy="6048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Holidays and celebrations: why they matter
</a:t>
            </a:r>
            <a:endParaRPr lang="en-US" sz="2400" dirty="0"/>
          </a:p>
        </p:txBody>
      </p:sp>
      <p:sp>
        <p:nvSpPr>
          <p:cNvPr id="11" name="Text 2"/>
          <p:cNvSpPr txBox="1"/>
          <p:nvPr/>
        </p:nvSpPr>
        <p:spPr>
          <a:xfrm>
            <a:off x="624325" y="1675030"/>
            <a:ext cx="2277900" cy="271800"/>
          </a:xfrm>
          <a:prstGeom prst="rect">
            <a:avLst/>
          </a:prstGeom>
          <a:noFill/>
          <a:ln/>
        </p:spPr>
        <p:txBody>
          <a:bodyPr wrap="square" lIns="0" tIns="0" rIns="0" bIns="0" rtlCol="0" anchor="ctr"/>
          <a:lstStyle/>
          <a:p>
            <a:pPr algn="l" indent="0" marL="0">
              <a:lnSpc>
                <a:spcPct val="90000"/>
              </a:lnSpc>
              <a:buNone/>
            </a:pPr>
            <a:r>
              <a:rPr lang="en-US" sz="1100" b="1" dirty="0">
                <a:solidFill>
                  <a:srgbClr val="FFFFFF"/>
                </a:solidFill>
                <a:latin typeface="Arial" pitchFamily="34" charset="0"/>
                <a:ea typeface="Arial" pitchFamily="34" charset="-122"/>
                <a:cs typeface="Arial" pitchFamily="34" charset="-120"/>
              </a:rPr>
              <a:t>Clear symbols
</a:t>
            </a:r>
            <a:endParaRPr lang="en-US" sz="1100" dirty="0"/>
          </a:p>
        </p:txBody>
      </p:sp>
      <p:sp>
        <p:nvSpPr>
          <p:cNvPr id="12" name="Text 3"/>
          <p:cNvSpPr txBox="1"/>
          <p:nvPr/>
        </p:nvSpPr>
        <p:spPr>
          <a:xfrm>
            <a:off x="624325" y="1971127"/>
            <a:ext cx="2277900" cy="710700"/>
          </a:xfrm>
          <a:prstGeom prst="rect">
            <a:avLst/>
          </a:prstGeom>
          <a:noFill/>
          <a:ln/>
        </p:spPr>
        <p:txBody>
          <a:bodyPr wrap="square" lIns="0" tIns="0" rIns="0" bIns="0" rtlCol="0" anchor="t"/>
          <a:lstStyle/>
          <a:p>
            <a:pPr algn="l" indent="0" marL="0">
              <a:lnSpc>
                <a:spcPct val="90000"/>
              </a:lnSpc>
              <a:buNone/>
            </a:pPr>
            <a:r>
              <a:rPr lang="en-US" sz="900" dirty="0">
                <a:solidFill>
                  <a:srgbClr val="FFFFFF"/>
                </a:solidFill>
                <a:latin typeface="Arial" pitchFamily="34" charset="0"/>
                <a:ea typeface="Arial" pitchFamily="34" charset="-122"/>
                <a:cs typeface="Arial" pitchFamily="34" charset="-120"/>
              </a:rPr>
              <a:t>Each holiday has special symbols that people recognize quickly: colours, decorations, food, cards, or costumes. These details help children connect the celebration with its meaning and remember it easily.
</a:t>
            </a:r>
            <a:endParaRPr lang="en-US" sz="900" dirty="0"/>
          </a:p>
        </p:txBody>
      </p:sp>
      <p:sp>
        <p:nvSpPr>
          <p:cNvPr id="13" name="Text 4"/>
          <p:cNvSpPr txBox="1"/>
          <p:nvPr/>
        </p:nvSpPr>
        <p:spPr>
          <a:xfrm>
            <a:off x="6241600" y="1675030"/>
            <a:ext cx="2277900" cy="271800"/>
          </a:xfrm>
          <a:prstGeom prst="rect">
            <a:avLst/>
          </a:prstGeom>
          <a:noFill/>
          <a:ln/>
        </p:spPr>
        <p:txBody>
          <a:bodyPr wrap="square" lIns="0" tIns="0" rIns="0" bIns="0" rtlCol="0" anchor="ctr"/>
          <a:lstStyle/>
          <a:p>
            <a:pPr algn="l" indent="0" marL="0">
              <a:lnSpc>
                <a:spcPct val="90000"/>
              </a:lnSpc>
              <a:buNone/>
            </a:pPr>
            <a:r>
              <a:rPr lang="en-US" sz="1100" b="1" dirty="0">
                <a:solidFill>
                  <a:srgbClr val="FFFFFF"/>
                </a:solidFill>
                <a:latin typeface="Arial" pitchFamily="34" charset="0"/>
                <a:ea typeface="Arial" pitchFamily="34" charset="-122"/>
                <a:cs typeface="Arial" pitchFamily="34" charset="-120"/>
              </a:rPr>
              <a:t>Different countries
</a:t>
            </a:r>
            <a:endParaRPr lang="en-US" sz="1100" dirty="0"/>
          </a:p>
        </p:txBody>
      </p:sp>
      <p:sp>
        <p:nvSpPr>
          <p:cNvPr id="14" name="Text 5"/>
          <p:cNvSpPr txBox="1"/>
          <p:nvPr/>
        </p:nvSpPr>
        <p:spPr>
          <a:xfrm>
            <a:off x="6241600" y="1971127"/>
            <a:ext cx="2277900" cy="710700"/>
          </a:xfrm>
          <a:prstGeom prst="rect">
            <a:avLst/>
          </a:prstGeom>
          <a:noFill/>
          <a:ln/>
        </p:spPr>
        <p:txBody>
          <a:bodyPr wrap="square" lIns="0" tIns="0" rIns="0" bIns="0" rtlCol="0" anchor="t"/>
          <a:lstStyle/>
          <a:p>
            <a:pPr algn="l" indent="0" marL="0">
              <a:lnSpc>
                <a:spcPct val="90000"/>
              </a:lnSpc>
              <a:buNone/>
            </a:pPr>
            <a:r>
              <a:rPr lang="en-US" sz="900" dirty="0">
                <a:solidFill>
                  <a:srgbClr val="FFFFFF"/>
                </a:solidFill>
                <a:latin typeface="Arial" pitchFamily="34" charset="0"/>
                <a:ea typeface="Arial" pitchFamily="34" charset="-122"/>
                <a:cs typeface="Arial" pitchFamily="34" charset="-120"/>
              </a:rPr>
              <a:t>Some holidays are celebrated in many places, such as New Year, Christmas, or Easter. Others are linked to one country, like Thanksgiving or Independence Day, so traditions can be both shared and local.
</a:t>
            </a:r>
            <a:endParaRPr lang="en-US" sz="900" dirty="0"/>
          </a:p>
        </p:txBody>
      </p:sp>
      <p:sp>
        <p:nvSpPr>
          <p:cNvPr id="15" name="Text 6"/>
          <p:cNvSpPr txBox="1"/>
          <p:nvPr/>
        </p:nvSpPr>
        <p:spPr>
          <a:xfrm>
            <a:off x="3432963" y="1675030"/>
            <a:ext cx="2277900" cy="271800"/>
          </a:xfrm>
          <a:prstGeom prst="rect">
            <a:avLst/>
          </a:prstGeom>
          <a:noFill/>
          <a:ln/>
        </p:spPr>
        <p:txBody>
          <a:bodyPr wrap="square" lIns="0" tIns="0" rIns="0" bIns="0" rtlCol="0" anchor="ctr"/>
          <a:lstStyle/>
          <a:p>
            <a:pPr algn="l" indent="0" marL="0">
              <a:lnSpc>
                <a:spcPct val="90000"/>
              </a:lnSpc>
              <a:buNone/>
            </a:pPr>
            <a:r>
              <a:rPr lang="en-US" sz="1100" b="1" dirty="0">
                <a:solidFill>
                  <a:srgbClr val="FFFFFF"/>
                </a:solidFill>
                <a:latin typeface="Arial" pitchFamily="34" charset="0"/>
                <a:ea typeface="Arial" pitchFamily="34" charset="-122"/>
                <a:cs typeface="Arial" pitchFamily="34" charset="-120"/>
              </a:rPr>
              <a:t>Shared actions
</a:t>
            </a:r>
            <a:endParaRPr lang="en-US" sz="1100" dirty="0"/>
          </a:p>
        </p:txBody>
      </p:sp>
      <p:sp>
        <p:nvSpPr>
          <p:cNvPr id="16" name="Text 7"/>
          <p:cNvSpPr txBox="1"/>
          <p:nvPr/>
        </p:nvSpPr>
        <p:spPr>
          <a:xfrm>
            <a:off x="3432963" y="1971127"/>
            <a:ext cx="2277900" cy="710700"/>
          </a:xfrm>
          <a:prstGeom prst="rect">
            <a:avLst/>
          </a:prstGeom>
          <a:noFill/>
          <a:ln/>
        </p:spPr>
        <p:txBody>
          <a:bodyPr wrap="square" lIns="0" tIns="0" rIns="0" bIns="0" rtlCol="0" anchor="t"/>
          <a:lstStyle/>
          <a:p>
            <a:pPr algn="l" indent="0" marL="0">
              <a:lnSpc>
                <a:spcPct val="90000"/>
              </a:lnSpc>
              <a:buNone/>
            </a:pPr>
            <a:r>
              <a:rPr lang="en-US" sz="900" dirty="0">
                <a:solidFill>
                  <a:srgbClr val="FFFFFF"/>
                </a:solidFill>
                <a:latin typeface="Arial" pitchFamily="34" charset="0"/>
                <a:ea typeface="Arial" pitchFamily="34" charset="-122"/>
                <a:cs typeface="Arial" pitchFamily="34" charset="-120"/>
              </a:rPr>
              <a:t>When people decorate, sing, give greetings, or share a meal, they do something together. Common actions make the holiday feel united and help everyone take part, even in simple ways.
</a:t>
            </a:r>
            <a:endParaRPr lang="en-US" sz="900" dirty="0"/>
          </a:p>
        </p:txBody>
      </p:sp>
      <p:sp>
        <p:nvSpPr>
          <p:cNvPr id="17" name="Text 8"/>
          <p:cNvSpPr txBox="1"/>
          <p:nvPr/>
        </p:nvSpPr>
        <p:spPr>
          <a:xfrm>
            <a:off x="630278" y="3458962"/>
            <a:ext cx="3836400" cy="351300"/>
          </a:xfrm>
          <a:prstGeom prst="rect">
            <a:avLst/>
          </a:prstGeom>
          <a:noFill/>
          <a:ln/>
        </p:spPr>
        <p:txBody>
          <a:bodyPr wrap="square" lIns="0" tIns="0" rIns="0" bIns="0" rtlCol="0" anchor="ctr"/>
          <a:lstStyle/>
          <a:p>
            <a:pPr algn="l" indent="0" marL="0">
              <a:lnSpc>
                <a:spcPct val="90000"/>
              </a:lnSpc>
              <a:buNone/>
            </a:pPr>
            <a:r>
              <a:rPr lang="en-US" sz="1100" b="1" dirty="0">
                <a:solidFill>
                  <a:srgbClr val="FFFFFF"/>
                </a:solidFill>
                <a:latin typeface="Arial" pitchFamily="34" charset="0"/>
                <a:ea typeface="Arial" pitchFamily="34" charset="-122"/>
                <a:cs typeface="Arial" pitchFamily="34" charset="-120"/>
              </a:rPr>
              <a:t>Family memory
</a:t>
            </a:r>
            <a:endParaRPr lang="en-US" sz="1100" dirty="0"/>
          </a:p>
        </p:txBody>
      </p:sp>
      <p:sp>
        <p:nvSpPr>
          <p:cNvPr id="18" name="Text 9"/>
          <p:cNvSpPr txBox="1"/>
          <p:nvPr/>
        </p:nvSpPr>
        <p:spPr>
          <a:xfrm>
            <a:off x="630279" y="3876325"/>
            <a:ext cx="3607800" cy="550500"/>
          </a:xfrm>
          <a:prstGeom prst="rect">
            <a:avLst/>
          </a:prstGeom>
          <a:noFill/>
          <a:ln/>
        </p:spPr>
        <p:txBody>
          <a:bodyPr wrap="square" lIns="0" tIns="0" rIns="0" bIns="0" rtlCol="0" anchor="t"/>
          <a:lstStyle/>
          <a:p>
            <a:pPr algn="l" indent="0" marL="0">
              <a:lnSpc>
                <a:spcPct val="90000"/>
              </a:lnSpc>
              <a:buNone/>
            </a:pPr>
            <a:r>
              <a:rPr lang="en-US" sz="900" dirty="0">
                <a:solidFill>
                  <a:srgbClr val="FFFFFF"/>
                </a:solidFill>
                <a:latin typeface="Arial" pitchFamily="34" charset="0"/>
                <a:ea typeface="Arial" pitchFamily="34" charset="-122"/>
                <a:cs typeface="Arial" pitchFamily="34" charset="-120"/>
              </a:rPr>
              <a:t>A holiday becomes important when it is repeated every year. Children remember the food, music, and family habits, and these memories make the celebration stronger over time.
</a:t>
            </a:r>
            <a:endParaRPr lang="en-US" sz="900" dirty="0"/>
          </a:p>
        </p:txBody>
      </p:sp>
      <p:sp>
        <p:nvSpPr>
          <p:cNvPr id="19" name="Text 10"/>
          <p:cNvSpPr txBox="1"/>
          <p:nvPr/>
        </p:nvSpPr>
        <p:spPr>
          <a:xfrm>
            <a:off x="6241600" y="3420005"/>
            <a:ext cx="2277900" cy="271800"/>
          </a:xfrm>
          <a:prstGeom prst="rect">
            <a:avLst/>
          </a:prstGeom>
          <a:noFill/>
          <a:ln/>
        </p:spPr>
        <p:txBody>
          <a:bodyPr wrap="square" lIns="0" tIns="0" rIns="0" bIns="0" rtlCol="0" anchor="ctr"/>
          <a:lstStyle/>
          <a:p>
            <a:pPr algn="l" indent="0" marL="0">
              <a:lnSpc>
                <a:spcPct val="90000"/>
              </a:lnSpc>
              <a:buNone/>
            </a:pPr>
            <a:r>
              <a:rPr lang="en-US" sz="1100" b="1" dirty="0">
                <a:solidFill>
                  <a:srgbClr val="000000"/>
                </a:solidFill>
                <a:latin typeface="Arial" pitchFamily="34" charset="0"/>
                <a:ea typeface="Arial" pitchFamily="34" charset="-122"/>
                <a:cs typeface="Arial" pitchFamily="34" charset="-120"/>
              </a:rPr>
              <a:t>Why it matters
</a:t>
            </a:r>
            <a:endParaRPr lang="en-US" sz="1100" dirty="0"/>
          </a:p>
        </p:txBody>
      </p:sp>
      <p:sp>
        <p:nvSpPr>
          <p:cNvPr id="20" name="Text 11"/>
          <p:cNvSpPr txBox="1"/>
          <p:nvPr/>
        </p:nvSpPr>
        <p:spPr>
          <a:xfrm>
            <a:off x="6241600" y="3716102"/>
            <a:ext cx="2277900" cy="710700"/>
          </a:xfrm>
          <a:prstGeom prst="rect">
            <a:avLst/>
          </a:prstGeom>
          <a:noFill/>
          <a:ln/>
        </p:spPr>
        <p:txBody>
          <a:bodyPr wrap="square" lIns="0" tIns="0" rIns="0" bIns="0" rtlCol="0" anchor="t"/>
          <a:lstStyle/>
          <a:p>
            <a:pPr algn="l" indent="0" marL="0">
              <a:lnSpc>
                <a:spcPct val="90000"/>
              </a:lnSpc>
              <a:buNone/>
            </a:pPr>
            <a:r>
              <a:rPr lang="en-US" sz="900" dirty="0">
                <a:solidFill>
                  <a:srgbClr val="000000"/>
                </a:solidFill>
                <a:latin typeface="Arial" pitchFamily="34" charset="0"/>
                <a:ea typeface="Arial" pitchFamily="34" charset="-122"/>
                <a:cs typeface="Arial" pitchFamily="34" charset="-120"/>
              </a:rPr>
              <a:t>Holidays are not only days off. They help people show gratitude, enjoy time together, and feel part of a larger community, whether at home, in school, or in a country.
</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13147" y="1292983"/>
            <a:ext cx="8317800" cy="3182297"/>
          </a:xfrm>
          <a:prstGeom prst="rect">
            <a:avLst/>
          </a:prstGeom>
        </p:spPr>
      </p:pic>
      <p:sp>
        <p:nvSpPr>
          <p:cNvPr id="4" name="Text 0"/>
          <p:cNvSpPr txBox="1"/>
          <p:nvPr/>
        </p:nvSpPr>
        <p:spPr>
          <a:xfrm>
            <a:off x="8435530" y="4762976"/>
            <a:ext cx="295500" cy="99000"/>
          </a:xfrm>
          <a:prstGeom prst="rect">
            <a:avLst/>
          </a:prstGeom>
          <a:noFill/>
          <a:ln/>
        </p:spPr>
        <p:txBody>
          <a:bodyPr wrap="square" lIns="0" tIns="0" rIns="0" bIns="0" rtlCol="0" anchor="ctr"/>
          <a:lstStyle/>
          <a:p>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7</a:t>
            </a:r>
            <a:endParaRPr lang="en-US" sz="700" dirty="0"/>
          </a:p>
        </p:txBody>
      </p:sp>
      <p:sp>
        <p:nvSpPr>
          <p:cNvPr id="5" name="Text 1"/>
          <p:cNvSpPr txBox="1"/>
          <p:nvPr/>
        </p:nvSpPr>
        <p:spPr>
          <a:xfrm>
            <a:off x="413147" y="435769"/>
            <a:ext cx="8317800" cy="3642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How a tradition develops: from habit to family custom
</a:t>
            </a:r>
            <a:endParaRPr lang="en-US" sz="2400" dirty="0"/>
          </a:p>
        </p:txBody>
      </p:sp>
      <p:sp>
        <p:nvSpPr>
          <p:cNvPr id="6" name="Text 2"/>
          <p:cNvSpPr txBox="1"/>
          <p:nvPr/>
        </p:nvSpPr>
        <p:spPr>
          <a:xfrm>
            <a:off x="413147" y="845820"/>
            <a:ext cx="8133900" cy="267600"/>
          </a:xfrm>
          <a:prstGeom prst="rect">
            <a:avLst/>
          </a:prstGeom>
          <a:noFill/>
          <a:ln/>
        </p:spPr>
        <p:txBody>
          <a:bodyPr wrap="square" lIns="0" tIns="0" rIns="0" bIns="0" rtlCol="0" anchor="t"/>
          <a:lstStyle/>
          <a:p>
            <a:pPr algn="l" indent="0" marL="0">
              <a:lnSpc>
                <a:spcPct val="90000"/>
              </a:lnSpc>
              <a:buNone/>
            </a:pPr>
            <a:r>
              <a:rPr lang="en-US" sz="1200" dirty="0">
                <a:solidFill>
                  <a:srgbClr val="000000"/>
                </a:solidFill>
                <a:latin typeface="Arial" pitchFamily="34" charset="0"/>
                <a:ea typeface="Arial" pitchFamily="34" charset="-122"/>
                <a:cs typeface="Arial" pitchFamily="34" charset="-120"/>
              </a:rPr>
              <a:t>The diagram shows how a repeated event becomes a tradition through practice, memory, and teaching.
</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70490" y="1072294"/>
            <a:ext cx="2782500" cy="1858623"/>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5983442" y="1072294"/>
            <a:ext cx="2782500" cy="1858623"/>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3180693" y="1072294"/>
            <a:ext cx="2782500" cy="1858623"/>
          </a:xfrm>
          <a:prstGeom prst="rect">
            <a:avLst/>
          </a:prstGeom>
        </p:spPr>
      </p:pic>
      <p:pic>
        <p:nvPicPr>
          <p:cNvPr id="12" name="Image 10" descr="preencoded.png">    </p:cNvPr>
          <p:cNvPicPr>
            <a:picLocks noChangeAspect="1"/>
          </p:cNvPicPr>
          <p:nvPr/>
        </p:nvPicPr>
        <p:blipFill>
          <a:blip r:embed="rId11"/>
          <a:stretch>
            <a:fillRect/>
          </a:stretch>
        </p:blipFill>
        <p:spPr>
          <a:xfrm>
            <a:off x="0" y="0"/>
            <a:ext cx="9144000" cy="5143500"/>
          </a:xfrm>
          <a:prstGeom prst="rect">
            <a:avLst/>
          </a:prstGeom>
        </p:spPr>
      </p:pic>
      <p:sp>
        <p:nvSpPr>
          <p:cNvPr id="13" name="Text 0"/>
          <p:cNvSpPr txBox="1"/>
          <p:nvPr/>
        </p:nvSpPr>
        <p:spPr>
          <a:xfrm>
            <a:off x="8435530" y="4762976"/>
            <a:ext cx="295500" cy="99000"/>
          </a:xfrm>
          <a:prstGeom prst="rect">
            <a:avLst/>
          </a:prstGeom>
          <a:noFill/>
          <a:ln/>
        </p:spPr>
        <p:txBody>
          <a:bodyPr wrap="square" lIns="0" tIns="0" rIns="0" bIns="0" rtlCol="0" anchor="ctr"/>
          <a:lstStyle/>
          <a:p>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8</a:t>
            </a:r>
            <a:endParaRPr lang="en-US" sz="700" dirty="0"/>
          </a:p>
        </p:txBody>
      </p:sp>
      <p:sp>
        <p:nvSpPr>
          <p:cNvPr id="14" name="Text 1"/>
          <p:cNvSpPr txBox="1"/>
          <p:nvPr/>
        </p:nvSpPr>
        <p:spPr>
          <a:xfrm>
            <a:off x="413147" y="435769"/>
            <a:ext cx="8317800" cy="6048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Traditional clothes and symbols
</a:t>
            </a:r>
            <a:endParaRPr lang="en-US" sz="2400" dirty="0"/>
          </a:p>
        </p:txBody>
      </p:sp>
      <p:sp>
        <p:nvSpPr>
          <p:cNvPr id="15" name="Text 2"/>
          <p:cNvSpPr txBox="1"/>
          <p:nvPr/>
        </p:nvSpPr>
        <p:spPr>
          <a:xfrm>
            <a:off x="586568" y="3109164"/>
            <a:ext cx="2393100" cy="283800"/>
          </a:xfrm>
          <a:prstGeom prst="rect">
            <a:avLst/>
          </a:prstGeom>
          <a:noFill/>
          <a:ln/>
        </p:spPr>
        <p:txBody>
          <a:bodyPr wrap="square" lIns="0" tIns="0" rIns="0" bIns="0" rtlCol="0" anchor="ctr"/>
          <a:lstStyle/>
          <a:p>
            <a:pPr algn="l" indent="0" marL="0">
              <a:lnSpc>
                <a:spcPct val="90000"/>
              </a:lnSpc>
              <a:buNone/>
            </a:pPr>
            <a:r>
              <a:rPr lang="en-US" sz="900" b="1" dirty="0">
                <a:solidFill>
                  <a:srgbClr val="FFFFFF"/>
                </a:solidFill>
                <a:latin typeface="Arial" pitchFamily="34" charset="0"/>
                <a:ea typeface="Arial" pitchFamily="34" charset="-122"/>
                <a:cs typeface="Arial" pitchFamily="34" charset="-120"/>
              </a:rPr>
              <a:t>Clothes that tell a story
</a:t>
            </a:r>
            <a:endParaRPr lang="en-US" sz="900" dirty="0"/>
          </a:p>
        </p:txBody>
      </p:sp>
      <p:sp>
        <p:nvSpPr>
          <p:cNvPr id="16" name="Text 3"/>
          <p:cNvSpPr txBox="1"/>
          <p:nvPr/>
        </p:nvSpPr>
        <p:spPr>
          <a:xfrm>
            <a:off x="586568" y="3570889"/>
            <a:ext cx="2393100" cy="726000"/>
          </a:xfrm>
          <a:prstGeom prst="rect">
            <a:avLst/>
          </a:prstGeom>
          <a:noFill/>
          <a:ln/>
        </p:spPr>
        <p:txBody>
          <a:bodyPr wrap="square" lIns="0" tIns="0" rIns="0" bIns="0" rtlCol="0" anchor="t"/>
          <a:lstStyle/>
          <a:p>
            <a:pPr algn="l" indent="0" marL="0">
              <a:lnSpc>
                <a:spcPct val="90000"/>
              </a:lnSpc>
              <a:buNone/>
            </a:pPr>
            <a:r>
              <a:rPr lang="en-US" sz="800" dirty="0">
                <a:solidFill>
                  <a:srgbClr val="FFFFFF"/>
                </a:solidFill>
                <a:latin typeface="Arial" pitchFamily="34" charset="0"/>
                <a:ea typeface="Arial" pitchFamily="34" charset="-122"/>
                <a:cs typeface="Arial" pitchFamily="34" charset="-120"/>
              </a:rPr>
              <a:t>Traditional clothes often show where people come from. A costume, dress, shirt, or ornament may belong to a festival or a local custom. When children see these clothes, they can notice patterns, colours, and details that connect fashion with history and identity.
</a:t>
            </a:r>
            <a:endParaRPr lang="en-US" sz="800" dirty="0"/>
          </a:p>
        </p:txBody>
      </p:sp>
      <p:sp>
        <p:nvSpPr>
          <p:cNvPr id="17" name="Text 4"/>
          <p:cNvSpPr txBox="1"/>
          <p:nvPr/>
        </p:nvSpPr>
        <p:spPr>
          <a:xfrm>
            <a:off x="6199520" y="3109164"/>
            <a:ext cx="2393100" cy="283800"/>
          </a:xfrm>
          <a:prstGeom prst="rect">
            <a:avLst/>
          </a:prstGeom>
          <a:noFill/>
          <a:ln/>
        </p:spPr>
        <p:txBody>
          <a:bodyPr wrap="square" lIns="0" tIns="0" rIns="0" bIns="0" rtlCol="0" anchor="ctr"/>
          <a:lstStyle/>
          <a:p>
            <a:pPr algn="l" indent="0" marL="0">
              <a:lnSpc>
                <a:spcPct val="90000"/>
              </a:lnSpc>
              <a:buNone/>
            </a:pPr>
            <a:r>
              <a:rPr lang="en-US" sz="900" b="1" dirty="0">
                <a:solidFill>
                  <a:srgbClr val="FFFFFF"/>
                </a:solidFill>
                <a:latin typeface="Arial" pitchFamily="34" charset="0"/>
                <a:ea typeface="Arial" pitchFamily="34" charset="-122"/>
                <a:cs typeface="Arial" pitchFamily="34" charset="-120"/>
              </a:rPr>
              <a:t>Patterns and local memory
</a:t>
            </a:r>
            <a:endParaRPr lang="en-US" sz="900" dirty="0"/>
          </a:p>
        </p:txBody>
      </p:sp>
      <p:sp>
        <p:nvSpPr>
          <p:cNvPr id="18" name="Text 5"/>
          <p:cNvSpPr txBox="1"/>
          <p:nvPr/>
        </p:nvSpPr>
        <p:spPr>
          <a:xfrm>
            <a:off x="6199520" y="3570889"/>
            <a:ext cx="2393100" cy="726000"/>
          </a:xfrm>
          <a:prstGeom prst="rect">
            <a:avLst/>
          </a:prstGeom>
          <a:noFill/>
          <a:ln/>
        </p:spPr>
        <p:txBody>
          <a:bodyPr wrap="square" lIns="0" tIns="0" rIns="0" bIns="0" rtlCol="0" anchor="t"/>
          <a:lstStyle/>
          <a:p>
            <a:pPr algn="l" indent="0" marL="0">
              <a:lnSpc>
                <a:spcPct val="90000"/>
              </a:lnSpc>
              <a:buNone/>
            </a:pPr>
            <a:r>
              <a:rPr lang="en-US" sz="800" dirty="0">
                <a:solidFill>
                  <a:srgbClr val="FFFFFF"/>
                </a:solidFill>
                <a:latin typeface="Arial" pitchFamily="34" charset="0"/>
                <a:ea typeface="Arial" pitchFamily="34" charset="-122"/>
                <a:cs typeface="Arial" pitchFamily="34" charset="-120"/>
              </a:rPr>
              <a:t>A pattern can be more than decoration. It may show local history, family craft, or a region’s style. Because of that, traditional symbols on clothes often become a visible way to keep culture alive and easy to recognise.
</a:t>
            </a:r>
            <a:endParaRPr lang="en-US" sz="800" dirty="0"/>
          </a:p>
        </p:txBody>
      </p:sp>
      <p:sp>
        <p:nvSpPr>
          <p:cNvPr id="19" name="Text 6"/>
          <p:cNvSpPr txBox="1"/>
          <p:nvPr/>
        </p:nvSpPr>
        <p:spPr>
          <a:xfrm>
            <a:off x="3396771" y="3109164"/>
            <a:ext cx="2393100" cy="283800"/>
          </a:xfrm>
          <a:prstGeom prst="rect">
            <a:avLst/>
          </a:prstGeom>
          <a:noFill/>
          <a:ln/>
        </p:spPr>
        <p:txBody>
          <a:bodyPr wrap="square" lIns="0" tIns="0" rIns="0" bIns="0" rtlCol="0" anchor="ctr"/>
          <a:lstStyle/>
          <a:p>
            <a:pPr algn="l" indent="0" marL="0">
              <a:lnSpc>
                <a:spcPct val="90000"/>
              </a:lnSpc>
              <a:buNone/>
            </a:pPr>
            <a:r>
              <a:rPr lang="en-US" sz="900" b="1" dirty="0">
                <a:solidFill>
                  <a:srgbClr val="FFFFFF"/>
                </a:solidFill>
                <a:latin typeface="Arial" pitchFamily="34" charset="0"/>
                <a:ea typeface="Arial" pitchFamily="34" charset="-122"/>
                <a:cs typeface="Arial" pitchFamily="34" charset="-120"/>
              </a:rPr>
              <a:t>Colours with meaning
</a:t>
            </a:r>
            <a:endParaRPr lang="en-US" sz="900" dirty="0"/>
          </a:p>
        </p:txBody>
      </p:sp>
      <p:sp>
        <p:nvSpPr>
          <p:cNvPr id="20" name="Text 7"/>
          <p:cNvSpPr txBox="1"/>
          <p:nvPr/>
        </p:nvSpPr>
        <p:spPr>
          <a:xfrm>
            <a:off x="3396771" y="3570889"/>
            <a:ext cx="2393100" cy="726000"/>
          </a:xfrm>
          <a:prstGeom prst="rect">
            <a:avLst/>
          </a:prstGeom>
          <a:noFill/>
          <a:ln/>
        </p:spPr>
        <p:txBody>
          <a:bodyPr wrap="square" lIns="0" tIns="0" rIns="0" bIns="0" rtlCol="0" anchor="t"/>
          <a:lstStyle/>
          <a:p>
            <a:pPr algn="l" indent="0" marL="0">
              <a:lnSpc>
                <a:spcPct val="90000"/>
              </a:lnSpc>
              <a:buNone/>
            </a:pPr>
            <a:r>
              <a:rPr lang="en-US" sz="800" dirty="0">
                <a:solidFill>
                  <a:srgbClr val="FFFFFF"/>
                </a:solidFill>
                <a:latin typeface="Arial" pitchFamily="34" charset="0"/>
                <a:ea typeface="Arial" pitchFamily="34" charset="-122"/>
                <a:cs typeface="Arial" pitchFamily="34" charset="-120"/>
              </a:rPr>
              <a:t>Colours are not chosen by accident. In many traditions, red may suggest joy or celebration, while white may suggest purity or peace. These meanings help people understand why clothes and decorations are important during special events.
</a:t>
            </a:r>
            <a:endParaRPr lang="en-US"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1343042" y="1145300"/>
            <a:ext cx="6458008" cy="22698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81740" y="3925584"/>
            <a:ext cx="3706500" cy="567000"/>
          </a:xfrm>
          <a:prstGeom prst="rect">
            <a:avLst/>
          </a:prstGeom>
          <a:noFill/>
          <a:ln/>
        </p:spPr>
        <p:txBody>
          <a:bodyPr wrap="square" lIns="0" tIns="0" rIns="0" bIns="0" rtlCol="0" anchor="ctr"/>
          <a:lstStyle/>
          <a:p>
            <a:pPr algn="l" indent="0" marL="0">
              <a:lnSpc>
                <a:spcPct val="90000"/>
              </a:lnSpc>
              <a:buNone/>
            </a:pPr>
            <a:r>
              <a:rPr lang="en-US" sz="1200" dirty="0">
                <a:solidFill>
                  <a:srgbClr val="000000"/>
                </a:solidFill>
                <a:latin typeface="Arial" pitchFamily="34" charset="0"/>
                <a:ea typeface="Arial" pitchFamily="34" charset="-122"/>
                <a:cs typeface="Arial" pitchFamily="34" charset="-120"/>
              </a:rPr>
              <a:t>Different countries have different traditions, but many of them teach similar values and help people stay connected.
</a:t>
            </a:r>
            <a:endParaRPr lang="en-US" sz="1200" dirty="0"/>
          </a:p>
        </p:txBody>
      </p:sp>
      <p:sp>
        <p:nvSpPr>
          <p:cNvPr id="8" name="Text 1"/>
          <p:cNvSpPr txBox="1"/>
          <p:nvPr/>
        </p:nvSpPr>
        <p:spPr>
          <a:xfrm>
            <a:off x="8435530" y="4762976"/>
            <a:ext cx="295500" cy="99000"/>
          </a:xfrm>
          <a:prstGeom prst="rect">
            <a:avLst/>
          </a:prstGeom>
          <a:noFill/>
          <a:ln/>
        </p:spPr>
        <p:txBody>
          <a:bodyPr wrap="square" lIns="0" tIns="0" rIns="0" bIns="0" rtlCol="0" anchor="ctr"/>
          <a:lstStyle/>
          <a:p>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9</a:t>
            </a:r>
            <a:endParaRPr lang="en-US" sz="700" dirty="0"/>
          </a:p>
        </p:txBody>
      </p:sp>
      <p:sp>
        <p:nvSpPr>
          <p:cNvPr id="9" name="Text 2"/>
          <p:cNvSpPr txBox="1"/>
          <p:nvPr/>
        </p:nvSpPr>
        <p:spPr>
          <a:xfrm>
            <a:off x="413147" y="435769"/>
            <a:ext cx="7973700" cy="6048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Traditions in different countries: examples for comparison
</a:t>
            </a:r>
            <a:endParaRPr lang="en-US" sz="2400" dirty="0"/>
          </a:p>
        </p:txBody>
      </p:sp>
      <p:sp>
        <p:nvSpPr>
          <p:cNvPr id="10" name="Text 3"/>
          <p:cNvSpPr txBox="1"/>
          <p:nvPr/>
        </p:nvSpPr>
        <p:spPr>
          <a:xfrm>
            <a:off x="4671975" y="3937526"/>
            <a:ext cx="3881400" cy="543300"/>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The traditions look different, but they often express respect, memory, and family unity.
</a:t>
            </a:r>
            <a:endParaRPr lang="en-US" sz="1200" dirty="0"/>
          </a:p>
        </p:txBody>
      </p:sp>
      <p:sp>
        <p:nvSpPr>
          <p:cNvPr id="11" name="Text 4"/>
          <p:cNvSpPr txBox="1"/>
          <p:nvPr/>
        </p:nvSpPr>
        <p:spPr>
          <a:xfrm>
            <a:off x="413146" y="3470629"/>
            <a:ext cx="8317800" cy="218400"/>
          </a:xfrm>
          <a:prstGeom prst="rect">
            <a:avLst/>
          </a:prstGeom>
          <a:noFill/>
          <a:ln/>
        </p:spPr>
        <p:txBody>
          <a:bodyPr wrap="square" lIns="0" tIns="0" rIns="0" bIns="0" rtlCol="0" anchor="t"/>
          <a:lstStyle/>
          <a:p>
            <a:pPr algn="l" indent="0" marL="0">
              <a:lnSpc>
                <a:spcPct val="90000"/>
              </a:lnSpc>
              <a:buNone/>
            </a:pPr>
            <a:r>
              <a:rPr lang="en-US" sz="1100" dirty="0">
                <a:solidFill>
                  <a:srgbClr val="000000"/>
                </a:solidFill>
                <a:latin typeface="Arial" pitchFamily="34" charset="0"/>
                <a:ea typeface="Arial" pitchFamily="34" charset="-122"/>
                <a:cs typeface="Arial" pitchFamily="34" charset="-120"/>
              </a:rPr>
              <a:t>Encyclopedic and cultural reference facts
</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435530" y="4762976"/>
            <a:ext cx="295500" cy="99000"/>
          </a:xfrm>
          <a:prstGeom prst="rect">
            <a:avLst/>
          </a:prstGeom>
          <a:noFill/>
          <a:ln/>
        </p:spPr>
        <p:txBody>
          <a:bodyPr wrap="square" lIns="0" tIns="0" rIns="0" bIns="0" rtlCol="0" anchor="ctr"/>
          <a:lstStyle/>
          <a:p>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10</a:t>
            </a:r>
            <a:endParaRPr lang="en-US" sz="700" dirty="0"/>
          </a:p>
        </p:txBody>
      </p:sp>
      <p:sp>
        <p:nvSpPr>
          <p:cNvPr id="10" name="Text 1"/>
          <p:cNvSpPr txBox="1"/>
          <p:nvPr/>
        </p:nvSpPr>
        <p:spPr>
          <a:xfrm>
            <a:off x="534308" y="883599"/>
            <a:ext cx="2560500" cy="1671300"/>
          </a:xfrm>
          <a:prstGeom prst="rect">
            <a:avLst/>
          </a:prstGeom>
          <a:noFill/>
          <a:ln/>
        </p:spPr>
        <p:txBody>
          <a:bodyPr wrap="square" lIns="0" tIns="0" rIns="0" bIns="0" rtlCol="0" anchor="t"/>
          <a:lstStyle/>
          <a:p>
            <a:pPr algn="l" indent="0" marL="0">
              <a:lnSpc>
                <a:spcPct val="90000"/>
              </a:lnSpc>
              <a:buNone/>
            </a:pPr>
            <a:r>
              <a:rPr lang="en-US" sz="2400" b="1" dirty="0">
                <a:solidFill>
                  <a:srgbClr val="FFFFFF"/>
                </a:solidFill>
                <a:latin typeface="Arial" pitchFamily="34" charset="0"/>
                <a:ea typeface="Arial" pitchFamily="34" charset="-122"/>
                <a:cs typeface="Arial" pitchFamily="34" charset="-120"/>
              </a:rPr>
              <a:t>British traditions that students can recognise
</a:t>
            </a:r>
            <a:endParaRPr lang="en-US" sz="2400" dirty="0"/>
          </a:p>
        </p:txBody>
      </p:sp>
      <p:sp>
        <p:nvSpPr>
          <p:cNvPr id="11" name="Text 2"/>
          <p:cNvSpPr txBox="1"/>
          <p:nvPr/>
        </p:nvSpPr>
        <p:spPr>
          <a:xfrm>
            <a:off x="3748025" y="568296"/>
            <a:ext cx="4842300" cy="188400"/>
          </a:xfrm>
          <a:prstGeom prst="rect">
            <a:avLst/>
          </a:prstGeom>
          <a:noFill/>
          <a:ln/>
        </p:spPr>
        <p:txBody>
          <a:bodyPr wrap="square" lIns="0" tIns="0" rIns="0" bIns="0" rtlCol="0" anchor="ctr"/>
          <a:lstStyle/>
          <a:p>
            <a:pPr algn="l" indent="0" marL="0">
              <a:lnSpc>
                <a:spcPct val="90000"/>
              </a:lnSpc>
              <a:buNone/>
            </a:pPr>
            <a:r>
              <a:rPr lang="en-US" sz="1000" b="1" dirty="0">
                <a:solidFill>
                  <a:srgbClr val="000000"/>
                </a:solidFill>
                <a:latin typeface="Arial" pitchFamily="34" charset="0"/>
                <a:ea typeface="Arial" pitchFamily="34" charset="-122"/>
                <a:cs typeface="Arial" pitchFamily="34" charset="-120"/>
              </a:rPr>
              <a:t>Afternoon tea
</a:t>
            </a:r>
            <a:endParaRPr lang="en-US" sz="1000" dirty="0"/>
          </a:p>
        </p:txBody>
      </p:sp>
      <p:sp>
        <p:nvSpPr>
          <p:cNvPr id="12" name="Text 3"/>
          <p:cNvSpPr txBox="1"/>
          <p:nvPr/>
        </p:nvSpPr>
        <p:spPr>
          <a:xfrm>
            <a:off x="3748025" y="796839"/>
            <a:ext cx="4919100" cy="301200"/>
          </a:xfrm>
          <a:prstGeom prst="rect">
            <a:avLst/>
          </a:prstGeom>
          <a:noFill/>
          <a:ln/>
        </p:spPr>
        <p:txBody>
          <a:bodyPr wrap="square" lIns="0" tIns="0" rIns="0" bIns="0" rtlCol="0" anchor="ctr"/>
          <a:lstStyle/>
          <a:p>
            <a:pPr algn="l" indent="0" marL="0">
              <a:lnSpc>
                <a:spcPct val="100000"/>
              </a:lnSpc>
              <a:buNone/>
            </a:pPr>
            <a:r>
              <a:rPr lang="en-US" sz="900" dirty="0">
                <a:solidFill>
                  <a:srgbClr val="000000"/>
                </a:solidFill>
                <a:latin typeface="Arial" pitchFamily="34" charset="0"/>
                <a:ea typeface="Arial" pitchFamily="34" charset="-122"/>
                <a:cs typeface="Arial" pitchFamily="34" charset="-120"/>
              </a:rPr>
              <a:t>Afternoon tea is a well-known British custom. It is linked with calm conversation, polite behaviour, and a regular break in the day, so students can easily remember it as a social tradition.
</a:t>
            </a:r>
            <a:endParaRPr lang="en-US" sz="900" dirty="0"/>
          </a:p>
        </p:txBody>
      </p:sp>
      <p:sp>
        <p:nvSpPr>
          <p:cNvPr id="13" name="Text 4"/>
          <p:cNvSpPr txBox="1"/>
          <p:nvPr/>
        </p:nvSpPr>
        <p:spPr>
          <a:xfrm>
            <a:off x="3748025" y="3850296"/>
            <a:ext cx="4842300" cy="188400"/>
          </a:xfrm>
          <a:prstGeom prst="rect">
            <a:avLst/>
          </a:prstGeom>
          <a:noFill/>
          <a:ln/>
        </p:spPr>
        <p:txBody>
          <a:bodyPr wrap="square" lIns="0" tIns="0" rIns="0" bIns="0" rtlCol="0" anchor="ctr"/>
          <a:lstStyle/>
          <a:p>
            <a:pPr algn="l" indent="0" marL="0">
              <a:lnSpc>
                <a:spcPct val="90000"/>
              </a:lnSpc>
              <a:buNone/>
            </a:pPr>
            <a:r>
              <a:rPr lang="en-US" sz="1000" b="1" dirty="0">
                <a:solidFill>
                  <a:srgbClr val="000000"/>
                </a:solidFill>
                <a:latin typeface="Arial" pitchFamily="34" charset="0"/>
                <a:ea typeface="Arial" pitchFamily="34" charset="-122"/>
                <a:cs typeface="Arial" pitchFamily="34" charset="-120"/>
              </a:rPr>
              <a:t>Family time
</a:t>
            </a:r>
            <a:endParaRPr lang="en-US" sz="1000" dirty="0"/>
          </a:p>
        </p:txBody>
      </p:sp>
      <p:sp>
        <p:nvSpPr>
          <p:cNvPr id="14" name="Text 5"/>
          <p:cNvSpPr txBox="1"/>
          <p:nvPr/>
        </p:nvSpPr>
        <p:spPr>
          <a:xfrm>
            <a:off x="3748025" y="4078839"/>
            <a:ext cx="4919100" cy="301200"/>
          </a:xfrm>
          <a:prstGeom prst="rect">
            <a:avLst/>
          </a:prstGeom>
          <a:noFill/>
          <a:ln/>
        </p:spPr>
        <p:txBody>
          <a:bodyPr wrap="square" lIns="0" tIns="0" rIns="0" bIns="0" rtlCol="0" anchor="ctr"/>
          <a:lstStyle/>
          <a:p>
            <a:pPr algn="l" indent="0" marL="0">
              <a:lnSpc>
                <a:spcPct val="100000"/>
              </a:lnSpc>
              <a:buNone/>
            </a:pPr>
            <a:r>
              <a:rPr lang="en-US" sz="900" dirty="0">
                <a:solidFill>
                  <a:srgbClr val="000000"/>
                </a:solidFill>
                <a:latin typeface="Arial" pitchFamily="34" charset="0"/>
                <a:ea typeface="Arial" pitchFamily="34" charset="-122"/>
                <a:cs typeface="Arial" pitchFamily="34" charset="-120"/>
              </a:rPr>
              <a:t>Many traditions happen at home, not only at large events. Tea, cards, and holiday meals help families spend time together, and this is why students can relate to British customs easily.
</a:t>
            </a:r>
            <a:endParaRPr lang="en-US" sz="900" dirty="0"/>
          </a:p>
        </p:txBody>
      </p:sp>
      <p:sp>
        <p:nvSpPr>
          <p:cNvPr id="15" name="Text 6"/>
          <p:cNvSpPr txBox="1"/>
          <p:nvPr/>
        </p:nvSpPr>
        <p:spPr>
          <a:xfrm>
            <a:off x="3748025" y="3029796"/>
            <a:ext cx="4842300" cy="188400"/>
          </a:xfrm>
          <a:prstGeom prst="rect">
            <a:avLst/>
          </a:prstGeom>
          <a:noFill/>
          <a:ln/>
        </p:spPr>
        <p:txBody>
          <a:bodyPr wrap="square" lIns="0" tIns="0" rIns="0" bIns="0" rtlCol="0" anchor="ctr"/>
          <a:lstStyle/>
          <a:p>
            <a:pPr algn="l" indent="0" marL="0">
              <a:lnSpc>
                <a:spcPct val="90000"/>
              </a:lnSpc>
              <a:buNone/>
            </a:pPr>
            <a:r>
              <a:rPr lang="en-US" sz="1000" b="1" dirty="0">
                <a:solidFill>
                  <a:srgbClr val="000000"/>
                </a:solidFill>
                <a:latin typeface="Arial" pitchFamily="34" charset="0"/>
                <a:ea typeface="Arial" pitchFamily="34" charset="-122"/>
                <a:cs typeface="Arial" pitchFamily="34" charset="-120"/>
              </a:rPr>
              <a:t>Polite habits
</a:t>
            </a:r>
            <a:endParaRPr lang="en-US" sz="1000" dirty="0"/>
          </a:p>
        </p:txBody>
      </p:sp>
      <p:sp>
        <p:nvSpPr>
          <p:cNvPr id="16" name="Text 7"/>
          <p:cNvSpPr txBox="1"/>
          <p:nvPr/>
        </p:nvSpPr>
        <p:spPr>
          <a:xfrm>
            <a:off x="3748025" y="3258339"/>
            <a:ext cx="4919100" cy="301200"/>
          </a:xfrm>
          <a:prstGeom prst="rect">
            <a:avLst/>
          </a:prstGeom>
          <a:noFill/>
          <a:ln/>
        </p:spPr>
        <p:txBody>
          <a:bodyPr wrap="square" lIns="0" tIns="0" rIns="0" bIns="0" rtlCol="0" anchor="ctr"/>
          <a:lstStyle/>
          <a:p>
            <a:pPr algn="l" indent="0" marL="0">
              <a:lnSpc>
                <a:spcPct val="100000"/>
              </a:lnSpc>
              <a:buNone/>
            </a:pPr>
            <a:r>
              <a:rPr lang="en-US" sz="900" dirty="0">
                <a:solidFill>
                  <a:srgbClr val="000000"/>
                </a:solidFill>
                <a:latin typeface="Arial" pitchFamily="34" charset="0"/>
                <a:ea typeface="Arial" pitchFamily="34" charset="-122"/>
                <a:cs typeface="Arial" pitchFamily="34" charset="-120"/>
              </a:rPr>
              <a:t>Traditions in Britain are often connected with courtesy, waiting in line, and saying please and thank you. These everyday habits are small, but they are an important part of social life.
</a:t>
            </a:r>
            <a:endParaRPr lang="en-US" sz="900" dirty="0"/>
          </a:p>
        </p:txBody>
      </p:sp>
      <p:sp>
        <p:nvSpPr>
          <p:cNvPr id="17" name="Text 8"/>
          <p:cNvSpPr txBox="1"/>
          <p:nvPr/>
        </p:nvSpPr>
        <p:spPr>
          <a:xfrm>
            <a:off x="3748025" y="2209296"/>
            <a:ext cx="4842300" cy="188400"/>
          </a:xfrm>
          <a:prstGeom prst="rect">
            <a:avLst/>
          </a:prstGeom>
          <a:noFill/>
          <a:ln/>
        </p:spPr>
        <p:txBody>
          <a:bodyPr wrap="square" lIns="0" tIns="0" rIns="0" bIns="0" rtlCol="0" anchor="ctr"/>
          <a:lstStyle/>
          <a:p>
            <a:pPr algn="l" indent="0" marL="0">
              <a:lnSpc>
                <a:spcPct val="90000"/>
              </a:lnSpc>
              <a:buNone/>
            </a:pPr>
            <a:r>
              <a:rPr lang="en-US" sz="1000" b="1" dirty="0">
                <a:solidFill>
                  <a:srgbClr val="000000"/>
                </a:solidFill>
                <a:latin typeface="Arial" pitchFamily="34" charset="0"/>
                <a:ea typeface="Arial" pitchFamily="34" charset="-122"/>
                <a:cs typeface="Arial" pitchFamily="34" charset="-120"/>
              </a:rPr>
              <a:t>Special holidays
</a:t>
            </a:r>
            <a:endParaRPr lang="en-US" sz="1000" dirty="0"/>
          </a:p>
        </p:txBody>
      </p:sp>
      <p:sp>
        <p:nvSpPr>
          <p:cNvPr id="18" name="Text 9"/>
          <p:cNvSpPr txBox="1"/>
          <p:nvPr/>
        </p:nvSpPr>
        <p:spPr>
          <a:xfrm>
            <a:off x="3748025" y="2437839"/>
            <a:ext cx="4919100" cy="301200"/>
          </a:xfrm>
          <a:prstGeom prst="rect">
            <a:avLst/>
          </a:prstGeom>
          <a:noFill/>
          <a:ln/>
        </p:spPr>
        <p:txBody>
          <a:bodyPr wrap="square" lIns="0" tIns="0" rIns="0" bIns="0" rtlCol="0" anchor="ctr"/>
          <a:lstStyle/>
          <a:p>
            <a:pPr algn="l" indent="0" marL="0">
              <a:lnSpc>
                <a:spcPct val="100000"/>
              </a:lnSpc>
              <a:buNone/>
            </a:pPr>
            <a:r>
              <a:rPr lang="en-US" sz="844" dirty="0">
                <a:solidFill>
                  <a:srgbClr val="000000"/>
                </a:solidFill>
                <a:latin typeface="Arial" pitchFamily="34" charset="0"/>
                <a:ea typeface="Arial" pitchFamily="34" charset="-122"/>
                <a:cs typeface="Arial" pitchFamily="34" charset="-120"/>
              </a:rPr>
              <a:t>British holidays often include special food, cards, or small gifts. Christmas crackers, royal celebrations, and Guy Fawkes Night are examples of customs that children can recognise in books, films, or pictures.
</a:t>
            </a:r>
            <a:endParaRPr lang="en-US" sz="844" dirty="0"/>
          </a:p>
        </p:txBody>
      </p:sp>
      <p:sp>
        <p:nvSpPr>
          <p:cNvPr id="19" name="Text 10"/>
          <p:cNvSpPr txBox="1"/>
          <p:nvPr/>
        </p:nvSpPr>
        <p:spPr>
          <a:xfrm>
            <a:off x="3748025" y="1388796"/>
            <a:ext cx="4842300" cy="188400"/>
          </a:xfrm>
          <a:prstGeom prst="rect">
            <a:avLst/>
          </a:prstGeom>
          <a:noFill/>
          <a:ln/>
        </p:spPr>
        <p:txBody>
          <a:bodyPr wrap="square" lIns="0" tIns="0" rIns="0" bIns="0" rtlCol="0" anchor="ctr"/>
          <a:lstStyle/>
          <a:p>
            <a:pPr algn="l" indent="0" marL="0">
              <a:lnSpc>
                <a:spcPct val="90000"/>
              </a:lnSpc>
              <a:buNone/>
            </a:pPr>
            <a:r>
              <a:rPr lang="en-US" sz="1000" b="1" dirty="0">
                <a:solidFill>
                  <a:srgbClr val="000000"/>
                </a:solidFill>
                <a:latin typeface="Arial" pitchFamily="34" charset="0"/>
                <a:ea typeface="Arial" pitchFamily="34" charset="-122"/>
                <a:cs typeface="Arial" pitchFamily="34" charset="-120"/>
              </a:rPr>
              <a:t>School uniforms
</a:t>
            </a:r>
            <a:endParaRPr lang="en-US" sz="1000" dirty="0"/>
          </a:p>
        </p:txBody>
      </p:sp>
      <p:sp>
        <p:nvSpPr>
          <p:cNvPr id="20" name="Text 11"/>
          <p:cNvSpPr txBox="1"/>
          <p:nvPr/>
        </p:nvSpPr>
        <p:spPr>
          <a:xfrm>
            <a:off x="3748025" y="1617339"/>
            <a:ext cx="4919100" cy="301200"/>
          </a:xfrm>
          <a:prstGeom prst="rect">
            <a:avLst/>
          </a:prstGeom>
          <a:noFill/>
          <a:ln/>
        </p:spPr>
        <p:txBody>
          <a:bodyPr wrap="square" lIns="0" tIns="0" rIns="0" bIns="0" rtlCol="0" anchor="ctr"/>
          <a:lstStyle/>
          <a:p>
            <a:pPr algn="l" indent="0" marL="0">
              <a:lnSpc>
                <a:spcPct val="100000"/>
              </a:lnSpc>
              <a:buNone/>
            </a:pPr>
            <a:r>
              <a:rPr lang="en-US" sz="900" dirty="0">
                <a:solidFill>
                  <a:srgbClr val="000000"/>
                </a:solidFill>
                <a:latin typeface="Arial" pitchFamily="34" charset="0"/>
                <a:ea typeface="Arial" pitchFamily="34" charset="-122"/>
                <a:cs typeface="Arial" pitchFamily="34" charset="-120"/>
              </a:rPr>
              <a:t>Many British schools use uniforms, so children quickly notice this tradition. It helps create a shared school identity and makes the idea of belonging to one community more visible.
</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13147" y="1292719"/>
            <a:ext cx="3969000" cy="3182824"/>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840568" y="1468846"/>
            <a:ext cx="3706500" cy="567000"/>
          </a:xfrm>
          <a:prstGeom prst="rect">
            <a:avLst/>
          </a:prstGeom>
          <a:noFill/>
          <a:ln/>
        </p:spPr>
        <p:txBody>
          <a:bodyPr wrap="square" lIns="0" tIns="0" rIns="0" bIns="0" rtlCol="0" anchor="ctr"/>
          <a:lstStyle/>
          <a:p>
            <a:pPr algn="l" indent="0" marL="0">
              <a:lnSpc>
                <a:spcPct val="90000"/>
              </a:lnSpc>
              <a:buNone/>
            </a:pPr>
            <a:r>
              <a:rPr lang="en-US" sz="1200" dirty="0">
                <a:solidFill>
                  <a:srgbClr val="000000"/>
                </a:solidFill>
                <a:latin typeface="Arial" pitchFamily="34" charset="0"/>
                <a:ea typeface="Arial" pitchFamily="34" charset="-122"/>
                <a:cs typeface="Arial" pitchFamily="34" charset="-120"/>
              </a:rPr>
              <a:t>Способ поздравления стал быстрее и удобнее, но сама традиция напоминать о важном дне сохраняет личное отношение и внимание к близким.
</a:t>
            </a:r>
            <a:endParaRPr lang="en-US" sz="1200" dirty="0"/>
          </a:p>
        </p:txBody>
      </p:sp>
      <p:sp>
        <p:nvSpPr>
          <p:cNvPr id="8" name="Text 1"/>
          <p:cNvSpPr txBox="1"/>
          <p:nvPr/>
        </p:nvSpPr>
        <p:spPr>
          <a:xfrm>
            <a:off x="8435530" y="4762976"/>
            <a:ext cx="295500" cy="99000"/>
          </a:xfrm>
          <a:prstGeom prst="rect">
            <a:avLst/>
          </a:prstGeom>
          <a:noFill/>
          <a:ln/>
        </p:spPr>
        <p:txBody>
          <a:bodyPr wrap="square" lIns="0" tIns="0" rIns="0" bIns="0" rtlCol="0" anchor="ctr"/>
          <a:lstStyle/>
          <a:p>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11</a:t>
            </a:r>
            <a:endParaRPr lang="en-US" sz="700" dirty="0"/>
          </a:p>
        </p:txBody>
      </p:sp>
      <p:sp>
        <p:nvSpPr>
          <p:cNvPr id="9" name="Text 2"/>
          <p:cNvSpPr txBox="1"/>
          <p:nvPr/>
        </p:nvSpPr>
        <p:spPr>
          <a:xfrm>
            <a:off x="413147" y="435769"/>
            <a:ext cx="8317800" cy="6048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How traditions change over time
</a:t>
            </a:r>
            <a:endParaRPr lang="en-US" sz="2400" dirty="0"/>
          </a:p>
        </p:txBody>
      </p:sp>
      <p:sp>
        <p:nvSpPr>
          <p:cNvPr id="10" name="Text 3"/>
          <p:cNvSpPr txBox="1"/>
          <p:nvPr/>
        </p:nvSpPr>
        <p:spPr>
          <a:xfrm>
            <a:off x="4849446" y="2549765"/>
            <a:ext cx="3697800" cy="543300"/>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Чем новее форма общения, тем выше скорость передачи поздравления; при этом смысл традиции почти не меняется.
</a:t>
            </a:r>
            <a:endParaRPr lang="en-US" sz="1200" dirty="0"/>
          </a:p>
        </p:txBody>
      </p:sp>
      <p:sp>
        <p:nvSpPr>
          <p:cNvPr id="11" name="Text 4"/>
          <p:cNvSpPr txBox="1"/>
          <p:nvPr/>
        </p:nvSpPr>
        <p:spPr>
          <a:xfrm>
            <a:off x="4671975" y="3467325"/>
            <a:ext cx="3895800" cy="218400"/>
          </a:xfrm>
          <a:prstGeom prst="rect">
            <a:avLst/>
          </a:prstGeom>
          <a:noFill/>
          <a:ln/>
        </p:spPr>
        <p:txBody>
          <a:bodyPr wrap="square" lIns="0" tIns="0" rIns="0" bIns="0" rtlCol="0" anchor="t"/>
          <a:lstStyle/>
          <a:p>
            <a:pPr algn="l" indent="0" marL="0">
              <a:lnSpc>
                <a:spcPct val="90000"/>
              </a:lnSpc>
              <a:buNone/>
            </a:pPr>
            <a:r>
              <a:rPr lang="en-US" sz="955" dirty="0">
                <a:solidFill>
                  <a:srgbClr val="000000"/>
                </a:solidFill>
                <a:latin typeface="Arial" pitchFamily="34" charset="0"/>
                <a:ea typeface="Arial" pitchFamily="34" charset="-122"/>
                <a:cs typeface="Arial" pitchFamily="34" charset="-120"/>
              </a:rPr>
              <a:t>Схематическая иллюстрация по теме; условная шкала для учебного сравнения.
</a:t>
            </a:r>
            <a:endParaRPr lang="en-US" sz="955"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500897" y="1553921"/>
            <a:ext cx="283500" cy="3240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3309581" y="1553921"/>
            <a:ext cx="283500" cy="3240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6098017" y="1586321"/>
            <a:ext cx="324000" cy="2592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1884989" y="3012961"/>
            <a:ext cx="324000" cy="324000"/>
          </a:xfrm>
          <a:prstGeom prst="rect">
            <a:avLst/>
          </a:prstGeom>
        </p:spPr>
      </p:pic>
      <p:pic>
        <p:nvPicPr>
          <p:cNvPr id="12" name="Image 10" descr="preencoded.png">    </p:cNvPr>
          <p:cNvPicPr>
            <a:picLocks noChangeAspect="1"/>
          </p:cNvPicPr>
          <p:nvPr/>
        </p:nvPicPr>
        <p:blipFill>
          <a:blip r:embed="rId11"/>
          <a:stretch>
            <a:fillRect/>
          </a:stretch>
        </p:blipFill>
        <p:spPr>
          <a:xfrm>
            <a:off x="0" y="0"/>
            <a:ext cx="9144000" cy="5143500"/>
          </a:xfrm>
          <a:prstGeom prst="rect">
            <a:avLst/>
          </a:prstGeom>
        </p:spPr>
      </p:pic>
      <p:pic>
        <p:nvPicPr>
          <p:cNvPr id="13" name="Image 11" descr="preencoded.png">    </p:cNvPr>
          <p:cNvPicPr>
            <a:picLocks noChangeAspect="1"/>
          </p:cNvPicPr>
          <p:nvPr/>
        </p:nvPicPr>
        <p:blipFill>
          <a:blip r:embed="rId12"/>
          <a:stretch>
            <a:fillRect/>
          </a:stretch>
        </p:blipFill>
        <p:spPr>
          <a:xfrm>
            <a:off x="4693674" y="3012961"/>
            <a:ext cx="324000" cy="324000"/>
          </a:xfrm>
          <a:prstGeom prst="rect">
            <a:avLst/>
          </a:prstGeom>
        </p:spPr>
      </p:pic>
      <p:sp>
        <p:nvSpPr>
          <p:cNvPr id="14" name="Text 0"/>
          <p:cNvSpPr txBox="1"/>
          <p:nvPr/>
        </p:nvSpPr>
        <p:spPr>
          <a:xfrm>
            <a:off x="8435530" y="4762976"/>
            <a:ext cx="295500" cy="99000"/>
          </a:xfrm>
          <a:prstGeom prst="rect">
            <a:avLst/>
          </a:prstGeom>
          <a:noFill/>
          <a:ln/>
        </p:spPr>
        <p:txBody>
          <a:bodyPr wrap="square" lIns="0" tIns="0" rIns="0" bIns="0" rtlCol="0" anchor="ctr"/>
          <a:lstStyle/>
          <a:p>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12</a:t>
            </a:r>
            <a:endParaRPr lang="en-US" sz="700" dirty="0"/>
          </a:p>
        </p:txBody>
      </p:sp>
      <p:sp>
        <p:nvSpPr>
          <p:cNvPr id="15" name="Text 1"/>
          <p:cNvSpPr txBox="1"/>
          <p:nvPr/>
        </p:nvSpPr>
        <p:spPr>
          <a:xfrm>
            <a:off x="413147" y="435769"/>
            <a:ext cx="7973700" cy="6048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Ключевые школьные традиции
</a:t>
            </a:r>
            <a:endParaRPr lang="en-US" sz="2400" dirty="0"/>
          </a:p>
        </p:txBody>
      </p:sp>
      <p:sp>
        <p:nvSpPr>
          <p:cNvPr id="16" name="Text 2"/>
          <p:cNvSpPr txBox="1"/>
          <p:nvPr/>
        </p:nvSpPr>
        <p:spPr>
          <a:xfrm>
            <a:off x="939647" y="1540296"/>
            <a:ext cx="2174100" cy="351300"/>
          </a:xfrm>
          <a:prstGeom prst="rect">
            <a:avLst/>
          </a:prstGeom>
          <a:noFill/>
          <a:ln/>
        </p:spPr>
        <p:txBody>
          <a:bodyPr wrap="square" lIns="0" tIns="0" rIns="0" bIns="0" rtlCol="0" anchor="ctr"/>
          <a:lstStyle/>
          <a:p>
            <a:pPr algn="l" indent="0" marL="0">
              <a:lnSpc>
                <a:spcPct val="90000"/>
              </a:lnSpc>
              <a:buNone/>
            </a:pPr>
            <a:r>
              <a:rPr lang="en-US" sz="1100" b="1" dirty="0">
                <a:solidFill>
                  <a:srgbClr val="000000"/>
                </a:solidFill>
                <a:latin typeface="Arial" pitchFamily="34" charset="0"/>
                <a:ea typeface="Arial" pitchFamily="34" charset="-122"/>
                <a:cs typeface="Arial" pitchFamily="34" charset="-120"/>
              </a:rPr>
              <a:t>Первый звонок
</a:t>
            </a:r>
            <a:endParaRPr lang="en-US" sz="1100" dirty="0"/>
          </a:p>
        </p:txBody>
      </p:sp>
      <p:sp>
        <p:nvSpPr>
          <p:cNvPr id="17" name="Text 3"/>
          <p:cNvSpPr txBox="1"/>
          <p:nvPr/>
        </p:nvSpPr>
        <p:spPr>
          <a:xfrm>
            <a:off x="413147" y="2094896"/>
            <a:ext cx="2700600" cy="647400"/>
          </a:xfrm>
          <a:prstGeom prst="rect">
            <a:avLst/>
          </a:prstGeom>
          <a:noFill/>
          <a:ln/>
        </p:spPr>
        <p:txBody>
          <a:bodyPr wrap="square" lIns="0" tIns="0" rIns="0" bIns="0" rtlCol="0" anchor="t"/>
          <a:lstStyle/>
          <a:p>
            <a:pPr algn="l" indent="0" marL="0">
              <a:lnSpc>
                <a:spcPct val="90000"/>
              </a:lnSpc>
              <a:buNone/>
            </a:pPr>
            <a:r>
              <a:rPr lang="en-US" sz="1100" dirty="0">
                <a:solidFill>
                  <a:srgbClr val="000000"/>
                </a:solidFill>
                <a:latin typeface="Arial" pitchFamily="34" charset="0"/>
                <a:ea typeface="Arial" pitchFamily="34" charset="-122"/>
                <a:cs typeface="Arial" pitchFamily="34" charset="-120"/>
              </a:rPr>
              <a:t>Этот день открывает учебный год и помогает классу почувствовать начало общего пути. Для многих учеников он связан с торжественной атмосферой и ожиданием новых событий.
</a:t>
            </a:r>
            <a:endParaRPr lang="en-US" sz="1100" dirty="0"/>
          </a:p>
        </p:txBody>
      </p:sp>
      <p:sp>
        <p:nvSpPr>
          <p:cNvPr id="18" name="Text 4"/>
          <p:cNvSpPr txBox="1"/>
          <p:nvPr/>
        </p:nvSpPr>
        <p:spPr>
          <a:xfrm>
            <a:off x="3748331" y="1540296"/>
            <a:ext cx="2174100" cy="351300"/>
          </a:xfrm>
          <a:prstGeom prst="rect">
            <a:avLst/>
          </a:prstGeom>
          <a:noFill/>
          <a:ln/>
        </p:spPr>
        <p:txBody>
          <a:bodyPr wrap="square" lIns="0" tIns="0" rIns="0" bIns="0" rtlCol="0" anchor="ctr"/>
          <a:lstStyle/>
          <a:p>
            <a:pPr algn="l" indent="0" marL="0">
              <a:lnSpc>
                <a:spcPct val="90000"/>
              </a:lnSpc>
              <a:buNone/>
            </a:pPr>
            <a:r>
              <a:rPr lang="en-US" sz="1100" b="1" dirty="0">
                <a:solidFill>
                  <a:srgbClr val="000000"/>
                </a:solidFill>
                <a:latin typeface="Arial" pitchFamily="34" charset="0"/>
                <a:ea typeface="Arial" pitchFamily="34" charset="-122"/>
                <a:cs typeface="Arial" pitchFamily="34" charset="-120"/>
              </a:rPr>
              <a:t>Праздники школы
</a:t>
            </a:r>
            <a:endParaRPr lang="en-US" sz="1100" dirty="0"/>
          </a:p>
        </p:txBody>
      </p:sp>
      <p:sp>
        <p:nvSpPr>
          <p:cNvPr id="19" name="Text 5"/>
          <p:cNvSpPr txBox="1"/>
          <p:nvPr/>
        </p:nvSpPr>
        <p:spPr>
          <a:xfrm>
            <a:off x="3221831" y="2094896"/>
            <a:ext cx="2700600" cy="647400"/>
          </a:xfrm>
          <a:prstGeom prst="rect">
            <a:avLst/>
          </a:prstGeom>
          <a:noFill/>
          <a:ln/>
        </p:spPr>
        <p:txBody>
          <a:bodyPr wrap="square" lIns="0" tIns="0" rIns="0" bIns="0" rtlCol="0" anchor="t"/>
          <a:lstStyle/>
          <a:p>
            <a:pPr algn="l" indent="0" marL="0">
              <a:lnSpc>
                <a:spcPct val="90000"/>
              </a:lnSpc>
              <a:buNone/>
            </a:pPr>
            <a:r>
              <a:rPr lang="en-US" sz="1100" dirty="0">
                <a:solidFill>
                  <a:srgbClr val="000000"/>
                </a:solidFill>
                <a:latin typeface="Arial" pitchFamily="34" charset="0"/>
                <a:ea typeface="Arial" pitchFamily="34" charset="-122"/>
                <a:cs typeface="Arial" pitchFamily="34" charset="-120"/>
              </a:rPr>
              <a:t>Школьные праздники объединяют учеников, учителей и родителей. Они создают приятные воспоминания, помогают выступать на английском языке и учат вести себя в коллективе.
</a:t>
            </a:r>
            <a:endParaRPr lang="en-US" sz="1100" dirty="0"/>
          </a:p>
        </p:txBody>
      </p:sp>
      <p:sp>
        <p:nvSpPr>
          <p:cNvPr id="20" name="Text 6"/>
          <p:cNvSpPr txBox="1"/>
          <p:nvPr/>
        </p:nvSpPr>
        <p:spPr>
          <a:xfrm>
            <a:off x="6557017" y="1540296"/>
            <a:ext cx="2174100" cy="351300"/>
          </a:xfrm>
          <a:prstGeom prst="rect">
            <a:avLst/>
          </a:prstGeom>
          <a:noFill/>
          <a:ln/>
        </p:spPr>
        <p:txBody>
          <a:bodyPr wrap="square" lIns="0" tIns="0" rIns="0" bIns="0" rtlCol="0" anchor="ctr"/>
          <a:lstStyle/>
          <a:p>
            <a:pPr algn="l" indent="0" marL="0">
              <a:lnSpc>
                <a:spcPct val="90000"/>
              </a:lnSpc>
              <a:buNone/>
            </a:pPr>
            <a:r>
              <a:rPr lang="en-US" sz="1100" b="1" dirty="0">
                <a:solidFill>
                  <a:srgbClr val="000000"/>
                </a:solidFill>
                <a:latin typeface="Arial" pitchFamily="34" charset="0"/>
                <a:ea typeface="Arial" pitchFamily="34" charset="-122"/>
                <a:cs typeface="Arial" pitchFamily="34" charset="-120"/>
              </a:rPr>
              <a:t>Классные проекты
</a:t>
            </a:r>
            <a:endParaRPr lang="en-US" sz="1100" dirty="0"/>
          </a:p>
        </p:txBody>
      </p:sp>
      <p:sp>
        <p:nvSpPr>
          <p:cNvPr id="21" name="Text 7"/>
          <p:cNvSpPr txBox="1"/>
          <p:nvPr/>
        </p:nvSpPr>
        <p:spPr>
          <a:xfrm>
            <a:off x="6030517" y="2094896"/>
            <a:ext cx="2700600" cy="647400"/>
          </a:xfrm>
          <a:prstGeom prst="rect">
            <a:avLst/>
          </a:prstGeom>
          <a:noFill/>
          <a:ln/>
        </p:spPr>
        <p:txBody>
          <a:bodyPr wrap="square" lIns="0" tIns="0" rIns="0" bIns="0" rtlCol="0" anchor="t"/>
          <a:lstStyle/>
          <a:p>
            <a:pPr algn="l" indent="0" marL="0">
              <a:lnSpc>
                <a:spcPct val="90000"/>
              </a:lnSpc>
              <a:buNone/>
            </a:pPr>
            <a:r>
              <a:rPr lang="en-US" sz="1100" dirty="0">
                <a:solidFill>
                  <a:srgbClr val="000000"/>
                </a:solidFill>
                <a:latin typeface="Arial" pitchFamily="34" charset="0"/>
                <a:ea typeface="Arial" pitchFamily="34" charset="-122"/>
                <a:cs typeface="Arial" pitchFamily="34" charset="-120"/>
              </a:rPr>
              <a:t>Совместные проекты показывают, что традиция может быть не только праздничной, но и учебной. Ученики учатся договариваться, распределять роли и работать как команда.
</a:t>
            </a:r>
            <a:endParaRPr lang="en-US" sz="1100" dirty="0"/>
          </a:p>
        </p:txBody>
      </p:sp>
      <p:sp>
        <p:nvSpPr>
          <p:cNvPr id="22" name="Text 8"/>
          <p:cNvSpPr txBox="1"/>
          <p:nvPr/>
        </p:nvSpPr>
        <p:spPr>
          <a:xfrm>
            <a:off x="2343988" y="2999336"/>
            <a:ext cx="2174100" cy="351300"/>
          </a:xfrm>
          <a:prstGeom prst="rect">
            <a:avLst/>
          </a:prstGeom>
          <a:noFill/>
          <a:ln/>
        </p:spPr>
        <p:txBody>
          <a:bodyPr wrap="square" lIns="0" tIns="0" rIns="0" bIns="0" rtlCol="0" anchor="ctr"/>
          <a:lstStyle/>
          <a:p>
            <a:pPr algn="l" indent="0" marL="0">
              <a:lnSpc>
                <a:spcPct val="90000"/>
              </a:lnSpc>
              <a:buNone/>
            </a:pPr>
            <a:r>
              <a:rPr lang="en-US" sz="1100" b="1" dirty="0">
                <a:solidFill>
                  <a:srgbClr val="000000"/>
                </a:solidFill>
                <a:latin typeface="Arial" pitchFamily="34" charset="0"/>
                <a:ea typeface="Arial" pitchFamily="34" charset="-122"/>
                <a:cs typeface="Arial" pitchFamily="34" charset="-120"/>
              </a:rPr>
              <a:t>Спортивные события
</a:t>
            </a:r>
            <a:endParaRPr lang="en-US" sz="1100" dirty="0"/>
          </a:p>
        </p:txBody>
      </p:sp>
      <p:sp>
        <p:nvSpPr>
          <p:cNvPr id="23" name="Text 9"/>
          <p:cNvSpPr txBox="1"/>
          <p:nvPr/>
        </p:nvSpPr>
        <p:spPr>
          <a:xfrm>
            <a:off x="1817489" y="3553935"/>
            <a:ext cx="2700600" cy="647400"/>
          </a:xfrm>
          <a:prstGeom prst="rect">
            <a:avLst/>
          </a:prstGeom>
          <a:noFill/>
          <a:ln/>
        </p:spPr>
        <p:txBody>
          <a:bodyPr wrap="square" lIns="0" tIns="0" rIns="0" bIns="0" rtlCol="0" anchor="t"/>
          <a:lstStyle/>
          <a:p>
            <a:pPr algn="l" indent="0" marL="0">
              <a:lnSpc>
                <a:spcPct val="90000"/>
              </a:lnSpc>
              <a:buNone/>
            </a:pPr>
            <a:r>
              <a:rPr lang="en-US" sz="1100" dirty="0">
                <a:solidFill>
                  <a:srgbClr val="000000"/>
                </a:solidFill>
                <a:latin typeface="Arial" pitchFamily="34" charset="0"/>
                <a:ea typeface="Arial" pitchFamily="34" charset="-122"/>
                <a:cs typeface="Arial" pitchFamily="34" charset="-120"/>
              </a:rPr>
              <a:t>Соревнования и эстафеты делают школьную жизнь более активной и дружелюбной. Такие события развивают поддержку одноклассников, честную игру и уважение к правилам.
</a:t>
            </a:r>
            <a:endParaRPr lang="en-US" sz="1100" dirty="0"/>
          </a:p>
        </p:txBody>
      </p:sp>
      <p:sp>
        <p:nvSpPr>
          <p:cNvPr id="24" name="Text 10"/>
          <p:cNvSpPr txBox="1"/>
          <p:nvPr/>
        </p:nvSpPr>
        <p:spPr>
          <a:xfrm>
            <a:off x="5152674" y="2999336"/>
            <a:ext cx="2174100" cy="351300"/>
          </a:xfrm>
          <a:prstGeom prst="rect">
            <a:avLst/>
          </a:prstGeom>
          <a:noFill/>
          <a:ln/>
        </p:spPr>
        <p:txBody>
          <a:bodyPr wrap="square" lIns="0" tIns="0" rIns="0" bIns="0" rtlCol="0" anchor="ctr"/>
          <a:lstStyle/>
          <a:p>
            <a:pPr algn="l" indent="0" marL="0">
              <a:lnSpc>
                <a:spcPct val="90000"/>
              </a:lnSpc>
              <a:buNone/>
            </a:pPr>
            <a:r>
              <a:rPr lang="en-US" sz="1100" b="1" dirty="0">
                <a:solidFill>
                  <a:srgbClr val="000000"/>
                </a:solidFill>
                <a:latin typeface="Arial" pitchFamily="34" charset="0"/>
                <a:ea typeface="Arial" pitchFamily="34" charset="-122"/>
                <a:cs typeface="Arial" pitchFamily="34" charset="-120"/>
              </a:rPr>
              <a:t>Концерты и выступления
</a:t>
            </a:r>
            <a:endParaRPr lang="en-US" sz="1100" dirty="0"/>
          </a:p>
        </p:txBody>
      </p:sp>
      <p:sp>
        <p:nvSpPr>
          <p:cNvPr id="25" name="Text 11"/>
          <p:cNvSpPr txBox="1"/>
          <p:nvPr/>
        </p:nvSpPr>
        <p:spPr>
          <a:xfrm>
            <a:off x="4626174" y="3553935"/>
            <a:ext cx="2700600" cy="647400"/>
          </a:xfrm>
          <a:prstGeom prst="rect">
            <a:avLst/>
          </a:prstGeom>
          <a:noFill/>
          <a:ln/>
        </p:spPr>
        <p:txBody>
          <a:bodyPr wrap="square" lIns="0" tIns="0" rIns="0" bIns="0" rtlCol="0" anchor="t"/>
          <a:lstStyle/>
          <a:p>
            <a:pPr algn="l" indent="0" marL="0">
              <a:lnSpc>
                <a:spcPct val="90000"/>
              </a:lnSpc>
              <a:buNone/>
            </a:pPr>
            <a:r>
              <a:rPr lang="en-US" sz="1100" dirty="0">
                <a:solidFill>
                  <a:srgbClr val="000000"/>
                </a:solidFill>
                <a:latin typeface="Arial" pitchFamily="34" charset="0"/>
                <a:ea typeface="Arial" pitchFamily="34" charset="-122"/>
                <a:cs typeface="Arial" pitchFamily="34" charset="-120"/>
              </a:rPr>
              <a:t>Концерты в конце четверти или учебного года дают ученикам возможность показать таланты. Они создают ощущение праздника и часто становятся любимой традицией класса.
</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376700" y="1075784"/>
            <a:ext cx="8380800" cy="1947881"/>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8435530" y="4762976"/>
            <a:ext cx="295500" cy="99000"/>
          </a:xfrm>
          <a:prstGeom prst="rect">
            <a:avLst/>
          </a:prstGeom>
          <a:noFill/>
          <a:ln/>
        </p:spPr>
        <p:txBody>
          <a:bodyPr wrap="square" lIns="0" tIns="0" rIns="0" bIns="0" rtlCol="0" anchor="ctr"/>
          <a:lstStyle/>
          <a:p>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13</a:t>
            </a:r>
            <a:endParaRPr lang="en-US" sz="700" dirty="0"/>
          </a:p>
        </p:txBody>
      </p:sp>
      <p:sp>
        <p:nvSpPr>
          <p:cNvPr id="11" name="Text 1"/>
          <p:cNvSpPr txBox="1"/>
          <p:nvPr/>
        </p:nvSpPr>
        <p:spPr>
          <a:xfrm>
            <a:off x="413150" y="435775"/>
            <a:ext cx="7277100" cy="6048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Традиции гостеприимства
</a:t>
            </a:r>
            <a:endParaRPr lang="en-US" sz="2400" dirty="0"/>
          </a:p>
        </p:txBody>
      </p:sp>
      <p:sp>
        <p:nvSpPr>
          <p:cNvPr id="12" name="Text 2"/>
          <p:cNvSpPr txBox="1"/>
          <p:nvPr/>
        </p:nvSpPr>
        <p:spPr>
          <a:xfrm>
            <a:off x="510550" y="3205825"/>
            <a:ext cx="1806000" cy="307800"/>
          </a:xfrm>
          <a:prstGeom prst="rect">
            <a:avLst/>
          </a:prstGeom>
          <a:noFill/>
          <a:ln/>
        </p:spPr>
        <p:txBody>
          <a:bodyPr wrap="square" lIns="0" tIns="0" rIns="0" bIns="0" rtlCol="0" anchor="ctr"/>
          <a:lstStyle/>
          <a:p>
            <a:pPr algn="l" indent="0" marL="0">
              <a:lnSpc>
                <a:spcPct val="90000"/>
              </a:lnSpc>
              <a:buNone/>
            </a:pPr>
            <a:r>
              <a:rPr lang="en-US" sz="900" b="1" dirty="0">
                <a:solidFill>
                  <a:srgbClr val="FFFFFF"/>
                </a:solidFill>
                <a:latin typeface="Arial" pitchFamily="34" charset="0"/>
                <a:ea typeface="Arial" pitchFamily="34" charset="-122"/>
                <a:cs typeface="Arial" pitchFamily="34" charset="-120"/>
              </a:rPr>
              <a:t>Тёплое приветствие
</a:t>
            </a:r>
            <a:endParaRPr lang="en-US" sz="900" dirty="0"/>
          </a:p>
        </p:txBody>
      </p:sp>
      <p:sp>
        <p:nvSpPr>
          <p:cNvPr id="13" name="Text 3"/>
          <p:cNvSpPr txBox="1"/>
          <p:nvPr/>
        </p:nvSpPr>
        <p:spPr>
          <a:xfrm>
            <a:off x="510550" y="3650825"/>
            <a:ext cx="1806000" cy="765600"/>
          </a:xfrm>
          <a:prstGeom prst="rect">
            <a:avLst/>
          </a:prstGeom>
          <a:noFill/>
          <a:ln/>
        </p:spPr>
        <p:txBody>
          <a:bodyPr wrap="square" lIns="0" tIns="0" rIns="0" bIns="0" rtlCol="0" anchor="t"/>
          <a:lstStyle/>
          <a:p>
            <a:pPr algn="l" indent="0" marL="0">
              <a:lnSpc>
                <a:spcPct val="100000"/>
              </a:lnSpc>
              <a:buNone/>
            </a:pPr>
            <a:r>
              <a:rPr lang="en-US" sz="800" dirty="0">
                <a:solidFill>
                  <a:srgbClr val="FFFFFF"/>
                </a:solidFill>
                <a:latin typeface="Arial" pitchFamily="34" charset="0"/>
                <a:ea typeface="Arial" pitchFamily="34" charset="-122"/>
                <a:cs typeface="Arial" pitchFamily="34" charset="-120"/>
              </a:rPr>
              <a:t>Гостя сначала приветствуют словами, улыбкой и вниманием. Вежливое обращение показывает уважение и помогает человеку почувствовать себя желанным в доме, классе или на празднике.
</a:t>
            </a:r>
            <a:endParaRPr lang="en-US" sz="800" dirty="0"/>
          </a:p>
        </p:txBody>
      </p:sp>
      <p:sp>
        <p:nvSpPr>
          <p:cNvPr id="14" name="Text 4"/>
          <p:cNvSpPr txBox="1"/>
          <p:nvPr/>
        </p:nvSpPr>
        <p:spPr>
          <a:xfrm>
            <a:off x="6803425" y="3205825"/>
            <a:ext cx="1806000" cy="307800"/>
          </a:xfrm>
          <a:prstGeom prst="rect">
            <a:avLst/>
          </a:prstGeom>
          <a:noFill/>
          <a:ln/>
        </p:spPr>
        <p:txBody>
          <a:bodyPr wrap="square" lIns="0" tIns="0" rIns="0" bIns="0" rtlCol="0" anchor="ctr"/>
          <a:lstStyle/>
          <a:p>
            <a:pPr algn="l" indent="0" marL="0">
              <a:lnSpc>
                <a:spcPct val="90000"/>
              </a:lnSpc>
              <a:buNone/>
            </a:pPr>
            <a:r>
              <a:rPr lang="en-US" sz="900" b="1" dirty="0">
                <a:solidFill>
                  <a:srgbClr val="FFFFFF"/>
                </a:solidFill>
                <a:latin typeface="Arial" pitchFamily="34" charset="0"/>
                <a:ea typeface="Arial" pitchFamily="34" charset="-122"/>
                <a:cs typeface="Arial" pitchFamily="34" charset="-120"/>
              </a:rPr>
              <a:t>Общение без спешки
</a:t>
            </a:r>
            <a:endParaRPr lang="en-US" sz="900" dirty="0"/>
          </a:p>
        </p:txBody>
      </p:sp>
      <p:sp>
        <p:nvSpPr>
          <p:cNvPr id="15" name="Text 5"/>
          <p:cNvSpPr txBox="1"/>
          <p:nvPr/>
        </p:nvSpPr>
        <p:spPr>
          <a:xfrm>
            <a:off x="6803425" y="3650825"/>
            <a:ext cx="1806000" cy="765600"/>
          </a:xfrm>
          <a:prstGeom prst="rect">
            <a:avLst/>
          </a:prstGeom>
          <a:noFill/>
          <a:ln/>
        </p:spPr>
        <p:txBody>
          <a:bodyPr wrap="square" lIns="0" tIns="0" rIns="0" bIns="0" rtlCol="0" anchor="t"/>
          <a:lstStyle/>
          <a:p>
            <a:pPr algn="l" indent="0" marL="0">
              <a:lnSpc>
                <a:spcPct val="100000"/>
              </a:lnSpc>
              <a:buNone/>
            </a:pPr>
            <a:r>
              <a:rPr lang="en-US" sz="800" dirty="0">
                <a:solidFill>
                  <a:srgbClr val="FFFFFF"/>
                </a:solidFill>
                <a:latin typeface="Arial" pitchFamily="34" charset="0"/>
                <a:ea typeface="Arial" pitchFamily="34" charset="-122"/>
                <a:cs typeface="Arial" pitchFamily="34" charset="-120"/>
              </a:rPr>
              <a:t>Гостеприимство обычно связано с спокойной беседой, совместным временем и доброжелательной атмосферой. Это помогает людям лучше узнать друг друга и сохранить хорошие отношения.
</a:t>
            </a:r>
            <a:endParaRPr lang="en-US" sz="800" dirty="0"/>
          </a:p>
        </p:txBody>
      </p:sp>
      <p:sp>
        <p:nvSpPr>
          <p:cNvPr id="16" name="Text 6"/>
          <p:cNvSpPr txBox="1"/>
          <p:nvPr/>
        </p:nvSpPr>
        <p:spPr>
          <a:xfrm>
            <a:off x="4705800" y="3205825"/>
            <a:ext cx="1806000" cy="307800"/>
          </a:xfrm>
          <a:prstGeom prst="rect">
            <a:avLst/>
          </a:prstGeom>
          <a:noFill/>
          <a:ln/>
        </p:spPr>
        <p:txBody>
          <a:bodyPr wrap="square" lIns="0" tIns="0" rIns="0" bIns="0" rtlCol="0" anchor="ctr"/>
          <a:lstStyle/>
          <a:p>
            <a:pPr algn="l" indent="0" marL="0">
              <a:lnSpc>
                <a:spcPct val="90000"/>
              </a:lnSpc>
              <a:buNone/>
            </a:pPr>
            <a:r>
              <a:rPr lang="en-US" sz="900" b="1" dirty="0">
                <a:solidFill>
                  <a:srgbClr val="FFFFFF"/>
                </a:solidFill>
                <a:latin typeface="Arial" pitchFamily="34" charset="0"/>
                <a:ea typeface="Arial" pitchFamily="34" charset="-122"/>
                <a:cs typeface="Arial" pitchFamily="34" charset="-120"/>
              </a:rPr>
              <a:t>Внимание к старшим
</a:t>
            </a:r>
            <a:endParaRPr lang="en-US" sz="900" dirty="0"/>
          </a:p>
        </p:txBody>
      </p:sp>
      <p:sp>
        <p:nvSpPr>
          <p:cNvPr id="17" name="Text 7"/>
          <p:cNvSpPr txBox="1"/>
          <p:nvPr/>
        </p:nvSpPr>
        <p:spPr>
          <a:xfrm>
            <a:off x="4705800" y="3650825"/>
            <a:ext cx="1806000" cy="765600"/>
          </a:xfrm>
          <a:prstGeom prst="rect">
            <a:avLst/>
          </a:prstGeom>
          <a:noFill/>
          <a:ln/>
        </p:spPr>
        <p:txBody>
          <a:bodyPr wrap="square" lIns="0" tIns="0" rIns="0" bIns="0" rtlCol="0" anchor="t"/>
          <a:lstStyle/>
          <a:p>
            <a:pPr algn="l" indent="0" marL="0">
              <a:lnSpc>
                <a:spcPct val="100000"/>
              </a:lnSpc>
              <a:buNone/>
            </a:pPr>
            <a:r>
              <a:rPr lang="en-US" sz="800" dirty="0">
                <a:solidFill>
                  <a:srgbClr val="FFFFFF"/>
                </a:solidFill>
                <a:latin typeface="Arial" pitchFamily="34" charset="0"/>
                <a:ea typeface="Arial" pitchFamily="34" charset="-122"/>
                <a:cs typeface="Arial" pitchFamily="34" charset="-120"/>
              </a:rPr>
              <a:t>Традиции гостеприимства часто подчёркивают особое отношение к пожилым людям. Им предлагают лучшие места, первым подают еду и внимательно слушают их слова.
</a:t>
            </a:r>
            <a:endParaRPr lang="en-US" sz="800" dirty="0"/>
          </a:p>
        </p:txBody>
      </p:sp>
      <p:sp>
        <p:nvSpPr>
          <p:cNvPr id="18" name="Text 8"/>
          <p:cNvSpPr txBox="1"/>
          <p:nvPr/>
        </p:nvSpPr>
        <p:spPr>
          <a:xfrm>
            <a:off x="2608175" y="3205825"/>
            <a:ext cx="1806000" cy="307800"/>
          </a:xfrm>
          <a:prstGeom prst="rect">
            <a:avLst/>
          </a:prstGeom>
          <a:noFill/>
          <a:ln/>
        </p:spPr>
        <p:txBody>
          <a:bodyPr wrap="square" lIns="0" tIns="0" rIns="0" bIns="0" rtlCol="0" anchor="ctr"/>
          <a:lstStyle/>
          <a:p>
            <a:pPr algn="l" indent="0" marL="0">
              <a:lnSpc>
                <a:spcPct val="90000"/>
              </a:lnSpc>
              <a:buNone/>
            </a:pPr>
            <a:r>
              <a:rPr lang="en-US" sz="900" b="1" dirty="0">
                <a:solidFill>
                  <a:srgbClr val="FFFFFF"/>
                </a:solidFill>
                <a:latin typeface="Arial" pitchFamily="34" charset="0"/>
                <a:ea typeface="Arial" pitchFamily="34" charset="-122"/>
                <a:cs typeface="Arial" pitchFamily="34" charset="-120"/>
              </a:rPr>
              <a:t>Угощение за столом
</a:t>
            </a:r>
            <a:endParaRPr lang="en-US" sz="900" dirty="0"/>
          </a:p>
        </p:txBody>
      </p:sp>
      <p:sp>
        <p:nvSpPr>
          <p:cNvPr id="19" name="Text 9"/>
          <p:cNvSpPr txBox="1"/>
          <p:nvPr/>
        </p:nvSpPr>
        <p:spPr>
          <a:xfrm>
            <a:off x="2608175" y="3650825"/>
            <a:ext cx="1806000" cy="765600"/>
          </a:xfrm>
          <a:prstGeom prst="rect">
            <a:avLst/>
          </a:prstGeom>
          <a:noFill/>
          <a:ln/>
        </p:spPr>
        <p:txBody>
          <a:bodyPr wrap="square" lIns="0" tIns="0" rIns="0" bIns="0" rtlCol="0" anchor="t"/>
          <a:lstStyle/>
          <a:p>
            <a:pPr algn="l" indent="0" marL="0">
              <a:lnSpc>
                <a:spcPct val="100000"/>
              </a:lnSpc>
              <a:buNone/>
            </a:pPr>
            <a:r>
              <a:rPr lang="en-US" sz="800" dirty="0">
                <a:solidFill>
                  <a:srgbClr val="FFFFFF"/>
                </a:solidFill>
                <a:latin typeface="Arial" pitchFamily="34" charset="0"/>
                <a:ea typeface="Arial" pitchFamily="34" charset="-122"/>
                <a:cs typeface="Arial" pitchFamily="34" charset="-120"/>
              </a:rPr>
              <a:t>Во многих странах гостю предлагают чай, хлеб, сладости или национальное блюдо. Такое угощение выражает заботу и делает встречу более дружелюбной и запоминающейся.
</a:t>
            </a:r>
            <a:endParaRPr lang="en-US" sz="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13147" y="1292983"/>
            <a:ext cx="8317800" cy="3182297"/>
          </a:xfrm>
          <a:prstGeom prst="rect">
            <a:avLst/>
          </a:prstGeom>
        </p:spPr>
      </p:pic>
      <p:sp>
        <p:nvSpPr>
          <p:cNvPr id="4" name="Text 0"/>
          <p:cNvSpPr txBox="1"/>
          <p:nvPr/>
        </p:nvSpPr>
        <p:spPr>
          <a:xfrm>
            <a:off x="8435530" y="4762976"/>
            <a:ext cx="295500" cy="99000"/>
          </a:xfrm>
          <a:prstGeom prst="rect">
            <a:avLst/>
          </a:prstGeom>
          <a:noFill/>
          <a:ln/>
        </p:spPr>
        <p:txBody>
          <a:bodyPr wrap="square" lIns="0" tIns="0" rIns="0" bIns="0" rtlCol="0" anchor="ctr"/>
          <a:lstStyle/>
          <a:p>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14</a:t>
            </a:r>
            <a:endParaRPr lang="en-US" sz="700" dirty="0"/>
          </a:p>
        </p:txBody>
      </p:sp>
      <p:sp>
        <p:nvSpPr>
          <p:cNvPr id="5" name="Text 1"/>
          <p:cNvSpPr txBox="1"/>
          <p:nvPr/>
        </p:nvSpPr>
        <p:spPr>
          <a:xfrm>
            <a:off x="413147" y="435769"/>
            <a:ext cx="8317800" cy="3642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Как уважать чужие традиции
</a:t>
            </a:r>
            <a:endParaRPr lang="en-US" sz="2400" dirty="0"/>
          </a:p>
        </p:txBody>
      </p:sp>
      <p:sp>
        <p:nvSpPr>
          <p:cNvPr id="6" name="Text 2"/>
          <p:cNvSpPr txBox="1"/>
          <p:nvPr/>
        </p:nvSpPr>
        <p:spPr>
          <a:xfrm>
            <a:off x="413147" y="845820"/>
            <a:ext cx="8133900" cy="267600"/>
          </a:xfrm>
          <a:prstGeom prst="rect">
            <a:avLst/>
          </a:prstGeom>
          <a:noFill/>
          <a:ln/>
        </p:spPr>
        <p:txBody>
          <a:bodyPr wrap="square" lIns="0" tIns="0" rIns="0" bIns="0" rtlCol="0" anchor="t"/>
          <a:lstStyle/>
          <a:p>
            <a:pPr algn="l" indent="0" marL="0">
              <a:lnSpc>
                <a:spcPct val="90000"/>
              </a:lnSpc>
              <a:buNone/>
            </a:pPr>
            <a:r>
              <a:rPr lang="en-US" sz="1200" dirty="0">
                <a:solidFill>
                  <a:srgbClr val="000000"/>
                </a:solidFill>
                <a:latin typeface="Arial" pitchFamily="34" charset="0"/>
                <a:ea typeface="Arial" pitchFamily="34" charset="-122"/>
                <a:cs typeface="Arial" pitchFamily="34" charset="-120"/>
              </a:rPr>
              <a:t>Последовательность уважительного поведения в повседневном общении и на уроке английского языка.
</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13147" y="1924394"/>
            <a:ext cx="3975900" cy="1397412"/>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840568" y="1650150"/>
            <a:ext cx="3706500" cy="567000"/>
          </a:xfrm>
          <a:prstGeom prst="rect">
            <a:avLst/>
          </a:prstGeom>
          <a:noFill/>
          <a:ln/>
        </p:spPr>
        <p:txBody>
          <a:bodyPr wrap="square" lIns="0" tIns="0" rIns="0" bIns="0" rtlCol="0" anchor="ctr"/>
          <a:lstStyle/>
          <a:p>
            <a:pPr algn="l" indent="0" marL="0">
              <a:lnSpc>
                <a:spcPct val="90000"/>
              </a:lnSpc>
              <a:buNone/>
            </a:pPr>
            <a:r>
              <a:rPr lang="en-US" sz="1200" dirty="0">
                <a:solidFill>
                  <a:srgbClr val="000000"/>
                </a:solidFill>
                <a:latin typeface="Arial" pitchFamily="34" charset="0"/>
                <a:ea typeface="Arial" pitchFamily="34" charset="-122"/>
                <a:cs typeface="Arial" pitchFamily="34" charset="-120"/>
              </a:rPr>
              <a:t>Традиции часто передают важные ценности, а не только создают праздничное настроение. Таблица показывает, какие уроки они дают детям и взрослым.
</a:t>
            </a:r>
            <a:endParaRPr lang="en-US" sz="1200" dirty="0"/>
          </a:p>
        </p:txBody>
      </p:sp>
      <p:sp>
        <p:nvSpPr>
          <p:cNvPr id="9" name="Text 1"/>
          <p:cNvSpPr txBox="1"/>
          <p:nvPr/>
        </p:nvSpPr>
        <p:spPr>
          <a:xfrm>
            <a:off x="8435530" y="4762976"/>
            <a:ext cx="295500" cy="99000"/>
          </a:xfrm>
          <a:prstGeom prst="rect">
            <a:avLst/>
          </a:prstGeom>
          <a:noFill/>
          <a:ln/>
        </p:spPr>
        <p:txBody>
          <a:bodyPr wrap="square" lIns="0" tIns="0" rIns="0" bIns="0" rtlCol="0" anchor="ctr"/>
          <a:lstStyle/>
          <a:p>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15</a:t>
            </a:r>
            <a:endParaRPr lang="en-US" sz="700" dirty="0"/>
          </a:p>
        </p:txBody>
      </p:sp>
      <p:sp>
        <p:nvSpPr>
          <p:cNvPr id="10" name="Text 2"/>
          <p:cNvSpPr txBox="1"/>
          <p:nvPr/>
        </p:nvSpPr>
        <p:spPr>
          <a:xfrm>
            <a:off x="413147" y="435769"/>
            <a:ext cx="7973700" cy="6048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Что учит каждая традиция
</a:t>
            </a:r>
            <a:endParaRPr lang="en-US" sz="2400" dirty="0"/>
          </a:p>
        </p:txBody>
      </p:sp>
      <p:sp>
        <p:nvSpPr>
          <p:cNvPr id="11" name="Text 3"/>
          <p:cNvSpPr txBox="1"/>
          <p:nvPr/>
        </p:nvSpPr>
        <p:spPr>
          <a:xfrm>
            <a:off x="4849446" y="2731069"/>
            <a:ext cx="3697800" cy="543300"/>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Разные обычаи могут выглядеть по-разному, но почти всегда учат общению, уважению, щедрости и чувству принадлежности.
</a:t>
            </a:r>
            <a:endParaRPr lang="en-US" sz="1200" dirty="0"/>
          </a:p>
        </p:txBody>
      </p:sp>
      <p:sp>
        <p:nvSpPr>
          <p:cNvPr id="12" name="Text 4"/>
          <p:cNvSpPr txBox="1"/>
          <p:nvPr/>
        </p:nvSpPr>
        <p:spPr>
          <a:xfrm>
            <a:off x="4671975" y="3648629"/>
            <a:ext cx="3895800" cy="218400"/>
          </a:xfrm>
          <a:prstGeom prst="rect">
            <a:avLst/>
          </a:prstGeom>
          <a:noFill/>
          <a:ln/>
        </p:spPr>
        <p:txBody>
          <a:bodyPr wrap="square" lIns="0" tIns="0" rIns="0" bIns="0" rtlCol="0" anchor="t"/>
          <a:lstStyle/>
          <a:p>
            <a:pPr algn="l" indent="0" marL="0">
              <a:lnSpc>
                <a:spcPct val="90000"/>
              </a:lnSpc>
              <a:buNone/>
            </a:pPr>
            <a:r>
              <a:rPr lang="en-US" sz="1100" dirty="0">
                <a:solidFill>
                  <a:srgbClr val="000000"/>
                </a:solidFill>
                <a:latin typeface="Arial" pitchFamily="34" charset="0"/>
                <a:ea typeface="Arial" pitchFamily="34" charset="-122"/>
                <a:cs typeface="Arial" pitchFamily="34" charset="-120"/>
              </a:rPr>
              <a:t>Cultural generalizations and school-level reference materials.
</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435530" y="4762976"/>
            <a:ext cx="295500" cy="99000"/>
          </a:xfrm>
          <a:prstGeom prst="rect">
            <a:avLst/>
          </a:prstGeom>
          <a:noFill/>
          <a:ln/>
        </p:spPr>
        <p:txBody>
          <a:bodyPr wrap="square" lIns="0" tIns="0" rIns="0" bIns="0" rtlCol="0" anchor="ctr"/>
          <a:lstStyle/>
          <a:p>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16</a:t>
            </a:r>
            <a:endParaRPr lang="en-US" sz="700" dirty="0"/>
          </a:p>
        </p:txBody>
      </p:sp>
      <p:sp>
        <p:nvSpPr>
          <p:cNvPr id="9" name="Text 1"/>
          <p:cNvSpPr txBox="1"/>
          <p:nvPr/>
        </p:nvSpPr>
        <p:spPr>
          <a:xfrm>
            <a:off x="413147" y="435769"/>
            <a:ext cx="7973700" cy="6048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Когда традиции меняются или исчезают
</a:t>
            </a:r>
            <a:endParaRPr lang="en-US" sz="2400" dirty="0"/>
          </a:p>
        </p:txBody>
      </p:sp>
      <p:sp>
        <p:nvSpPr>
          <p:cNvPr id="10" name="Text 2"/>
          <p:cNvSpPr txBox="1"/>
          <p:nvPr/>
        </p:nvSpPr>
        <p:spPr>
          <a:xfrm>
            <a:off x="889850" y="1607100"/>
            <a:ext cx="3591300" cy="351300"/>
          </a:xfrm>
          <a:prstGeom prst="rect">
            <a:avLst/>
          </a:prstGeom>
          <a:noFill/>
          <a:ln/>
        </p:spPr>
        <p:txBody>
          <a:bodyPr wrap="square" lIns="0" tIns="0" rIns="0" bIns="0" rtlCol="0" anchor="ctr"/>
          <a:lstStyle/>
          <a:p>
            <a:pPr algn="l" indent="0" marL="0">
              <a:lnSpc>
                <a:spcPct val="90000"/>
              </a:lnSpc>
              <a:buNone/>
            </a:pPr>
            <a:r>
              <a:rPr lang="en-US" sz="1300" b="1" dirty="0">
                <a:solidFill>
                  <a:srgbClr val="000000"/>
                </a:solidFill>
                <a:latin typeface="Arial" pitchFamily="34" charset="0"/>
                <a:ea typeface="Arial" pitchFamily="34" charset="-122"/>
                <a:cs typeface="Arial" pitchFamily="34" charset="-120"/>
              </a:rPr>
              <a:t>Мало повторения
</a:t>
            </a:r>
            <a:endParaRPr lang="en-US" sz="1300" dirty="0"/>
          </a:p>
        </p:txBody>
      </p:sp>
      <p:sp>
        <p:nvSpPr>
          <p:cNvPr id="11" name="Text 3"/>
          <p:cNvSpPr txBox="1"/>
          <p:nvPr/>
        </p:nvSpPr>
        <p:spPr>
          <a:xfrm>
            <a:off x="889850" y="2012225"/>
            <a:ext cx="3591300" cy="78030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Традиция слабеет, если о ней перестают говорить и показывать её в жизни. Без повторения дети не видят её смысла и перестают считать её важной.
</a:t>
            </a:r>
            <a:endParaRPr lang="en-US" sz="1100" dirty="0"/>
          </a:p>
        </p:txBody>
      </p:sp>
      <p:sp>
        <p:nvSpPr>
          <p:cNvPr id="12" name="Text 4"/>
          <p:cNvSpPr txBox="1"/>
          <p:nvPr/>
        </p:nvSpPr>
        <p:spPr>
          <a:xfrm>
            <a:off x="5139650" y="1607100"/>
            <a:ext cx="3591300" cy="351300"/>
          </a:xfrm>
          <a:prstGeom prst="rect">
            <a:avLst/>
          </a:prstGeom>
          <a:noFill/>
          <a:ln/>
        </p:spPr>
        <p:txBody>
          <a:bodyPr wrap="square" lIns="0" tIns="0" rIns="0" bIns="0" rtlCol="0" anchor="ctr"/>
          <a:lstStyle/>
          <a:p>
            <a:pPr algn="l" indent="0" marL="0">
              <a:lnSpc>
                <a:spcPct val="90000"/>
              </a:lnSpc>
              <a:buNone/>
            </a:pPr>
            <a:r>
              <a:rPr lang="en-US" sz="1300" b="1" dirty="0">
                <a:solidFill>
                  <a:srgbClr val="000000"/>
                </a:solidFill>
                <a:latin typeface="Arial" pitchFamily="34" charset="0"/>
                <a:ea typeface="Arial" pitchFamily="34" charset="-122"/>
                <a:cs typeface="Arial" pitchFamily="34" charset="-120"/>
              </a:rPr>
              <a:t>Нет передачи детям
</a:t>
            </a:r>
            <a:endParaRPr lang="en-US" sz="1300" dirty="0"/>
          </a:p>
        </p:txBody>
      </p:sp>
      <p:sp>
        <p:nvSpPr>
          <p:cNvPr id="13" name="Text 5"/>
          <p:cNvSpPr txBox="1"/>
          <p:nvPr/>
        </p:nvSpPr>
        <p:spPr>
          <a:xfrm>
            <a:off x="5139650" y="2012225"/>
            <a:ext cx="3591300" cy="78030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Если младшие не наблюдают обычай дома, в школе или на празднике, он постепенно исчезает. Передача от взрослых к детям особенно важна для сохранения традиций.
</a:t>
            </a:r>
            <a:endParaRPr lang="en-US" sz="1100" dirty="0"/>
          </a:p>
        </p:txBody>
      </p:sp>
      <p:sp>
        <p:nvSpPr>
          <p:cNvPr id="14" name="Text 6"/>
          <p:cNvSpPr txBox="1"/>
          <p:nvPr/>
        </p:nvSpPr>
        <p:spPr>
          <a:xfrm>
            <a:off x="889850" y="2998050"/>
            <a:ext cx="3591300" cy="351300"/>
          </a:xfrm>
          <a:prstGeom prst="rect">
            <a:avLst/>
          </a:prstGeom>
          <a:noFill/>
          <a:ln/>
        </p:spPr>
        <p:txBody>
          <a:bodyPr wrap="square" lIns="0" tIns="0" rIns="0" bIns="0" rtlCol="0" anchor="ctr"/>
          <a:lstStyle/>
          <a:p>
            <a:pPr algn="l" indent="0" marL="0">
              <a:lnSpc>
                <a:spcPct val="90000"/>
              </a:lnSpc>
              <a:buNone/>
            </a:pPr>
            <a:r>
              <a:rPr lang="en-US" sz="1300" b="1" dirty="0">
                <a:solidFill>
                  <a:srgbClr val="000000"/>
                </a:solidFill>
                <a:latin typeface="Arial" pitchFamily="34" charset="0"/>
                <a:ea typeface="Arial" pitchFamily="34" charset="-122"/>
                <a:cs typeface="Arial" pitchFamily="34" charset="-120"/>
              </a:rPr>
              <a:t>Новые формы
</a:t>
            </a:r>
            <a:endParaRPr lang="en-US" sz="1300" dirty="0"/>
          </a:p>
        </p:txBody>
      </p:sp>
      <p:sp>
        <p:nvSpPr>
          <p:cNvPr id="15" name="Text 7"/>
          <p:cNvSpPr txBox="1"/>
          <p:nvPr/>
        </p:nvSpPr>
        <p:spPr>
          <a:xfrm>
            <a:off x="889850" y="3403175"/>
            <a:ext cx="3591300" cy="78030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Некоторые обычаи не исчезают, а меняют внешний вид. Поздравления, мастер-классы и школьные проекты помогают традициям жить в современном мире и быть понятными детям.
</a:t>
            </a:r>
            <a:endParaRPr lang="en-US" sz="1100" dirty="0"/>
          </a:p>
        </p:txBody>
      </p:sp>
      <p:sp>
        <p:nvSpPr>
          <p:cNvPr id="16" name="Text 8"/>
          <p:cNvSpPr txBox="1"/>
          <p:nvPr/>
        </p:nvSpPr>
        <p:spPr>
          <a:xfrm>
            <a:off x="5139650" y="2998050"/>
            <a:ext cx="3591300" cy="351300"/>
          </a:xfrm>
          <a:prstGeom prst="rect">
            <a:avLst/>
          </a:prstGeom>
          <a:noFill/>
          <a:ln/>
        </p:spPr>
        <p:txBody>
          <a:bodyPr wrap="square" lIns="0" tIns="0" rIns="0" bIns="0" rtlCol="0" anchor="ctr"/>
          <a:lstStyle/>
          <a:p>
            <a:pPr algn="l" indent="0" marL="0">
              <a:lnSpc>
                <a:spcPct val="90000"/>
              </a:lnSpc>
              <a:buNone/>
            </a:pPr>
            <a:r>
              <a:rPr lang="en-US" sz="1300" b="1" dirty="0">
                <a:solidFill>
                  <a:srgbClr val="000000"/>
                </a:solidFill>
                <a:latin typeface="Arial" pitchFamily="34" charset="0"/>
                <a:ea typeface="Arial" pitchFamily="34" charset="-122"/>
                <a:cs typeface="Arial" pitchFamily="34" charset="-120"/>
              </a:rPr>
              <a:t>Память сохраняется
</a:t>
            </a:r>
            <a:endParaRPr lang="en-US" sz="1300" dirty="0"/>
          </a:p>
        </p:txBody>
      </p:sp>
      <p:sp>
        <p:nvSpPr>
          <p:cNvPr id="17" name="Text 9"/>
          <p:cNvSpPr txBox="1"/>
          <p:nvPr/>
        </p:nvSpPr>
        <p:spPr>
          <a:xfrm>
            <a:off x="5139650" y="3403175"/>
            <a:ext cx="3591300" cy="78030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Даже если обычай стал редким, его могут хранить музеи, книги, семейные фотографии и фестивали. Так люди сохраняют связь с прошлым и культурной памятью.
</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13147" y="1292719"/>
            <a:ext cx="3969000" cy="3182824"/>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840568" y="1468846"/>
            <a:ext cx="3706500" cy="567000"/>
          </a:xfrm>
          <a:prstGeom prst="rect">
            <a:avLst/>
          </a:prstGeom>
          <a:noFill/>
          <a:ln/>
        </p:spPr>
        <p:txBody>
          <a:bodyPr wrap="square" lIns="0" tIns="0" rIns="0" bIns="0" rtlCol="0" anchor="ctr"/>
          <a:lstStyle/>
          <a:p>
            <a:pPr algn="l" indent="0" marL="0">
              <a:lnSpc>
                <a:spcPct val="90000"/>
              </a:lnSpc>
              <a:buNone/>
            </a:pPr>
            <a:r>
              <a:rPr lang="en-US" sz="1200" dirty="0">
                <a:solidFill>
                  <a:srgbClr val="000000"/>
                </a:solidFill>
                <a:latin typeface="Arial" pitchFamily="34" charset="0"/>
                <a:ea typeface="Arial" pitchFamily="34" charset="-122"/>
                <a:cs typeface="Arial" pitchFamily="34" charset="-120"/>
              </a:rPr>
              <a:t>Для детей традиции особенно заметны дома и в школе, где есть регулярные события, правила и повторяющиеся ритуалы общения.
</a:t>
            </a:r>
            <a:endParaRPr lang="en-US" sz="1200" dirty="0"/>
          </a:p>
        </p:txBody>
      </p:sp>
      <p:sp>
        <p:nvSpPr>
          <p:cNvPr id="8" name="Text 1"/>
          <p:cNvSpPr txBox="1"/>
          <p:nvPr/>
        </p:nvSpPr>
        <p:spPr>
          <a:xfrm>
            <a:off x="8435530" y="4762976"/>
            <a:ext cx="295500" cy="99000"/>
          </a:xfrm>
          <a:prstGeom prst="rect">
            <a:avLst/>
          </a:prstGeom>
          <a:noFill/>
          <a:ln/>
        </p:spPr>
        <p:txBody>
          <a:bodyPr wrap="square" lIns="0" tIns="0" rIns="0" bIns="0" rtlCol="0" anchor="ctr"/>
          <a:lstStyle/>
          <a:p>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17</a:t>
            </a:r>
            <a:endParaRPr lang="en-US" sz="700" dirty="0"/>
          </a:p>
        </p:txBody>
      </p:sp>
      <p:sp>
        <p:nvSpPr>
          <p:cNvPr id="9" name="Text 2"/>
          <p:cNvSpPr txBox="1"/>
          <p:nvPr/>
        </p:nvSpPr>
        <p:spPr>
          <a:xfrm>
            <a:off x="413147" y="435769"/>
            <a:ext cx="8317800" cy="6048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Где традиции видны чаще всего
</a:t>
            </a:r>
            <a:endParaRPr lang="en-US" sz="2400" dirty="0"/>
          </a:p>
        </p:txBody>
      </p:sp>
      <p:sp>
        <p:nvSpPr>
          <p:cNvPr id="10" name="Text 3"/>
          <p:cNvSpPr txBox="1"/>
          <p:nvPr/>
        </p:nvSpPr>
        <p:spPr>
          <a:xfrm>
            <a:off x="4849446" y="2549765"/>
            <a:ext cx="3697800" cy="543300"/>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Семья и школа дают самые частые примеры традиций, а страна — самые масштабные и заметные публичные праздники.
</a:t>
            </a:r>
            <a:endParaRPr lang="en-US" sz="1200" dirty="0"/>
          </a:p>
        </p:txBody>
      </p:sp>
      <p:sp>
        <p:nvSpPr>
          <p:cNvPr id="11" name="Text 4"/>
          <p:cNvSpPr txBox="1"/>
          <p:nvPr/>
        </p:nvSpPr>
        <p:spPr>
          <a:xfrm>
            <a:off x="4671975" y="3467325"/>
            <a:ext cx="3895800" cy="218400"/>
          </a:xfrm>
          <a:prstGeom prst="rect">
            <a:avLst/>
          </a:prstGeom>
          <a:noFill/>
          <a:ln/>
        </p:spPr>
        <p:txBody>
          <a:bodyPr wrap="square" lIns="0" tIns="0" rIns="0" bIns="0" rtlCol="0" anchor="t"/>
          <a:lstStyle/>
          <a:p>
            <a:pPr algn="l" indent="0" marL="0">
              <a:lnSpc>
                <a:spcPct val="90000"/>
              </a:lnSpc>
              <a:buNone/>
            </a:pPr>
            <a:r>
              <a:rPr lang="en-US" sz="955" dirty="0">
                <a:solidFill>
                  <a:srgbClr val="000000"/>
                </a:solidFill>
                <a:latin typeface="Arial" pitchFamily="34" charset="0"/>
                <a:ea typeface="Arial" pitchFamily="34" charset="-122"/>
                <a:cs typeface="Arial" pitchFamily="34" charset="-120"/>
              </a:rPr>
              <a:t>Схематическая учебная оценка по теме; условное сравнение уровней проявления традиций.
</a:t>
            </a:r>
            <a:endParaRPr lang="en-US" sz="955"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999646" y="1085810"/>
            <a:ext cx="2757773" cy="34950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435530" y="4762976"/>
            <a:ext cx="295500" cy="99000"/>
          </a:xfrm>
          <a:prstGeom prst="rect">
            <a:avLst/>
          </a:prstGeom>
          <a:noFill/>
          <a:ln/>
        </p:spPr>
        <p:txBody>
          <a:bodyPr wrap="square" lIns="0" tIns="0" rIns="0" bIns="0" rtlCol="0" anchor="ctr"/>
          <a:lstStyle/>
          <a:p>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18</a:t>
            </a:r>
            <a:endParaRPr lang="en-US" sz="700" dirty="0"/>
          </a:p>
        </p:txBody>
      </p:sp>
      <p:sp>
        <p:nvSpPr>
          <p:cNvPr id="10" name="Text 1"/>
          <p:cNvSpPr txBox="1"/>
          <p:nvPr/>
        </p:nvSpPr>
        <p:spPr>
          <a:xfrm>
            <a:off x="413150" y="435775"/>
            <a:ext cx="7742100" cy="6048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Традиции и технологии в цифровом мире
</a:t>
            </a:r>
            <a:endParaRPr lang="en-US" sz="2400" dirty="0"/>
          </a:p>
        </p:txBody>
      </p:sp>
      <p:sp>
        <p:nvSpPr>
          <p:cNvPr id="11" name="Text 2"/>
          <p:cNvSpPr txBox="1"/>
          <p:nvPr/>
        </p:nvSpPr>
        <p:spPr>
          <a:xfrm>
            <a:off x="624325" y="1675030"/>
            <a:ext cx="2277900" cy="271800"/>
          </a:xfrm>
          <a:prstGeom prst="rect">
            <a:avLst/>
          </a:prstGeom>
          <a:noFill/>
          <a:ln/>
        </p:spPr>
        <p:txBody>
          <a:bodyPr wrap="square" lIns="0" tIns="0" rIns="0" bIns="0" rtlCol="0" anchor="ctr"/>
          <a:lstStyle/>
          <a:p>
            <a:pPr algn="l" indent="0" marL="0">
              <a:lnSpc>
                <a:spcPct val="90000"/>
              </a:lnSpc>
              <a:buNone/>
            </a:pPr>
            <a:r>
              <a:rPr lang="en-US" sz="1100" b="1" dirty="0">
                <a:solidFill>
                  <a:srgbClr val="FFFFFF"/>
                </a:solidFill>
                <a:latin typeface="Arial" pitchFamily="34" charset="0"/>
                <a:ea typeface="Arial" pitchFamily="34" charset="-122"/>
                <a:cs typeface="Arial" pitchFamily="34" charset="-120"/>
              </a:rPr>
              <a:t>Семейные архивы
</a:t>
            </a:r>
            <a:endParaRPr lang="en-US" sz="1100" dirty="0"/>
          </a:p>
        </p:txBody>
      </p:sp>
      <p:sp>
        <p:nvSpPr>
          <p:cNvPr id="12" name="Text 3"/>
          <p:cNvSpPr txBox="1"/>
          <p:nvPr/>
        </p:nvSpPr>
        <p:spPr>
          <a:xfrm>
            <a:off x="624325" y="1971127"/>
            <a:ext cx="2277900" cy="710700"/>
          </a:xfrm>
          <a:prstGeom prst="rect">
            <a:avLst/>
          </a:prstGeom>
          <a:noFill/>
          <a:ln/>
        </p:spPr>
        <p:txBody>
          <a:bodyPr wrap="square" lIns="0" tIns="0" rIns="0" bIns="0" rtlCol="0" anchor="t"/>
          <a:lstStyle/>
          <a:p>
            <a:pPr algn="l" indent="0" marL="0">
              <a:lnSpc>
                <a:spcPct val="90000"/>
              </a:lnSpc>
              <a:buNone/>
            </a:pPr>
            <a:r>
              <a:rPr lang="en-US" sz="900" dirty="0">
                <a:solidFill>
                  <a:srgbClr val="FFFFFF"/>
                </a:solidFill>
                <a:latin typeface="Arial" pitchFamily="34" charset="0"/>
                <a:ea typeface="Arial" pitchFamily="34" charset="-122"/>
                <a:cs typeface="Arial" pitchFamily="34" charset="-120"/>
              </a:rPr>
              <a:t>Старые фотоальбомы всё чаще становятся цифровыми. Снимки легко хранить, пересылать и показывать родственникам, поэтому семейная память становится доступнее для детей и взрослых.
</a:t>
            </a:r>
            <a:endParaRPr lang="en-US" sz="900" dirty="0"/>
          </a:p>
        </p:txBody>
      </p:sp>
      <p:sp>
        <p:nvSpPr>
          <p:cNvPr id="13" name="Text 4"/>
          <p:cNvSpPr txBox="1"/>
          <p:nvPr/>
        </p:nvSpPr>
        <p:spPr>
          <a:xfrm>
            <a:off x="3432875" y="1675030"/>
            <a:ext cx="2277900" cy="271800"/>
          </a:xfrm>
          <a:prstGeom prst="rect">
            <a:avLst/>
          </a:prstGeom>
          <a:noFill/>
          <a:ln/>
        </p:spPr>
        <p:txBody>
          <a:bodyPr wrap="square" lIns="0" tIns="0" rIns="0" bIns="0" rtlCol="0" anchor="ctr"/>
          <a:lstStyle/>
          <a:p>
            <a:pPr algn="l" indent="0" marL="0">
              <a:lnSpc>
                <a:spcPct val="90000"/>
              </a:lnSpc>
              <a:buNone/>
            </a:pPr>
            <a:r>
              <a:rPr lang="en-US" sz="1100" b="1" dirty="0">
                <a:solidFill>
                  <a:srgbClr val="FFFFFF"/>
                </a:solidFill>
                <a:latin typeface="Arial" pitchFamily="34" charset="0"/>
                <a:ea typeface="Arial" pitchFamily="34" charset="-122"/>
                <a:cs typeface="Arial" pitchFamily="34" charset="-120"/>
              </a:rPr>
              <a:t>Поздравления онлайн
</a:t>
            </a:r>
            <a:endParaRPr lang="en-US" sz="1100" dirty="0"/>
          </a:p>
        </p:txBody>
      </p:sp>
      <p:sp>
        <p:nvSpPr>
          <p:cNvPr id="14" name="Text 5"/>
          <p:cNvSpPr txBox="1"/>
          <p:nvPr/>
        </p:nvSpPr>
        <p:spPr>
          <a:xfrm>
            <a:off x="3432875" y="1971127"/>
            <a:ext cx="2277900" cy="710700"/>
          </a:xfrm>
          <a:prstGeom prst="rect">
            <a:avLst/>
          </a:prstGeom>
          <a:noFill/>
          <a:ln/>
        </p:spPr>
        <p:txBody>
          <a:bodyPr wrap="square" lIns="0" tIns="0" rIns="0" bIns="0" rtlCol="0" anchor="t"/>
          <a:lstStyle/>
          <a:p>
            <a:pPr algn="l" indent="0" marL="0">
              <a:lnSpc>
                <a:spcPct val="90000"/>
              </a:lnSpc>
              <a:buNone/>
            </a:pPr>
            <a:r>
              <a:rPr lang="en-US" sz="900" dirty="0">
                <a:solidFill>
                  <a:srgbClr val="FFFFFF"/>
                </a:solidFill>
                <a:latin typeface="Arial" pitchFamily="34" charset="0"/>
                <a:ea typeface="Arial" pitchFamily="34" charset="-122"/>
                <a:cs typeface="Arial" pitchFamily="34" charset="-120"/>
              </a:rPr>
              <a:t>Поздравления теперь можно отправить сообщением, открыткой в приложении или по видеосвязи. Это удобно, но важно сохранять тёплые слова и внимание к человеку.
</a:t>
            </a:r>
            <a:endParaRPr lang="en-US" sz="900" dirty="0"/>
          </a:p>
        </p:txBody>
      </p:sp>
      <p:sp>
        <p:nvSpPr>
          <p:cNvPr id="15" name="Text 6"/>
          <p:cNvSpPr txBox="1"/>
          <p:nvPr/>
        </p:nvSpPr>
        <p:spPr>
          <a:xfrm>
            <a:off x="624325" y="3438580"/>
            <a:ext cx="2277900" cy="271800"/>
          </a:xfrm>
          <a:prstGeom prst="rect">
            <a:avLst/>
          </a:prstGeom>
          <a:noFill/>
          <a:ln/>
        </p:spPr>
        <p:txBody>
          <a:bodyPr wrap="square" lIns="0" tIns="0" rIns="0" bIns="0" rtlCol="0" anchor="ctr"/>
          <a:lstStyle/>
          <a:p>
            <a:pPr algn="l" indent="0" marL="0">
              <a:lnSpc>
                <a:spcPct val="90000"/>
              </a:lnSpc>
              <a:buNone/>
            </a:pPr>
            <a:r>
              <a:rPr lang="en-US" sz="1100" b="1" dirty="0">
                <a:solidFill>
                  <a:srgbClr val="FFFFFF"/>
                </a:solidFill>
                <a:latin typeface="Arial" pitchFamily="34" charset="0"/>
                <a:ea typeface="Arial" pitchFamily="34" charset="-122"/>
                <a:cs typeface="Arial" pitchFamily="34" charset="-120"/>
              </a:rPr>
              <a:t>Приглашения без бумаги
</a:t>
            </a:r>
            <a:endParaRPr lang="en-US" sz="1100" dirty="0"/>
          </a:p>
        </p:txBody>
      </p:sp>
      <p:sp>
        <p:nvSpPr>
          <p:cNvPr id="16" name="Text 7"/>
          <p:cNvSpPr txBox="1"/>
          <p:nvPr/>
        </p:nvSpPr>
        <p:spPr>
          <a:xfrm>
            <a:off x="624325" y="3734677"/>
            <a:ext cx="2277900" cy="710700"/>
          </a:xfrm>
          <a:prstGeom prst="rect">
            <a:avLst/>
          </a:prstGeom>
          <a:noFill/>
          <a:ln/>
        </p:spPr>
        <p:txBody>
          <a:bodyPr wrap="square" lIns="0" tIns="0" rIns="0" bIns="0" rtlCol="0" anchor="t"/>
          <a:lstStyle/>
          <a:p>
            <a:pPr algn="l" indent="0" marL="0">
              <a:lnSpc>
                <a:spcPct val="90000"/>
              </a:lnSpc>
              <a:buNone/>
            </a:pPr>
            <a:r>
              <a:rPr lang="en-US" sz="900" dirty="0">
                <a:solidFill>
                  <a:srgbClr val="FFFFFF"/>
                </a:solidFill>
                <a:latin typeface="Arial" pitchFamily="34" charset="0"/>
                <a:ea typeface="Arial" pitchFamily="34" charset="-122"/>
                <a:cs typeface="Arial" pitchFamily="34" charset="-120"/>
              </a:rPr>
              <a:t>Приглашения на день рождения, школьный праздник или встречу часто рассылают онлайн. Такой способ экономит время и помогает быстро сообщить важную информацию всем гостям.
</a:t>
            </a:r>
            <a:endParaRPr lang="en-US" sz="900" dirty="0"/>
          </a:p>
        </p:txBody>
      </p:sp>
      <p:sp>
        <p:nvSpPr>
          <p:cNvPr id="17" name="Text 8"/>
          <p:cNvSpPr txBox="1"/>
          <p:nvPr/>
        </p:nvSpPr>
        <p:spPr>
          <a:xfrm>
            <a:off x="3432875" y="3438580"/>
            <a:ext cx="2277900" cy="271800"/>
          </a:xfrm>
          <a:prstGeom prst="rect">
            <a:avLst/>
          </a:prstGeom>
          <a:noFill/>
          <a:ln/>
        </p:spPr>
        <p:txBody>
          <a:bodyPr wrap="square" lIns="0" tIns="0" rIns="0" bIns="0" rtlCol="0" anchor="ctr"/>
          <a:lstStyle/>
          <a:p>
            <a:pPr algn="l" indent="0" marL="0">
              <a:lnSpc>
                <a:spcPct val="90000"/>
              </a:lnSpc>
              <a:buNone/>
            </a:pPr>
            <a:r>
              <a:rPr lang="en-US" sz="1100" b="1" dirty="0">
                <a:solidFill>
                  <a:srgbClr val="000000"/>
                </a:solidFill>
                <a:latin typeface="Arial" pitchFamily="34" charset="0"/>
                <a:ea typeface="Arial" pitchFamily="34" charset="-122"/>
                <a:cs typeface="Arial" pitchFamily="34" charset="-120"/>
              </a:rPr>
              <a:t>Живое общение важно
</a:t>
            </a:r>
            <a:endParaRPr lang="en-US" sz="1100" dirty="0"/>
          </a:p>
        </p:txBody>
      </p:sp>
      <p:sp>
        <p:nvSpPr>
          <p:cNvPr id="18" name="Text 9"/>
          <p:cNvSpPr txBox="1"/>
          <p:nvPr/>
        </p:nvSpPr>
        <p:spPr>
          <a:xfrm>
            <a:off x="3432875" y="3734677"/>
            <a:ext cx="2277900" cy="710700"/>
          </a:xfrm>
          <a:prstGeom prst="rect">
            <a:avLst/>
          </a:prstGeom>
          <a:noFill/>
          <a:ln/>
        </p:spPr>
        <p:txBody>
          <a:bodyPr wrap="square" lIns="0" tIns="0" rIns="0" bIns="0" rtlCol="0" anchor="t"/>
          <a:lstStyle/>
          <a:p>
            <a:pPr algn="l" indent="0" marL="0">
              <a:lnSpc>
                <a:spcPct val="90000"/>
              </a:lnSpc>
              <a:buNone/>
            </a:pPr>
            <a:r>
              <a:rPr lang="en-US" sz="900" dirty="0">
                <a:solidFill>
                  <a:srgbClr val="000000"/>
                </a:solidFill>
                <a:latin typeface="Arial" pitchFamily="34" charset="0"/>
                <a:ea typeface="Arial" pitchFamily="34" charset="-122"/>
                <a:cs typeface="Arial" pitchFamily="34" charset="-120"/>
              </a:rPr>
              <a:t>Несмотря на технологии, совместный стол, личная встреча и разговор остаются очень ценными. Именно они делают традицию по-настоящему тёплой и запоминающейся.
</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435530" y="4762976"/>
            <a:ext cx="295500" cy="99000"/>
          </a:xfrm>
          <a:prstGeom prst="rect">
            <a:avLst/>
          </a:prstGeom>
          <a:noFill/>
          <a:ln/>
        </p:spPr>
        <p:txBody>
          <a:bodyPr wrap="square" lIns="0" tIns="0" rIns="0" bIns="0" rtlCol="0" anchor="ctr"/>
          <a:lstStyle/>
          <a:p>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19</a:t>
            </a:r>
            <a:endParaRPr lang="en-US" sz="700" dirty="0"/>
          </a:p>
        </p:txBody>
      </p:sp>
      <p:sp>
        <p:nvSpPr>
          <p:cNvPr id="10" name="Text 1"/>
          <p:cNvSpPr txBox="1"/>
          <p:nvPr/>
        </p:nvSpPr>
        <p:spPr>
          <a:xfrm>
            <a:off x="534308" y="883599"/>
            <a:ext cx="2560500" cy="1671300"/>
          </a:xfrm>
          <a:prstGeom prst="rect">
            <a:avLst/>
          </a:prstGeom>
          <a:noFill/>
          <a:ln/>
        </p:spPr>
        <p:txBody>
          <a:bodyPr wrap="square" lIns="0" tIns="0" rIns="0" bIns="0" rtlCol="0" anchor="t"/>
          <a:lstStyle/>
          <a:p>
            <a:pPr algn="l" indent="0" marL="0">
              <a:lnSpc>
                <a:spcPct val="90000"/>
              </a:lnSpc>
              <a:buNone/>
            </a:pPr>
            <a:r>
              <a:rPr lang="en-US" sz="2400" b="1" dirty="0">
                <a:solidFill>
                  <a:srgbClr val="FFFFFF"/>
                </a:solidFill>
                <a:latin typeface="Arial" pitchFamily="34" charset="0"/>
                <a:ea typeface="Arial" pitchFamily="34" charset="-122"/>
                <a:cs typeface="Arial" pitchFamily="34" charset="-120"/>
              </a:rPr>
              <a:t>Полезные фразы о традициях
</a:t>
            </a:r>
            <a:endParaRPr lang="en-US" sz="2400" dirty="0"/>
          </a:p>
        </p:txBody>
      </p:sp>
      <p:sp>
        <p:nvSpPr>
          <p:cNvPr id="11" name="Text 2"/>
          <p:cNvSpPr txBox="1"/>
          <p:nvPr/>
        </p:nvSpPr>
        <p:spPr>
          <a:xfrm>
            <a:off x="3748025" y="568296"/>
            <a:ext cx="4842300" cy="188400"/>
          </a:xfrm>
          <a:prstGeom prst="rect">
            <a:avLst/>
          </a:prstGeom>
          <a:noFill/>
          <a:ln/>
        </p:spPr>
        <p:txBody>
          <a:bodyPr wrap="square" lIns="0" tIns="0" rIns="0" bIns="0" rtlCol="0" anchor="ctr"/>
          <a:lstStyle/>
          <a:p>
            <a:pPr algn="l" indent="0" marL="0">
              <a:lnSpc>
                <a:spcPct val="90000"/>
              </a:lnSpc>
              <a:buNone/>
            </a:pPr>
            <a:r>
              <a:rPr lang="en-US" sz="1000" b="1" dirty="0">
                <a:solidFill>
                  <a:srgbClr val="000000"/>
                </a:solidFill>
                <a:latin typeface="Arial" pitchFamily="34" charset="0"/>
                <a:ea typeface="Arial" pitchFamily="34" charset="-122"/>
                <a:cs typeface="Arial" pitchFamily="34" charset="-120"/>
              </a:rPr>
              <a:t>Рассказываем о семье
</a:t>
            </a:r>
            <a:endParaRPr lang="en-US" sz="1000" dirty="0"/>
          </a:p>
        </p:txBody>
      </p:sp>
      <p:sp>
        <p:nvSpPr>
          <p:cNvPr id="12" name="Text 3"/>
          <p:cNvSpPr txBox="1"/>
          <p:nvPr/>
        </p:nvSpPr>
        <p:spPr>
          <a:xfrm>
            <a:off x="3748025" y="796839"/>
            <a:ext cx="4919100" cy="301200"/>
          </a:xfrm>
          <a:prstGeom prst="rect">
            <a:avLst/>
          </a:prstGeom>
          <a:noFill/>
          <a:ln/>
        </p:spPr>
        <p:txBody>
          <a:bodyPr wrap="square" lIns="0" tIns="0" rIns="0" bIns="0" rtlCol="0" anchor="ctr"/>
          <a:lstStyle/>
          <a:p>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Используйте фразу My family has a tradition of… , когда хотите описать привычку своей семьи. Она помогает говорить просто и понятно о домашних обычаях и праздниках.
</a:t>
            </a:r>
            <a:endParaRPr lang="en-US" sz="900" dirty="0"/>
          </a:p>
        </p:txBody>
      </p:sp>
      <p:sp>
        <p:nvSpPr>
          <p:cNvPr id="13" name="Text 4"/>
          <p:cNvSpPr txBox="1"/>
          <p:nvPr/>
        </p:nvSpPr>
        <p:spPr>
          <a:xfrm>
            <a:off x="3748025" y="3850296"/>
            <a:ext cx="4842300" cy="188400"/>
          </a:xfrm>
          <a:prstGeom prst="rect">
            <a:avLst/>
          </a:prstGeom>
          <a:noFill/>
          <a:ln/>
        </p:spPr>
        <p:txBody>
          <a:bodyPr wrap="square" lIns="0" tIns="0" rIns="0" bIns="0" rtlCol="0" anchor="ctr"/>
          <a:lstStyle/>
          <a:p>
            <a:pPr algn="l" indent="0" marL="0">
              <a:lnSpc>
                <a:spcPct val="90000"/>
              </a:lnSpc>
              <a:buNone/>
            </a:pPr>
            <a:r>
              <a:rPr lang="en-US" sz="1000" b="1" dirty="0">
                <a:solidFill>
                  <a:srgbClr val="000000"/>
                </a:solidFill>
                <a:latin typeface="Arial" pitchFamily="34" charset="0"/>
                <a:ea typeface="Arial" pitchFamily="34" charset="-122"/>
                <a:cs typeface="Arial" pitchFamily="34" charset="-120"/>
              </a:rPr>
              <a:t>Сравниваем традиции
</a:t>
            </a:r>
            <a:endParaRPr lang="en-US" sz="1000" dirty="0"/>
          </a:p>
        </p:txBody>
      </p:sp>
      <p:sp>
        <p:nvSpPr>
          <p:cNvPr id="14" name="Text 5"/>
          <p:cNvSpPr txBox="1"/>
          <p:nvPr/>
        </p:nvSpPr>
        <p:spPr>
          <a:xfrm>
            <a:off x="3748025" y="4078839"/>
            <a:ext cx="4919100" cy="301200"/>
          </a:xfrm>
          <a:prstGeom prst="rect">
            <a:avLst/>
          </a:prstGeom>
          <a:noFill/>
          <a:ln/>
        </p:spPr>
        <p:txBody>
          <a:bodyPr wrap="square" lIns="0" tIns="0" rIns="0" bIns="0" rtlCol="0" anchor="ctr"/>
          <a:lstStyle/>
          <a:p>
            <a:pPr algn="l" indent="0" marL="0">
              <a:lnSpc>
                <a:spcPct val="100000"/>
              </a:lnSpc>
              <a:buNone/>
            </a:pPr>
            <a:r>
              <a:rPr lang="en-US" sz="900" dirty="0">
                <a:solidFill>
                  <a:srgbClr val="000000"/>
                </a:solidFill>
                <a:latin typeface="Arial" pitchFamily="34" charset="0"/>
                <a:ea typeface="Arial" pitchFamily="34" charset="-122"/>
                <a:cs typeface="Arial" pitchFamily="34" charset="-120"/>
              </a:rPr>
              <a:t>Связки like, different from, the same as, also, because делают речь более связной. Они помогают сравнивать традиции семьи, школы и англоязычных стран.
</a:t>
            </a:r>
            <a:endParaRPr lang="en-US" sz="900" dirty="0"/>
          </a:p>
        </p:txBody>
      </p:sp>
      <p:sp>
        <p:nvSpPr>
          <p:cNvPr id="15" name="Text 6"/>
          <p:cNvSpPr txBox="1"/>
          <p:nvPr/>
        </p:nvSpPr>
        <p:spPr>
          <a:xfrm>
            <a:off x="3748025" y="3029796"/>
            <a:ext cx="4842300" cy="188400"/>
          </a:xfrm>
          <a:prstGeom prst="rect">
            <a:avLst/>
          </a:prstGeom>
          <a:noFill/>
          <a:ln/>
        </p:spPr>
        <p:txBody>
          <a:bodyPr wrap="square" lIns="0" tIns="0" rIns="0" bIns="0" rtlCol="0" anchor="ctr"/>
          <a:lstStyle/>
          <a:p>
            <a:pPr algn="l" indent="0" marL="0">
              <a:lnSpc>
                <a:spcPct val="90000"/>
              </a:lnSpc>
              <a:buNone/>
            </a:pPr>
            <a:r>
              <a:rPr lang="en-US" sz="1000" b="1" dirty="0">
                <a:solidFill>
                  <a:srgbClr val="000000"/>
                </a:solidFill>
                <a:latin typeface="Arial" pitchFamily="34" charset="0"/>
                <a:ea typeface="Arial" pitchFamily="34" charset="-122"/>
                <a:cs typeface="Arial" pitchFamily="34" charset="-120"/>
              </a:rPr>
              <a:t>Выражаем уважение
</a:t>
            </a:r>
            <a:endParaRPr lang="en-US" sz="1000" dirty="0"/>
          </a:p>
        </p:txBody>
      </p:sp>
      <p:sp>
        <p:nvSpPr>
          <p:cNvPr id="16" name="Text 7"/>
          <p:cNvSpPr txBox="1"/>
          <p:nvPr/>
        </p:nvSpPr>
        <p:spPr>
          <a:xfrm>
            <a:off x="3748025" y="3258339"/>
            <a:ext cx="4919100" cy="301200"/>
          </a:xfrm>
          <a:prstGeom prst="rect">
            <a:avLst/>
          </a:prstGeom>
          <a:noFill/>
          <a:ln/>
        </p:spPr>
        <p:txBody>
          <a:bodyPr wrap="square" lIns="0" tIns="0" rIns="0" bIns="0" rtlCol="0" anchor="ctr"/>
          <a:lstStyle/>
          <a:p>
            <a:pPr algn="l" indent="0" marL="0">
              <a:lnSpc>
                <a:spcPct val="100000"/>
              </a:lnSpc>
              <a:buNone/>
            </a:pPr>
            <a:r>
              <a:rPr lang="en-US" sz="900" dirty="0">
                <a:solidFill>
                  <a:srgbClr val="000000"/>
                </a:solidFill>
                <a:latin typeface="Arial" pitchFamily="34" charset="0"/>
                <a:ea typeface="Arial" pitchFamily="34" charset="-122"/>
                <a:cs typeface="Arial" pitchFamily="34" charset="-120"/>
              </a:rPr>
              <a:t>Слова I respect this custom because… показывают вежливое отношение к чужим обычаям. Такая фраза учит объяснять, почему традиция кажется важной и интересной.
</a:t>
            </a:r>
            <a:endParaRPr lang="en-US" sz="900" dirty="0"/>
          </a:p>
        </p:txBody>
      </p:sp>
      <p:sp>
        <p:nvSpPr>
          <p:cNvPr id="17" name="Text 8"/>
          <p:cNvSpPr txBox="1"/>
          <p:nvPr/>
        </p:nvSpPr>
        <p:spPr>
          <a:xfrm>
            <a:off x="3748025" y="2209296"/>
            <a:ext cx="4842300" cy="188400"/>
          </a:xfrm>
          <a:prstGeom prst="rect">
            <a:avLst/>
          </a:prstGeom>
          <a:noFill/>
          <a:ln/>
        </p:spPr>
        <p:txBody>
          <a:bodyPr wrap="square" lIns="0" tIns="0" rIns="0" bIns="0" rtlCol="0" anchor="ctr"/>
          <a:lstStyle/>
          <a:p>
            <a:pPr algn="l" indent="0" marL="0">
              <a:lnSpc>
                <a:spcPct val="90000"/>
              </a:lnSpc>
              <a:buNone/>
            </a:pPr>
            <a:r>
              <a:rPr lang="en-US" sz="1000" b="1" dirty="0">
                <a:solidFill>
                  <a:srgbClr val="000000"/>
                </a:solidFill>
                <a:latin typeface="Arial" pitchFamily="34" charset="0"/>
                <a:ea typeface="Arial" pitchFamily="34" charset="-122"/>
                <a:cs typeface="Arial" pitchFamily="34" charset="-120"/>
              </a:rPr>
              <a:t>Описываем страну
</a:t>
            </a:r>
            <a:endParaRPr lang="en-US" sz="1000" dirty="0"/>
          </a:p>
        </p:txBody>
      </p:sp>
      <p:sp>
        <p:nvSpPr>
          <p:cNvPr id="18" name="Text 9"/>
          <p:cNvSpPr txBox="1"/>
          <p:nvPr/>
        </p:nvSpPr>
        <p:spPr>
          <a:xfrm>
            <a:off x="3748025" y="2437839"/>
            <a:ext cx="4919100" cy="301200"/>
          </a:xfrm>
          <a:prstGeom prst="rect">
            <a:avLst/>
          </a:prstGeom>
          <a:noFill/>
          <a:ln/>
        </p:spPr>
        <p:txBody>
          <a:bodyPr wrap="square" lIns="0" tIns="0" rIns="0" bIns="0" rtlCol="0" anchor="ctr"/>
          <a:lstStyle/>
          <a:p>
            <a:pPr algn="l" indent="0" marL="0">
              <a:lnSpc>
                <a:spcPct val="100000"/>
              </a:lnSpc>
              <a:buNone/>
            </a:pPr>
            <a:r>
              <a:rPr lang="en-US" sz="900" dirty="0">
                <a:solidFill>
                  <a:srgbClr val="000000"/>
                </a:solidFill>
                <a:latin typeface="Arial" pitchFamily="34" charset="0"/>
                <a:ea typeface="Arial" pitchFamily="34" charset="-122"/>
                <a:cs typeface="Arial" pitchFamily="34" charset="-120"/>
              </a:rPr>
              <a:t>Фраза In my country, people usually… помогает говорить о национальных обычаях. Она полезна, когда нужно сравнить свою культуру с традициями других стран.
</a:t>
            </a:r>
            <a:endParaRPr lang="en-US" sz="900" dirty="0"/>
          </a:p>
        </p:txBody>
      </p:sp>
      <p:sp>
        <p:nvSpPr>
          <p:cNvPr id="19" name="Text 10"/>
          <p:cNvSpPr txBox="1"/>
          <p:nvPr/>
        </p:nvSpPr>
        <p:spPr>
          <a:xfrm>
            <a:off x="3748025" y="1388796"/>
            <a:ext cx="4842300" cy="188400"/>
          </a:xfrm>
          <a:prstGeom prst="rect">
            <a:avLst/>
          </a:prstGeom>
          <a:noFill/>
          <a:ln/>
        </p:spPr>
        <p:txBody>
          <a:bodyPr wrap="square" lIns="0" tIns="0" rIns="0" bIns="0" rtlCol="0" anchor="ctr"/>
          <a:lstStyle/>
          <a:p>
            <a:pPr algn="l" indent="0" marL="0">
              <a:lnSpc>
                <a:spcPct val="90000"/>
              </a:lnSpc>
              <a:buNone/>
            </a:pPr>
            <a:r>
              <a:rPr lang="en-US" sz="1000" b="1" dirty="0">
                <a:solidFill>
                  <a:srgbClr val="000000"/>
                </a:solidFill>
                <a:latin typeface="Arial" pitchFamily="34" charset="0"/>
                <a:ea typeface="Arial" pitchFamily="34" charset="-122"/>
                <a:cs typeface="Arial" pitchFamily="34" charset="-120"/>
              </a:rPr>
              <a:t>Говорим о праздниках
</a:t>
            </a:r>
            <a:endParaRPr lang="en-US" sz="1000" dirty="0"/>
          </a:p>
        </p:txBody>
      </p:sp>
      <p:sp>
        <p:nvSpPr>
          <p:cNvPr id="20" name="Text 11"/>
          <p:cNvSpPr txBox="1"/>
          <p:nvPr/>
        </p:nvSpPr>
        <p:spPr>
          <a:xfrm>
            <a:off x="3748025" y="1617339"/>
            <a:ext cx="4919100" cy="301200"/>
          </a:xfrm>
          <a:prstGeom prst="rect">
            <a:avLst/>
          </a:prstGeom>
          <a:noFill/>
          <a:ln/>
        </p:spPr>
        <p:txBody>
          <a:bodyPr wrap="square" lIns="0" tIns="0" rIns="0" bIns="0" rtlCol="0" anchor="ctr"/>
          <a:lstStyle/>
          <a:p>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Конструкция We celebrate… every year. подходит для рассказа о регулярных событиях. С её помощью легко назвать праздник и показать, что он повторяется каждый год.
</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13150" y="431475"/>
            <a:ext cx="7095300" cy="1026000"/>
          </a:xfrm>
          <a:prstGeom prst="rect">
            <a:avLst/>
          </a:prstGeom>
          <a:noFill/>
          <a:ln/>
        </p:spPr>
        <p:txBody>
          <a:bodyPr wrap="square" lIns="0" tIns="0" rIns="0" bIns="0" rtlCol="0" anchor="t"/>
          <a:lstStyle/>
          <a:p>
            <a:pPr algn="l" indent="0" marL="0">
              <a:lnSpc>
                <a:spcPct val="90000"/>
              </a:lnSpc>
              <a:buNone/>
            </a:pPr>
            <a:r>
              <a:rPr lang="en-US" sz="3300" b="1" dirty="0">
                <a:solidFill>
                  <a:srgbClr val="000000"/>
                </a:solidFill>
                <a:latin typeface="Arial" pitchFamily="34" charset="0"/>
                <a:ea typeface="Arial" pitchFamily="34" charset="-122"/>
                <a:cs typeface="Arial" pitchFamily="34" charset="-120"/>
              </a:rPr>
              <a:t>Traditions keep people connected
</a:t>
            </a:r>
            <a:endParaRPr lang="en-US" sz="3300" dirty="0"/>
          </a:p>
        </p:txBody>
      </p:sp>
      <p:sp>
        <p:nvSpPr>
          <p:cNvPr id="5" name="Text 1"/>
          <p:cNvSpPr txBox="1"/>
          <p:nvPr/>
        </p:nvSpPr>
        <p:spPr>
          <a:xfrm>
            <a:off x="3825200" y="1898450"/>
            <a:ext cx="4671300" cy="1861800"/>
          </a:xfrm>
          <a:prstGeom prst="rect">
            <a:avLst/>
          </a:prstGeom>
          <a:noFill/>
          <a:ln/>
        </p:spPr>
        <p:txBody>
          <a:bodyPr wrap="square" lIns="0" tIns="0" rIns="0" bIns="0" rtlCol="0" anchor="ctr"/>
          <a:lstStyle/>
          <a:p>
            <a:pPr algn="l" indent="0" marL="0">
              <a:lnSpc>
                <a:spcPct val="100000"/>
              </a:lnSpc>
              <a:buNone/>
            </a:pPr>
            <a:r>
              <a:rPr lang="en-US" sz="1700" dirty="0">
                <a:solidFill>
                  <a:srgbClr val="FFFFFF"/>
                </a:solidFill>
                <a:latin typeface="Arial" pitchFamily="34" charset="0"/>
                <a:ea typeface="Arial" pitchFamily="34" charset="-122"/>
                <a:cs typeface="Arial" pitchFamily="34" charset="-120"/>
              </a:rPr>
              <a:t>Традиции соединяют прошлое и настоящее, помогают людям чувствовать себя частью семьи, школы и страны, а также учат уважению, дружбе и интересу к другим культурам.
</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2026-05-30T16:48:13Z</dcterms:created>
  <dcterms:modified xsi:type="dcterms:W3CDTF">2026-05-30T16:48:13Z</dcterms:modified>
</cp:coreProperties>
</file>