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Ресурсы, среда и устойчивое развитие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ресурсов, рисков и решений для устойчивого развития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в пространстве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показывает, почему ресурсы распределены неравномерно и как это влияет на жизнь людей.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6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науки о территории и среде
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1969400"/>
            <a:ext cx="5201700" cy="104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их размещение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ресурсоведение рассматривает, где расположены ресурсы, каковы их запасы, насколько они доступны и как меняется их использование в разных районах.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77126"/>
            <a:ext cx="5201700" cy="104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и 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Геоэкология изучает, как хозяйственная деятельность меняет природную среду, ландшафты и состояние экосистем, а также какие последствия это имеет для 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природный ресурс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842375" y="2002700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Шире, чем добыча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ресурс — это любой компонент природы, который человек может использовать в своей жизни и хозяйстве, если позволяет техника и есть общественная потребность.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733123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использования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вещь может быть ресурсом по-разному: вода нужна для питья, орошения и производства, а лес — для древесины, отдыха и защиты почв.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23862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чего зависит ценность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 ресурса зависит не только от его наличия, но и от технологий, спроса, транспортной доступности и условий освоения территории.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514612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 и общество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ресурс всегда рассматривают в связи с человеком: важно не просто наличие, а возможность безопасного, эффективного и долгосрочного использования.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и природные ресурсы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1173400" y="15910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понятий
</a:t>
            </a:r>
            <a:pPr algn="l" indent="0" marL="0">
              <a:lnSpc>
                <a:spcPct val="115000"/>
              </a:lnSpc>
              <a:buNone/>
            </a:pPr>
            <a:r>
              <a:rPr lang="en-US" sz="21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различать два понятия: природные условия создают фон жизни и хозяйства, а ресурсы непосредственно используются человеком как материальная или энергетическая основа деятельности.
</a:t>
            </a:r>
            <a:endParaRPr lang="en-US" sz="914" dirty="0"/>
          </a:p>
        </p:txBody>
      </p:sp>
      <p:sp>
        <p:nvSpPr>
          <p:cNvPr id="10" name="Text 3"/>
          <p:cNvSpPr txBox="1"/>
          <p:nvPr/>
        </p:nvSpPr>
        <p:spPr>
          <a:xfrm>
            <a:off x="1173400" y="24236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природного фона
</a:t>
            </a:r>
            <a:pPr algn="l" indent="0" marL="0">
              <a:lnSpc>
                <a:spcPct val="115000"/>
              </a:lnSpc>
              <a:buNone/>
            </a:pPr>
            <a:r>
              <a:rPr lang="en-US" sz="21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рельеф и географическое положение задают возможности территории. Они могут облегчать освоение, как в равнинных районах с мягким климатом, или осложнять его в горах и на севере.
</a:t>
            </a:r>
            <a:endParaRPr lang="en-US" sz="914" dirty="0"/>
          </a:p>
        </p:txBody>
      </p:sp>
      <p:sp>
        <p:nvSpPr>
          <p:cNvPr id="11" name="Text 4"/>
          <p:cNvSpPr txBox="1"/>
          <p:nvPr/>
        </p:nvSpPr>
        <p:spPr>
          <a:xfrm>
            <a:off x="1173400" y="32562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вида деятельности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1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 те же условия по-разному влияют на отрасли. Для земледелия важны тепло и влага, а для строительства — устойчивость рельефа и особенности грунтов.
</a:t>
            </a:r>
            <a:endParaRPr lang="en-US" sz="943" dirty="0"/>
          </a:p>
        </p:txBody>
      </p:sp>
      <p:sp>
        <p:nvSpPr>
          <p:cNvPr id="12" name="Text 5"/>
          <p:cNvSpPr txBox="1"/>
          <p:nvPr/>
        </p:nvSpPr>
        <p:spPr>
          <a:xfrm>
            <a:off x="1173400" y="40888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территорию
</a:t>
            </a:r>
            <a:pPr algn="l" indent="0" marL="0">
              <a:lnSpc>
                <a:spcPct val="115000"/>
              </a:lnSpc>
              <a:buNone/>
            </a:pPr>
            <a:r>
              <a:rPr lang="en-US" sz="21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оценка территории всегда сравнительная: нужно понимать не только наличие преимуществ, но и ограничения, которые определяют выбор способов использования земли и ресурсов.
</a:t>
            </a:r>
            <a:endParaRPr lang="en-US" sz="91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оболочка и геосистема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775200" y="1942753"/>
            <a:ext cx="52017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оболочка
</a:t>
            </a:r>
            <a:pPr algn="l" indent="0" marL="0">
              <a:lnSpc>
                <a:spcPct val="115000"/>
              </a:lnSpc>
              <a:buNone/>
            </a:pPr>
            <a:r>
              <a:rPr lang="en-US" sz="115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оболочка — это единая зона, где взаимодействуют атмосфера, гидросфера, литосфера и биосфера. Ее целостность создается постоянным обменом веществом и энергией.
</a:t>
            </a:r>
            <a:endParaRPr lang="en-US" sz="1151" dirty="0"/>
          </a:p>
        </p:txBody>
      </p:sp>
      <p:sp>
        <p:nvSpPr>
          <p:cNvPr id="9" name="Text 3"/>
          <p:cNvSpPr txBox="1"/>
          <p:nvPr/>
        </p:nvSpPr>
        <p:spPr>
          <a:xfrm>
            <a:off x="775200" y="2804548"/>
            <a:ext cx="52017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Участок со связями
</a:t>
            </a:r>
            <a:pPr algn="l" indent="0" marL="0">
              <a:lnSpc>
                <a:spcPct val="115000"/>
              </a:lnSpc>
              <a:buNone/>
            </a:pPr>
            <a:r>
              <a:rPr lang="en-US" sz="115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Геосистема — это конкретный участок географической оболочки: лес, долина реки, озерный бассейн или городская территория, где природные компоненты связаны между собой.
</a:t>
            </a:r>
            <a:endParaRPr lang="en-US" sz="1151" dirty="0"/>
          </a:p>
        </p:txBody>
      </p:sp>
      <p:sp>
        <p:nvSpPr>
          <p:cNvPr id="10" name="Text 4"/>
          <p:cNvSpPr txBox="1"/>
          <p:nvPr/>
        </p:nvSpPr>
        <p:spPr>
          <a:xfrm>
            <a:off x="775200" y="3666346"/>
            <a:ext cx="52017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115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 меняет один компонент, последствия распространяются на другие. Вырубка леса влияет на сток, почвы, микроклимат и условия жизни организмов.
</a:t>
            </a:r>
            <a:endParaRPr lang="en-US" sz="115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10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Пространственный подход к ресурсам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5910825" y="1929425"/>
            <a:ext cx="25311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на карте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Пространственный подход позволяет видеть, что ресурсы распределяются по природным зонам, бассейнам, районам и транспортным коридорам, а не существуют одинаково везде.
</a:t>
            </a:r>
            <a:endParaRPr lang="en-US" sz="673" dirty="0"/>
          </a:p>
        </p:txBody>
      </p:sp>
      <p:sp>
        <p:nvSpPr>
          <p:cNvPr id="12" name="Text 3"/>
          <p:cNvSpPr txBox="1"/>
          <p:nvPr/>
        </p:nvSpPr>
        <p:spPr>
          <a:xfrm>
            <a:off x="5910825" y="2432501"/>
            <a:ext cx="25311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Обеспеченность и доступность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оценке важно учитывать обеспеченность населения: даже богатая ресурсами территория может испытывать дефицит, если потребителей много или источники далеко от мест использования.
</a:t>
            </a:r>
            <a:endParaRPr lang="en-US" sz="591" dirty="0"/>
          </a:p>
        </p:txBody>
      </p:sp>
      <p:sp>
        <p:nvSpPr>
          <p:cNvPr id="13" name="Text 4"/>
          <p:cNvSpPr txBox="1"/>
          <p:nvPr/>
        </p:nvSpPr>
        <p:spPr>
          <a:xfrm>
            <a:off x="5910825" y="2935579"/>
            <a:ext cx="25311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значима не отдельная полезность, а сочетание ресурсов. Вода, почва, лес и энергия образуют хозяйственный комплекс, который работает как система.
</a:t>
            </a:r>
            <a:endParaRPr lang="en-US" sz="735" dirty="0"/>
          </a:p>
        </p:txBody>
      </p:sp>
      <p:sp>
        <p:nvSpPr>
          <p:cNvPr id="14" name="Text 5"/>
          <p:cNvSpPr txBox="1"/>
          <p:nvPr/>
        </p:nvSpPr>
        <p:spPr>
          <a:xfrm>
            <a:off x="5910825" y="3438655"/>
            <a:ext cx="25311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сезона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 тоже меняет картину: одни ресурсы доступны круглый год, другие зависят от паводков, замерзания рек, засух или периода вегетации.
</a:t>
            </a:r>
            <a:endParaRPr lang="en-US" sz="735" dirty="0"/>
          </a:p>
        </p:txBody>
      </p:sp>
      <p:sp>
        <p:nvSpPr>
          <p:cNvPr id="15" name="Text 6"/>
          <p:cNvSpPr txBox="1"/>
          <p:nvPr/>
        </p:nvSpPr>
        <p:spPr>
          <a:xfrm>
            <a:off x="5910825" y="3941735"/>
            <a:ext cx="25311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 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64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помогает выявлять конфликты между видами использования: например, между добычей, сельским хозяйством, охраной природы и транспортным освоением территории.
</a:t>
            </a:r>
            <a:endParaRPr lang="en-US" sz="64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Комплексность и воспроизводство ресурсов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988350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Системный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9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оценивают не отдельный объект, а всю территориальную систему: как связаны вода, почвы, лес, энергия, население и транспортная сеть.
</a:t>
            </a:r>
            <a:endParaRPr lang="en-US" sz="1299" dirty="0"/>
          </a:p>
        </p:txBody>
      </p:sp>
      <p:sp>
        <p:nvSpPr>
          <p:cNvPr id="10" name="Text 3"/>
          <p:cNvSpPr txBox="1"/>
          <p:nvPr/>
        </p:nvSpPr>
        <p:spPr>
          <a:xfrm>
            <a:off x="5218602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и компенсация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определяют, какие ресурсы можно использовать без разрушения природных связей и какие меры нужны для их восстановления или компенсации.
</a:t>
            </a:r>
            <a:endParaRPr lang="en-US" sz="1281" dirty="0"/>
          </a:p>
        </p:txBody>
      </p:sp>
      <p:sp>
        <p:nvSpPr>
          <p:cNvPr id="11" name="Text 4"/>
          <p:cNvSpPr txBox="1"/>
          <p:nvPr/>
        </p:nvSpPr>
        <p:spPr>
          <a:xfrm>
            <a:off x="521860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становится устойчивое использование: ресурс сохраняется, хозяйство развивается, а природная среда не теряет способность к самовосстановлению.
</a:t>
            </a:r>
            <a:endParaRPr lang="en-US" sz="1160" dirty="0"/>
          </a:p>
        </p:txBody>
      </p:sp>
      <p:sp>
        <p:nvSpPr>
          <p:cNvPr id="12" name="Text 5"/>
          <p:cNvSpPr txBox="1"/>
          <p:nvPr/>
        </p:nvSpPr>
        <p:spPr>
          <a:xfrm>
            <a:off x="98835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интересов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сопоставляют экономическую выгоду с экологическими ограничениями, чтобы краткосрочная прибыль не приводила к долгосрочным потерям для территории.
</a:t>
            </a:r>
            <a:endParaRPr lang="en-US" sz="117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10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Земельные ресурсы и их уязвимость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775200" y="1836175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земель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Земельные ресурсы включают пашню, пастбища, лесные земли и территории городов. Их качество определяется плодородием почв, рельефом, увлажнением и степенью освоенности.
</a:t>
            </a:r>
            <a:endParaRPr lang="en-US" sz="720" dirty="0"/>
          </a:p>
        </p:txBody>
      </p:sp>
      <p:sp>
        <p:nvSpPr>
          <p:cNvPr id="12" name="Text 3"/>
          <p:cNvSpPr txBox="1"/>
          <p:nvPr/>
        </p:nvSpPr>
        <p:spPr>
          <a:xfrm>
            <a:off x="775200" y="2374785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ценные участки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ценные земли — те, где можно вести устойчивое сельское хозяйство без резкого ухудшения почв. Поэтому их особенно важно беречь от необдуманной застройки.
</a:t>
            </a:r>
            <a:endParaRPr lang="en-US" sz="720" dirty="0"/>
          </a:p>
        </p:txBody>
      </p:sp>
      <p:sp>
        <p:nvSpPr>
          <p:cNvPr id="13" name="Text 4"/>
          <p:cNvSpPr txBox="1"/>
          <p:nvPr/>
        </p:nvSpPr>
        <p:spPr>
          <a:xfrm>
            <a:off x="775200" y="2913396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виды деградации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 постепенно уносит плодородный слой, а истощение снижает урожайность при длительной нагрузке. В засушливых районах опасно и вторичное засоление.
</a:t>
            </a:r>
            <a:endParaRPr lang="en-US" sz="782" dirty="0"/>
          </a:p>
        </p:txBody>
      </p:sp>
      <p:sp>
        <p:nvSpPr>
          <p:cNvPr id="14" name="Text 5"/>
          <p:cNvSpPr txBox="1"/>
          <p:nvPr/>
        </p:nvSpPr>
        <p:spPr>
          <a:xfrm>
            <a:off x="775200" y="3451994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земель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Застройка плодородных территорий сокращает площадь, пригодную для сельского хозяйства, и делает пространство менее гибким для будущего развития.
</a:t>
            </a:r>
            <a:endParaRPr lang="en-US" sz="770" dirty="0"/>
          </a:p>
        </p:txBody>
      </p:sp>
      <p:sp>
        <p:nvSpPr>
          <p:cNvPr id="15" name="Text 6"/>
          <p:cNvSpPr txBox="1"/>
          <p:nvPr/>
        </p:nvSpPr>
        <p:spPr>
          <a:xfrm>
            <a:off x="775200" y="3990600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уменьшить уязвимость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земель требует грамотного землепользования, противоэрозионных мер и учета природных ограничений при планировании хозяйства и городской среды.
</a:t>
            </a:r>
            <a:endParaRPr lang="en-US" sz="79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10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ресурсы: количество и качество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5910825" y="1929425"/>
            <a:ext cx="25311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воды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Речной сток, осадки, подземные воды и снеговое питание создают водную обеспеченность территории. Но даже при больших запасах вода может быть труднодоступной из-за сезонности и удаленности источников.
</a:t>
            </a:r>
            <a:endParaRPr lang="en-US" sz="591" dirty="0"/>
          </a:p>
        </p:txBody>
      </p:sp>
      <p:sp>
        <p:nvSpPr>
          <p:cNvPr id="12" name="Text 3"/>
          <p:cNvSpPr txBox="1"/>
          <p:nvPr/>
        </p:nvSpPr>
        <p:spPr>
          <a:xfrm>
            <a:off x="5910825" y="2432501"/>
            <a:ext cx="25311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и пригодность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хозяйства важны не только объемы, но и качество воды. Загрязнение снижает пригодность рек и озер для питья, орошения, промышленности и сохранения экосистем.
</a:t>
            </a:r>
            <a:endParaRPr lang="en-US" sz="688" dirty="0"/>
          </a:p>
        </p:txBody>
      </p:sp>
      <p:sp>
        <p:nvSpPr>
          <p:cNvPr id="13" name="Text 4"/>
          <p:cNvSpPr txBox="1"/>
          <p:nvPr/>
        </p:nvSpPr>
        <p:spPr>
          <a:xfrm>
            <a:off x="5910825" y="2935579"/>
            <a:ext cx="25311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Сезонный режим
</a:t>
            </a:r>
            <a:pPr algn="l" indent="0" marL="0">
              <a:lnSpc>
                <a:spcPct val="115000"/>
              </a:lnSpc>
              <a:buNone/>
            </a:pPr>
            <a:r>
              <a:rPr lang="en-US" sz="65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стока по сезонам определяет, когда возникает избыток и когда — дефицит. Паводки, межень и засушливые периоды по-разному влияют на население и сельское хозяйство.
</a:t>
            </a:r>
            <a:endParaRPr lang="en-US" sz="652" dirty="0"/>
          </a:p>
        </p:txBody>
      </p:sp>
      <p:sp>
        <p:nvSpPr>
          <p:cNvPr id="14" name="Text 5"/>
          <p:cNvSpPr txBox="1"/>
          <p:nvPr/>
        </p:nvSpPr>
        <p:spPr>
          <a:xfrm>
            <a:off x="5910825" y="3438655"/>
            <a:ext cx="25311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на 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65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районах дефицит связан не с отсутствием воды как таковой, а с ее неравномерным потреблением. Рост городов и промышленности усиливает нагрузку на водные источники.
</a:t>
            </a:r>
            <a:endParaRPr lang="en-US" sz="652" dirty="0"/>
          </a:p>
        </p:txBody>
      </p:sp>
      <p:sp>
        <p:nvSpPr>
          <p:cNvPr id="15" name="Text 6"/>
          <p:cNvSpPr txBox="1"/>
          <p:nvPr/>
        </p:nvSpPr>
        <p:spPr>
          <a:xfrm>
            <a:off x="5910825" y="3941735"/>
            <a:ext cx="25311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сохранить ресурс
</a:t>
            </a:r>
            <a:pPr algn="l" indent="0" marL="0">
              <a:lnSpc>
                <a:spcPct val="115000"/>
              </a:lnSpc>
              <a:buNone/>
            </a:pPr>
            <a:r>
              <a:rPr lang="en-US" sz="68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водопользование включает экономию, очистку стоков, защиту водосборов и контроль загрязнений. Это позволяет сохранять и запас, и качество воды для будущего.
</a:t>
            </a:r>
            <a:endParaRPr lang="en-US" sz="68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5200" y="906775"/>
            <a:ext cx="27726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ресурсы как природная защита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11" name="Text 2"/>
          <p:cNvSpPr txBox="1"/>
          <p:nvPr/>
        </p:nvSpPr>
        <p:spPr>
          <a:xfrm>
            <a:off x="971730" y="2261957"/>
            <a:ext cx="2576100" cy="4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почв
</a:t>
            </a:r>
            <a:pPr algn="l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укрепляет грунт, а кроны уменьшают силу дождя и ветра. Благодаря этому леса снижают эрозию, поддерживают устойчивость склонов и помогают сохранять плодородие соседних территорий.
</a:t>
            </a:r>
            <a:endParaRPr lang="en-US" sz="656" dirty="0"/>
          </a:p>
        </p:txBody>
      </p:sp>
      <p:sp>
        <p:nvSpPr>
          <p:cNvPr id="12" name="Text 3"/>
          <p:cNvSpPr txBox="1"/>
          <p:nvPr/>
        </p:nvSpPr>
        <p:spPr>
          <a:xfrm>
            <a:off x="971750" y="2807016"/>
            <a:ext cx="2576100" cy="4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стока
</a:t>
            </a:r>
            <a:pPr algn="l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участвует в круговороте воды: замедляет поверхностный сток, способствует накоплению влаги и поддерживает питание рек и ручьёв. Поэтому состояние леса напрямую связано с водным режимом территории.
</a:t>
            </a:r>
            <a:endParaRPr lang="en-US" sz="656" dirty="0"/>
          </a:p>
        </p:txBody>
      </p:sp>
      <p:sp>
        <p:nvSpPr>
          <p:cNvPr id="13" name="Text 4"/>
          <p:cNvSpPr txBox="1"/>
          <p:nvPr/>
        </p:nvSpPr>
        <p:spPr>
          <a:xfrm>
            <a:off x="971730" y="1716900"/>
            <a:ext cx="2576100" cy="4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Хозяйственная и защитная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массивы дают древесину и другие природные материалы, но их значение не исчерпывается хозяйственной пользой. Они удерживают влагу, защищают почвы от разрушения и смягчают последствия сильных осадков.
</a:t>
            </a:r>
            <a:endParaRPr lang="en-US" sz="656" dirty="0"/>
          </a:p>
        </p:txBody>
      </p:sp>
      <p:sp>
        <p:nvSpPr>
          <p:cNvPr id="14" name="Text 5"/>
          <p:cNvSpPr txBox="1"/>
          <p:nvPr/>
        </p:nvSpPr>
        <p:spPr>
          <a:xfrm>
            <a:off x="971750" y="3352069"/>
            <a:ext cx="2576100" cy="4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 и биоразнообразие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экосистемы аккумулируют углерод и служат средой обитания для множества видов. Даже частичная вырубка, пожары и прокладка дорог нарушают связность леса и уменьшают его устойчивость.
</a:t>
            </a:r>
            <a:endParaRPr lang="en-US" sz="656" dirty="0"/>
          </a:p>
        </p:txBody>
      </p:sp>
      <p:sp>
        <p:nvSpPr>
          <p:cNvPr id="15" name="Text 6"/>
          <p:cNvSpPr txBox="1"/>
          <p:nvPr/>
        </p:nvSpPr>
        <p:spPr>
          <a:xfrm>
            <a:off x="971750" y="3897103"/>
            <a:ext cx="2576100" cy="4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важнее площади
</a:t>
            </a:r>
            <a:pPr algn="l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оценки лесов важны не только их площадь, но и возраст, состав, степень нарушенности и способность к восстановлению. Именно качество леса определяет его долгосрочную экологическую ценность.
</a:t>
            </a:r>
            <a:endParaRPr lang="en-US" sz="65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ресурсы и размещение производства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889450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руд, нефти, газа и угля связано с геологическим строением территории. Поэтому минеральные ресурсы распределены крайне неравномерно и формируют различную хозяйственную специализацию регионов.
</a:t>
            </a:r>
            <a:endParaRPr lang="en-US" sz="898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561135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районов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полезных ископаемых нередко становится главным фактором развития промышленности. Вокруг месторождений возникают добывающие и перерабатывающие предприятия, транспортные узлы и города-спутники.
</a:t>
            </a:r>
            <a:endParaRPr lang="en-US" sz="898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23282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добычи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карьеры, отвалы и шахтные выработки изменяют рельеф, нарушают почвенный покров и создают зоны повышенной экологической нагрузки. Восстановление таких территорий требует длительной рекультивации.
</a:t>
            </a:r>
            <a:endParaRPr lang="en-US" sz="898" dirty="0"/>
          </a:p>
        </p:txBody>
      </p:sp>
      <p:sp>
        <p:nvSpPr>
          <p:cNvPr id="12" name="Text 5"/>
          <p:cNvSpPr txBox="1"/>
          <p:nvPr/>
        </p:nvSpPr>
        <p:spPr>
          <a:xfrm>
            <a:off x="775200" y="390449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запасов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минерального сырья ограничены, а их освоение зависит от глубины залегания, качества руды и удалённости от потребителя. Это делает отрасль особенно чувствительной к истощению месторождений.
</a:t>
            </a:r>
            <a:endParaRPr lang="en-US" sz="89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с разными природными условиями по-разному подходят для гидроэнергетики, ветра и солнца. Поэтому энергетическая карта страны всегда неоднородна.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ресурсы и природные условия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источники остаются наиболее значимыми, но возобновляемые ресурсы заметно зависят от местных условий и потому требуют точного территориального выбора.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типам энергетических ресурсов и их территориальной зависимости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геоэкология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842375" y="2002700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Геоэкология рассматривает, как загрязнение изменяет природную среду: ухудшается качество воздуха, воды и почв, накапливаются вредные вещества и возрастает риск для здоровья людей.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733123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водного режима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Важное направление — изучение изменений стока, заболачивания, пересыхания русел и разрушения берегов. Такие процессы показывают, как хозяйственная деятельность перестраивает водные системы.
</a:t>
            </a:r>
            <a:endParaRPr lang="en-US" sz="1154" dirty="0"/>
          </a:p>
        </p:txBody>
      </p:sp>
      <p:sp>
        <p:nvSpPr>
          <p:cNvPr id="11" name="Text 4"/>
          <p:cNvSpPr txBox="1"/>
          <p:nvPr/>
        </p:nvSpPr>
        <p:spPr>
          <a:xfrm>
            <a:off x="4623862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Деградация земель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деградации земель: уплотнению, эрозии, засолению и потере плодородия. Эти процессы снижают продуктивность территории и осложняют её дальнейшее использование.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514612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Биота как индикатор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биоты помогает заметить проблемы раньше, чем они становятся очевидны визуально. Исчезновение чувствительных видов часто означает, что экосистема уже потеряла устойчивость.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экологической оценки территории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Наблюдения, пробы и дистанционные данные позволяют сравнивать территории во времени и оценивать изменения среды.
</a:t>
            </a:r>
            <a:endParaRPr lang="en-US" sz="94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природных проблем и их последствий помогает увидеть, почему геоэкологические риски затрагивают не только природу, но и повседневную жизнь людей.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и последствия для общества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уязвимы сельское хозяйство, водоснабжение и жильё: природный риск быстро превращается в экономическую и социальную проблему.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геоэкологических рисков и их последствий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анализа территории к зонированию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Районирование опирается на природные условия, нагрузку на среду и требования к безопасному землепользованию.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лесная зона России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89450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лесной зоне России особенно важно сохранять крупные массивы, потому что именно они удерживают влагу, смягчают климатические колебания и поддерживают устойчивость местных экосистем.
</a:t>
            </a:r>
            <a:endParaRPr lang="en-US" sz="898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561137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фрагментации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вырубок позволяет избежать дробления лесных массивов на изолированные участки. Фрагментация ухудшает перемещение животных, ослабляет восстановление леса и повышает уязвимость к пожарам.
</a:t>
            </a:r>
            <a:endParaRPr lang="en-US" sz="822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3232826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водой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и реки тесно связаны с лесом через питание водоёмов и регулирование стока. Нарушение лесного покрова быстро отражается на уровне воды и качестве водных ресурсов.
</a:t>
            </a:r>
            <a:endParaRPr lang="en-US" sz="898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904498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Многофункциональность леса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здесь выполняет сразу несколько функций: даёт сырьё, поддерживает биоразнообразие и работает как природный барьер. Поэтому охрана должна учитывать не только рубку, но и состояние всей системы.
</a:t>
            </a:r>
            <a:endParaRPr lang="en-US" sz="85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степи и аграрные территории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877373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Выявить уязвимости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2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Оцените главные ограничения территории: засухи, ветровую эрозию, неустойчивость склонов и недостаток влаги. Именно они определяют, какие участки можно активно использовать, а какие требуют защиты.
</a:t>
            </a:r>
            <a:endParaRPr lang="en-US" sz="686" dirty="0"/>
          </a:p>
        </p:txBody>
      </p:sp>
      <p:sp>
        <p:nvSpPr>
          <p:cNvPr id="11" name="Text 3"/>
          <p:cNvSpPr txBox="1"/>
          <p:nvPr/>
        </p:nvSpPr>
        <p:spPr>
          <a:xfrm>
            <a:off x="2788214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Поддержать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2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Сохраните плодородие почв через севооборот, разумное чередование культур и минимизацию истощения гумуса. Такой подход помогает поддерживать урожайность без постоянного расширения пашни.
</a:t>
            </a:r>
            <a:endParaRPr lang="en-US" sz="686" dirty="0"/>
          </a:p>
        </p:txBody>
      </p:sp>
      <p:sp>
        <p:nvSpPr>
          <p:cNvPr id="12" name="Text 4"/>
          <p:cNvSpPr txBox="1"/>
          <p:nvPr/>
        </p:nvSpPr>
        <p:spPr>
          <a:xfrm>
            <a:off x="4699060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Защитить от эрозии
</a:t>
            </a:r>
            <a:pPr algn="l" indent="0" marL="0">
              <a:lnSpc>
                <a:spcPct val="115000"/>
              </a:lnSpc>
              <a:buNone/>
            </a:pPr>
            <a:r>
              <a:rPr lang="en-US" sz="2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Снизьте риск эрозии с помощью лесополос, контурной обработки и запрета распашки наиболее опасных склонов. Эти меры уменьшают скорость ветра и смыв почвы после дождей.
</a:t>
            </a:r>
            <a:endParaRPr lang="en-US" sz="709" dirty="0"/>
          </a:p>
        </p:txBody>
      </p:sp>
      <p:sp>
        <p:nvSpPr>
          <p:cNvPr id="13" name="Text 5"/>
          <p:cNvSpPr txBox="1"/>
          <p:nvPr/>
        </p:nvSpPr>
        <p:spPr>
          <a:xfrm>
            <a:off x="6609922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Адаптировать водопользование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2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воду экономно: применяйте бережное орошение, следите за режимом полива и учитывайте природную засушливость района. Это снижает потери и помогает адаптироваться к климатическим колебаниям.
</a:t>
            </a:r>
            <a:endParaRPr lang="en-US" sz="67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требуют ответственности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ресурсоведение показывает, как разумно использовать пространство и ресурсы, а геоэкология оценивает последствия этого выбора. Вместе они учат видеть связь между хозяйством, природой и ответственным поведением.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2026-07-27T02:20:48Z</dcterms:created>
  <dcterms:modified xsi:type="dcterms:W3CDTF">2026-07-27T02:20:48Z</dcterms:modified>
</cp:coreProperties>
</file>