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jpeg"/><Relationship Id="rId4" Type="http://schemas.openxmlformats.org/officeDocument/2006/relationships/image" Target="../media/image-8-4.png"/><Relationship Id="rId5" Type="http://schemas.openxmlformats.org/officeDocument/2006/relationships/image" Target="../media/image-8-5.jpeg"/><Relationship Id="rId6" Type="http://schemas.openxmlformats.org/officeDocument/2006/relationships/image" Target="../media/image-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jpeg"/><Relationship Id="rId4" Type="http://schemas.openxmlformats.org/officeDocument/2006/relationships/image" Target="../media/image-12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jpe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558" y="0"/>
            <a:ext cx="4570884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59150" y="1089275"/>
            <a:ext cx="3903300" cy="254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5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Чтение для обсуждения: главные темы «Истории Малкольма» Пола Дженнингса
</a:t>
            </a:r>
            <a:endParaRPr lang="en-US" sz="3500" dirty="0"/>
          </a:p>
        </p:txBody>
      </p:sp>
      <p:sp>
        <p:nvSpPr>
          <p:cNvPr id="7" name="Text 1"/>
          <p:cNvSpPr txBox="1"/>
          <p:nvPr/>
        </p:nvSpPr>
        <p:spPr>
          <a:xfrm>
            <a:off x="359150" y="360000"/>
            <a:ext cx="3878100" cy="20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i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300" dirty="0"/>
          </a:p>
        </p:txBody>
      </p:sp>
      <p:sp>
        <p:nvSpPr>
          <p:cNvPr id="8" name="Text 2"/>
          <p:cNvSpPr txBox="1"/>
          <p:nvPr/>
        </p:nvSpPr>
        <p:spPr>
          <a:xfrm>
            <a:off x="4482298" y="3635325"/>
            <a:ext cx="3426000" cy="89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темы рассказа: дружба, взросление, поддержка и принятие себя.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48470" y="1751575"/>
            <a:ext cx="2601860" cy="281044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85600" y="453400"/>
            <a:ext cx="7373700" cy="80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14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 Дженнингс и литературный контекст произведения
</a:t>
            </a:r>
            <a:endParaRPr lang="en-US" sz="3148" dirty="0"/>
          </a:p>
        </p:txBody>
      </p:sp>
      <p:sp>
        <p:nvSpPr>
          <p:cNvPr id="6" name="Text 1"/>
          <p:cNvSpPr txBox="1"/>
          <p:nvPr/>
        </p:nvSpPr>
        <p:spPr>
          <a:xfrm>
            <a:off x="3960525" y="1988425"/>
            <a:ext cx="4705500" cy="164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 Дженнингс — известный австралийский автор подростковой литературы. Его рассказ затрагивает сложности взросления и адаптации в коллективе, способствуя развитию навыков чтения и обсуждения у школьников.
</a:t>
            </a:r>
            <a:endParaRPr lang="en-US" sz="1800" dirty="0"/>
          </a:p>
        </p:txBody>
      </p:sp>
      <p:sp>
        <p:nvSpPr>
          <p:cNvPr id="7" name="Text 2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57800" y="360000"/>
            <a:ext cx="8428500" cy="10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герои и их роли
</a:t>
            </a:r>
            <a:endParaRPr lang="en-US" sz="2700" dirty="0"/>
          </a:p>
        </p:txBody>
      </p:sp>
      <p:sp>
        <p:nvSpPr>
          <p:cNvPr id="5" name="Text 1"/>
          <p:cNvSpPr txBox="1"/>
          <p:nvPr/>
        </p:nvSpPr>
        <p:spPr>
          <a:xfrm>
            <a:off x="518575" y="2038275"/>
            <a:ext cx="2349600" cy="254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Малкольм — школьник, сталкивающийся с внутренними сомнениями и поиском своего места среди сверстников.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3397125" y="2038225"/>
            <a:ext cx="2349600" cy="254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Родители играют роль опоры, они поддерживают и помогают герою справляться с трудностями взросления.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6275825" y="2038275"/>
            <a:ext cx="2349600" cy="254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Одноклассники и учитель формируют социокультурную среду, влияют на развитие событий и эмоциональное состояние Малкольма.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7" y="0"/>
            <a:ext cx="3757166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50100" y="360000"/>
            <a:ext cx="4836300" cy="98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Место действия и атмосфера
</a:t>
            </a:r>
            <a:endParaRPr lang="en-US" sz="2700" dirty="0"/>
          </a:p>
        </p:txBody>
      </p:sp>
      <p:sp>
        <p:nvSpPr>
          <p:cNvPr id="6" name="Text 1"/>
          <p:cNvSpPr txBox="1"/>
          <p:nvPr/>
        </p:nvSpPr>
        <p:spPr>
          <a:xfrm>
            <a:off x="4668300" y="1574700"/>
            <a:ext cx="4118100" cy="149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Действие происходит в городской школе и доме Малкольма — типичные для подростка места, отражающие его повседневную жизнь.
</a:t>
            </a:r>
            <a:endParaRPr lang="en-US" sz="1700" dirty="0"/>
          </a:p>
        </p:txBody>
      </p:sp>
      <p:sp>
        <p:nvSpPr>
          <p:cNvPr id="7" name="Text 2"/>
          <p:cNvSpPr txBox="1"/>
          <p:nvPr/>
        </p:nvSpPr>
        <p:spPr>
          <a:xfrm>
            <a:off x="4668300" y="3285405"/>
            <a:ext cx="4118100" cy="149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Школьные коридоры и класс как символы коллектива создают атмосферу давления и одновременно возможности для общения и развития.
</a:t>
            </a:r>
            <a:endParaRPr lang="en-US" sz="1700" dirty="0"/>
          </a:p>
        </p:txBody>
      </p:sp>
      <p:sp>
        <p:nvSpPr>
          <p:cNvPr id="8" name="Text 3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57800" y="360000"/>
            <a:ext cx="8428500" cy="10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Начало повествования: внутренний мир Малкольма
</a:t>
            </a:r>
            <a:endParaRPr lang="en-US" sz="2700" dirty="0"/>
          </a:p>
        </p:txBody>
      </p:sp>
      <p:sp>
        <p:nvSpPr>
          <p:cNvPr id="5" name="Text 1"/>
          <p:cNvSpPr txBox="1"/>
          <p:nvPr/>
        </p:nvSpPr>
        <p:spPr>
          <a:xfrm>
            <a:off x="516112" y="2038087"/>
            <a:ext cx="2349571" cy="2548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Малкольм чувствует себя замкнутым и не таким, как сверстники, испытывая тревогу из-за их оценок и ожиданий.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3397650" y="1827250"/>
            <a:ext cx="2349600" cy="254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пытается найти способы интеграции в классный коллектив и бороться со страхом насмешек и отвержения.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6278163" y="2038033"/>
            <a:ext cx="2349501" cy="254854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Внутренний конфликт героя отражает типичные переживания подростка на этапе поиска собственной идентичности.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357800" y="360000"/>
            <a:ext cx="8428500" cy="98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сюжета: испытания героя
</a:t>
            </a:r>
            <a:endParaRPr lang="en-US" sz="2700" dirty="0"/>
          </a:p>
        </p:txBody>
      </p:sp>
      <p:sp>
        <p:nvSpPr>
          <p:cNvPr id="9" name="Text 2"/>
          <p:cNvSpPr txBox="1"/>
          <p:nvPr/>
        </p:nvSpPr>
        <p:spPr>
          <a:xfrm>
            <a:off x="777100" y="1888550"/>
            <a:ext cx="3548400" cy="102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Малкольму приходится отвечать на уроках и создавать презентации, что вызывает у него стресс и повышенное внимание одноклассников.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5086250" y="1888550"/>
            <a:ext cx="3548400" cy="102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Ошибки и неудачи становятся заметными для окружающих, усиливая давление и внутреннее волнение.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777100" y="3634475"/>
            <a:ext cx="3548400" cy="102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Психологические трудности героя отражают сложности привыкания к новым требованиям и ожиданиям учебы.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5086250" y="3634475"/>
            <a:ext cx="3548400" cy="102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Одновременно сюжет показывает, как реакция окружающих влияет на дальнейшее поведение и самооценку Малкольма.
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00" y="360000"/>
            <a:ext cx="8460000" cy="205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единственный момент насмешки на уроке проверяет силы Малкольма и его готовность противостоять трудностям.
</a:t>
            </a:r>
            <a:endParaRPr lang="en-US" sz="2600" dirty="0"/>
          </a:p>
        </p:txBody>
      </p:sp>
      <p:sp>
        <p:nvSpPr>
          <p:cNvPr id="5" name="Text 1"/>
          <p:cNvSpPr txBox="1"/>
          <p:nvPr/>
        </p:nvSpPr>
        <p:spPr>
          <a:xfrm>
            <a:off x="4668375" y="2419800"/>
            <a:ext cx="4116600" cy="154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
</a:t>
            </a:r>
            <a:endParaRPr lang="en-US" sz="10500" dirty="0"/>
          </a:p>
        </p:txBody>
      </p:sp>
      <p:sp>
        <p:nvSpPr>
          <p:cNvPr id="6" name="Text 2"/>
          <p:cNvSpPr txBox="1"/>
          <p:nvPr/>
        </p:nvSpPr>
        <p:spPr>
          <a:xfrm>
            <a:off x="4668375" y="4115425"/>
            <a:ext cx="3398400" cy="41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случай, вызывающий смех одноклассников, становится символом испытания для героя.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4668375" y="4534225"/>
            <a:ext cx="33984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90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Текст рассказа «История Малкольма» Пола Дженнингса
</a:t>
            </a:r>
            <a:endParaRPr lang="en-US" sz="1090" dirty="0"/>
          </a:p>
        </p:txBody>
      </p:sp>
      <p:sp>
        <p:nvSpPr>
          <p:cNvPr id="8" name="Text 4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68300" y="1424527"/>
            <a:ext cx="4116600" cy="154774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59150" y="1424527"/>
            <a:ext cx="4116600" cy="1547745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57800" y="360000"/>
            <a:ext cx="8428500" cy="98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Реакция одноклассников и учителя на инцидент
</a:t>
            </a:r>
            <a:endParaRPr lang="en-US" sz="2700" dirty="0"/>
          </a:p>
        </p:txBody>
      </p:sp>
      <p:sp>
        <p:nvSpPr>
          <p:cNvPr id="9" name="Text 1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4845100" y="3777276"/>
            <a:ext cx="3699900" cy="83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Учитель вмешивается конструктивно: предлагает обсудить ситуацию и объясняет важность взаимоуважения. Это помогает снять напряжение и восстанавливает комфортную атмосферу в классе.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5386350" y="3281250"/>
            <a:ext cx="3158700" cy="43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Спокойная поддержка учителя
</a:t>
            </a:r>
            <a:endParaRPr lang="en-US" sz="1600" dirty="0"/>
          </a:p>
        </p:txBody>
      </p:sp>
      <p:sp>
        <p:nvSpPr>
          <p:cNvPr id="12" name="Text 4"/>
          <p:cNvSpPr txBox="1"/>
          <p:nvPr/>
        </p:nvSpPr>
        <p:spPr>
          <a:xfrm>
            <a:off x="535950" y="3777276"/>
            <a:ext cx="3699900" cy="83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Часть одноклассников смеются над Малкольмом, выражая непонимание. Другие же проявляют сочувствие, поддерживают молчанием или вниманием, показывая разнообразие реакций в школьном коллективе.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1077200" y="3281250"/>
            <a:ext cx="3158700" cy="43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Разделение мнений среди сверстников
</a:t>
            </a:r>
            <a:endParaRPr lang="en-US" sz="16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9675" y="1784204"/>
            <a:ext cx="3765900" cy="239799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709675" y="360000"/>
            <a:ext cx="7684500" cy="98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Эмоциональные фазы Малкольма
</a:t>
            </a:r>
            <a:endParaRPr lang="en-US" sz="2700" dirty="0"/>
          </a:p>
        </p:txBody>
      </p:sp>
      <p:sp>
        <p:nvSpPr>
          <p:cNvPr id="7" name="Text 2"/>
          <p:cNvSpPr txBox="1"/>
          <p:nvPr/>
        </p:nvSpPr>
        <p:spPr>
          <a:xfrm>
            <a:off x="5193900" y="1574700"/>
            <a:ext cx="3200400" cy="281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отображает последовательность эмоций героя от тревоги до облегчения с примерами внешних проявлений.
</a:t>
            </a:r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Подростковые эмоции подвержены изменениям, проживание которых способствует формированию зрелости.
</a:t>
            </a:r>
            <a:endParaRPr lang="en-US" sz="1700" dirty="0"/>
          </a:p>
        </p:txBody>
      </p:sp>
      <p:sp>
        <p:nvSpPr>
          <p:cNvPr id="8" name="Text 3"/>
          <p:cNvSpPr txBox="1"/>
          <p:nvPr/>
        </p:nvSpPr>
        <p:spPr>
          <a:xfrm>
            <a:off x="709675" y="4522450"/>
            <a:ext cx="3308100" cy="258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1E1E1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Анализ текста рассказа
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9150" y="1465800"/>
            <a:ext cx="4116600" cy="221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Смысл названия «История Малкольма»
</a:t>
            </a:r>
            <a:endParaRPr lang="en-US" sz="2700" dirty="0"/>
          </a:p>
        </p:txBody>
      </p:sp>
      <p:sp>
        <p:nvSpPr>
          <p:cNvPr id="8" name="Text 1"/>
          <p:cNvSpPr txBox="1"/>
          <p:nvPr/>
        </p:nvSpPr>
        <p:spPr>
          <a:xfrm>
            <a:off x="5013600" y="610200"/>
            <a:ext cx="3426000" cy="89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Название концентрируется на внутренней трансформации героя, акцентируя важность личного опыта взросления.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5013600" y="3632650"/>
            <a:ext cx="3426000" cy="89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отражение универсальной темы принятия себя и борьбы за своё место в коллективе, близкой многим школьникам.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5013600" y="2121425"/>
            <a:ext cx="3426000" cy="89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подросток имеет свою уникальную «историю» сложностей и поиска идентичности в обществе сверстников.
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884750" y="1718325"/>
            <a:ext cx="3591000" cy="140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Малкольму приходится выбирать между желанием уйти от проблем и необходимостью открыто принять сложившуюся ситуацию, что отражает типичные вопросы взросления и ответственности перед собой.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5193900" y="1718325"/>
            <a:ext cx="3591000" cy="140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показывает, что честность в выражении чувств и действий помогает снизить внутренний стресс и облегчает общение с окружающими, формируя здоровые отношения.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884750" y="3376800"/>
            <a:ext cx="3591000" cy="140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Отказ от масок и принятие собственных ошибок становятся своеобразным «ключом», открывающим путь к самоуважению и поддержке со стороны других.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5193900" y="3376800"/>
            <a:ext cx="3591000" cy="140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Дилеммы героя символизируют борьбу каждого подростка с внутренними страхами и поиском баланса между личной уязвимостью и социальной адаптацией.
</a:t>
            </a:r>
            <a:endParaRPr lang="en-US" sz="1400" dirty="0"/>
          </a:p>
        </p:txBody>
      </p:sp>
      <p:sp>
        <p:nvSpPr>
          <p:cNvPr id="9" name="Text 5"/>
          <p:cNvSpPr txBox="1"/>
          <p:nvPr/>
        </p:nvSpPr>
        <p:spPr>
          <a:xfrm>
            <a:off x="359150" y="360000"/>
            <a:ext cx="84258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Моральные и жизненные дилеммы героя
</a:t>
            </a:r>
            <a:endParaRPr lang="en-US" sz="27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9150" y="2821123"/>
            <a:ext cx="4118400" cy="195865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58793" y="2821123"/>
            <a:ext cx="4118400" cy="1958653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357800" y="360000"/>
            <a:ext cx="8428500" cy="98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семьи на поведение и самооценку
</a:t>
            </a:r>
            <a:endParaRPr lang="en-US" sz="2700" dirty="0"/>
          </a:p>
        </p:txBody>
      </p:sp>
      <p:sp>
        <p:nvSpPr>
          <p:cNvPr id="8" name="Text 2"/>
          <p:cNvSpPr txBox="1"/>
          <p:nvPr/>
        </p:nvSpPr>
        <p:spPr>
          <a:xfrm>
            <a:off x="357800" y="1838425"/>
            <a:ext cx="4118400" cy="91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Родители Малкольма создают атмосферу доверия, где обсуждение переживаний происходит не на повышенных тонах, а спокойно и уважительно. Это помогает мальчику не бояться делиться эмоциями.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357800" y="1433850"/>
            <a:ext cx="4118400" cy="33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Поддержка и открытый диалог дома
</a:t>
            </a:r>
            <a:endParaRPr lang="en-US" sz="1300" dirty="0"/>
          </a:p>
        </p:txBody>
      </p:sp>
      <p:sp>
        <p:nvSpPr>
          <p:cNvPr id="10" name="Text 4"/>
          <p:cNvSpPr txBox="1"/>
          <p:nvPr/>
        </p:nvSpPr>
        <p:spPr>
          <a:xfrm>
            <a:off x="4658793" y="1838425"/>
            <a:ext cx="4118400" cy="91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Вечерние разговоры с родителями помогают Малкольму осознать, что ошибки — часть взросления, а опыт родителей становится ценным советом. Такая поддержка укрепляет его внутренний мир.
</a:t>
            </a:r>
            <a:endParaRPr lang="en-US" sz="1200" dirty="0"/>
          </a:p>
        </p:txBody>
      </p:sp>
      <p:sp>
        <p:nvSpPr>
          <p:cNvPr id="11" name="Text 5"/>
          <p:cNvSpPr txBox="1"/>
          <p:nvPr/>
        </p:nvSpPr>
        <p:spPr>
          <a:xfrm>
            <a:off x="4658793" y="1433850"/>
            <a:ext cx="4118400" cy="33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Совместное преодоление трудностей
</a:t>
            </a:r>
            <a:endParaRPr lang="en-US" sz="13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9" y="0"/>
            <a:ext cx="3757166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950100" y="360000"/>
            <a:ext cx="48348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дружбы и поддержки сверстников
</a:t>
            </a:r>
            <a:endParaRPr lang="en-US" sz="2700" dirty="0"/>
          </a:p>
        </p:txBody>
      </p:sp>
      <p:sp>
        <p:nvSpPr>
          <p:cNvPr id="7" name="Text 1"/>
          <p:cNvSpPr txBox="1"/>
          <p:nvPr/>
        </p:nvSpPr>
        <p:spPr>
          <a:xfrm>
            <a:off x="4475700" y="1925250"/>
            <a:ext cx="4131600" cy="98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одноклассник проявляет искреннее внимание: слушает без осуждения и предлагает помощь, что важно для Малкольма в трудной ситуации. Такая эмпатия снижает уровень тревоги.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4475700" y="3620100"/>
            <a:ext cx="4131600" cy="98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Небольшие жесты поддержки, например, дружеское приветствие или предложение совместной работы, укрепляют чувство принадлежности и значимости в школьном коллективе.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57800" y="360000"/>
            <a:ext cx="8428500" cy="10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Отражение реальных проблем восьмиклассников
</a:t>
            </a:r>
            <a:endParaRPr lang="en-US" sz="2700" dirty="0"/>
          </a:p>
        </p:txBody>
      </p:sp>
      <p:sp>
        <p:nvSpPr>
          <p:cNvPr id="5" name="Text 1"/>
          <p:cNvSpPr txBox="1"/>
          <p:nvPr/>
        </p:nvSpPr>
        <p:spPr>
          <a:xfrm>
            <a:off x="518575" y="2038275"/>
            <a:ext cx="2349600" cy="254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Рассказ иллюстрирует внутренние сомнения и низкую самооценку, которые часто сопровождают подростков в период трансформации личности и поиска своего места среди сверстников.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3397125" y="2038225"/>
            <a:ext cx="2349600" cy="254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Страх публичных выступлений и боязнь быть осмеянным — распространённые страхи, с которыми сталкивается Малкольм, отражая проблемы многих учеников 13–14 лет.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6275825" y="2038275"/>
            <a:ext cx="2349600" cy="254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Показаны ситуации буллинга и потребность в авторитетах, что делает героя символом современных подростков, проходящих через социальные испытания и развитие характера.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9512" y="1705150"/>
            <a:ext cx="8427776" cy="3075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357800" y="360000"/>
            <a:ext cx="8428500" cy="75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Этапы внутренней трансформации Малкольма
</a:t>
            </a:r>
            <a:endParaRPr lang="en-US" sz="2700" dirty="0"/>
          </a:p>
        </p:txBody>
      </p:sp>
      <p:sp>
        <p:nvSpPr>
          <p:cNvPr id="7" name="Text 2"/>
          <p:cNvSpPr txBox="1"/>
          <p:nvPr/>
        </p:nvSpPr>
        <p:spPr>
          <a:xfrm>
            <a:off x="359150" y="1205525"/>
            <a:ext cx="7900200" cy="40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основана на ключевых событиях рассказа и анализе эмоциональных реакций героя.
</a:t>
            </a:r>
            <a:endParaRPr lang="en-US" sz="1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9149" y="1345518"/>
            <a:ext cx="4116600" cy="343526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9150" y="360000"/>
            <a:ext cx="8109900" cy="98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Динамика самооценки Малкольма
</a:t>
            </a:r>
            <a:endParaRPr lang="en-US" sz="2700" dirty="0"/>
          </a:p>
        </p:txBody>
      </p:sp>
      <p:sp>
        <p:nvSpPr>
          <p:cNvPr id="6" name="Text 1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4668300" y="1345200"/>
            <a:ext cx="4116600" cy="122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Самооценка героя снижается после конфликта, но постепенно восстанавливается благодаря эмоциональной поддержке и восприятию себя.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4668300" y="4524900"/>
            <a:ext cx="4116600" cy="25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Текст рассказа, анализ 2024 года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4668300" y="2772700"/>
            <a:ext cx="4116600" cy="122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уверенности Малкольма иллюстрирует значимость поддержки близких для психоэмоционального развития подростков.
</a:t>
            </a:r>
            <a:endParaRPr lang="en-US" sz="1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7" y="0"/>
            <a:ext cx="3757166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50100" y="360000"/>
            <a:ext cx="4836300" cy="98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8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Языковые и художественные особенности Дженнингса
</a:t>
            </a:r>
            <a:endParaRPr lang="en-US" sz="2584" dirty="0"/>
          </a:p>
        </p:txBody>
      </p:sp>
      <p:sp>
        <p:nvSpPr>
          <p:cNvPr id="6" name="Text 1"/>
          <p:cNvSpPr txBox="1"/>
          <p:nvPr/>
        </p:nvSpPr>
        <p:spPr>
          <a:xfrm>
            <a:off x="4668300" y="1574700"/>
            <a:ext cx="4118100" cy="149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Автор применяет живую разговорную речь и короткие предложения, что делает текст понятным и доступным для подростков средней школы, облегчая вовлечение в сюжет.
</a:t>
            </a:r>
            <a:endParaRPr lang="en-US" sz="1700" dirty="0"/>
          </a:p>
        </p:txBody>
      </p:sp>
      <p:sp>
        <p:nvSpPr>
          <p:cNvPr id="7" name="Text 2"/>
          <p:cNvSpPr txBox="1"/>
          <p:nvPr/>
        </p:nvSpPr>
        <p:spPr>
          <a:xfrm>
            <a:off x="4668300" y="3285405"/>
            <a:ext cx="4118100" cy="149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Юмор и бытовые выражения придают рассказу естественность и легкость, позволяя читателю легче идентифицировать себя с героями и повседневными ситуациями.
</a:t>
            </a:r>
            <a:endParaRPr lang="en-US" sz="1700" dirty="0"/>
          </a:p>
        </p:txBody>
      </p:sp>
      <p:sp>
        <p:nvSpPr>
          <p:cNvPr id="8" name="Text 3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57800" y="360000"/>
            <a:ext cx="8428500" cy="10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Восприятие рассказа учениками и критиками
</a:t>
            </a:r>
            <a:endParaRPr lang="en-US" sz="2700" dirty="0"/>
          </a:p>
        </p:txBody>
      </p:sp>
      <p:sp>
        <p:nvSpPr>
          <p:cNvPr id="5" name="Text 1"/>
          <p:cNvSpPr txBox="1"/>
          <p:nvPr/>
        </p:nvSpPr>
        <p:spPr>
          <a:xfrm>
            <a:off x="516112" y="2038087"/>
            <a:ext cx="2349571" cy="2548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Педагоги ценят рассказ за доступность и способность вызвать заинтересованность в обсуждении актуальных подростковых тем, усиливая учебный эффект.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3397650" y="1827250"/>
            <a:ext cx="2349600" cy="254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Критика отмечает реалистичное изображение подростковых эмоций и проблем, что делает произведение значимым для формирования эмоционального интеллекта учеников.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6278163" y="2038033"/>
            <a:ext cx="2349501" cy="254854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Ученики воспринимают историю как близкую и узнаваемую, что помогает им осмыслить собственные переживания и получать практические советы.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357800" y="360000"/>
            <a:ext cx="8428500" cy="98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коллективного обсуждения после прочтения
</a:t>
            </a:r>
            <a:endParaRPr lang="en-US" sz="2700" dirty="0"/>
          </a:p>
        </p:txBody>
      </p:sp>
      <p:sp>
        <p:nvSpPr>
          <p:cNvPr id="9" name="Text 2"/>
          <p:cNvSpPr txBox="1"/>
          <p:nvPr/>
        </p:nvSpPr>
        <p:spPr>
          <a:xfrm>
            <a:off x="777100" y="1888550"/>
            <a:ext cx="3548400" cy="102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Совместное обсуждение помогает подросткам глубже понять собственные чувства и взглянуть на ситуации глазами других, развивая эмпатию.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5086250" y="1888550"/>
            <a:ext cx="3548400" cy="102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Обмен опытом способствует формированию навыков поддержки и уважительного общения внутри школьного коллектива.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777100" y="3634475"/>
            <a:ext cx="3548400" cy="102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Рассмотрение аналогичных случаев закрепляет умение находить конструктивные решения и преодолевать конфликтные ситуации.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5086250" y="3634475"/>
            <a:ext cx="3548400" cy="102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занятия создают безопасное пространство для выражения мнений и укрепляют доверие между учениками и учителями.
</a:t>
            </a:r>
            <a:endParaRPr lang="en-US" sz="1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650500" y="1177075"/>
            <a:ext cx="3561900" cy="281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5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Выводы и уроки «Истории Малкольма» для подростков
</a:t>
            </a:r>
            <a:endParaRPr lang="en-US" sz="3500" dirty="0"/>
          </a:p>
        </p:txBody>
      </p:sp>
      <p:sp>
        <p:nvSpPr>
          <p:cNvPr id="4" name="Text 1"/>
          <p:cNvSpPr txBox="1"/>
          <p:nvPr/>
        </p:nvSpPr>
        <p:spPr>
          <a:xfrm>
            <a:off x="5193900" y="1436550"/>
            <a:ext cx="3591000" cy="227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учит принимать свои эмоции, ценить поддержку близких и строить отношения на честности. Пример Малкольма вдохновляет не бояться трудностей и использовать опыт для личного роста.
</a:t>
            </a:r>
            <a:endParaRPr lang="en-US" sz="17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2026-05-07T04:43:26Z</dcterms:created>
  <dcterms:modified xsi:type="dcterms:W3CDTF">2026-05-07T04:43:26Z</dcterms:modified>
</cp:coreProperties>
</file>