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image" Target="../media/image-7-14.png"/><Relationship Id="rId15" Type="http://schemas.openxmlformats.org/officeDocument/2006/relationships/image" Target="../media/image-7-15.png"/><Relationship Id="rId16" Type="http://schemas.openxmlformats.org/officeDocument/2006/relationships/image" Target="../media/image-7-16.png"/><Relationship Id="rId17" Type="http://schemas.openxmlformats.org/officeDocument/2006/relationships/slideLayout" Target="../slideLayouts/slideLayout1.xml"/><Relationship Id="rId1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jpe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57977" y="253644"/>
            <a:ext cx="3690736" cy="24364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8729" y="651641"/>
            <a:ext cx="3582261" cy="35583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50" dirty="0"/>
          </a:p>
        </p:txBody>
      </p:sp>
      <p:sp>
        <p:nvSpPr>
          <p:cNvPr id="5" name="Text 1"/>
          <p:cNvSpPr txBox="1"/>
          <p:nvPr/>
        </p:nvSpPr>
        <p:spPr>
          <a:xfrm>
            <a:off x="1085985" y="1196341"/>
            <a:ext cx="3585005" cy="203808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инсценировки на уроках литературы
</a:t>
            </a:r>
            <a:endParaRPr lang="en-US" sz="3600" dirty="0"/>
          </a:p>
        </p:txBody>
      </p:sp>
      <p:sp>
        <p:nvSpPr>
          <p:cNvPr id="6" name="Text 2"/>
          <p:cNvSpPr txBox="1"/>
          <p:nvPr/>
        </p:nvSpPr>
        <p:spPr>
          <a:xfrm>
            <a:off x="5327650" y="2837051"/>
            <a:ext cx="3421063" cy="1529771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постановка фрагмента текста помогает прочитать, понять сюжет и раскрыть характеры героев.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1743" y="1245327"/>
            <a:ext cx="3101907" cy="320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525" y="399850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инсценировка важна в 6 классе
</a:t>
            </a:r>
            <a:endParaRPr lang="en-US" sz="2641" dirty="0"/>
          </a:p>
        </p:txBody>
      </p:sp>
      <p:sp>
        <p:nvSpPr>
          <p:cNvPr id="7" name="Text 1"/>
          <p:cNvSpPr txBox="1"/>
          <p:nvPr/>
        </p:nvSpPr>
        <p:spPr>
          <a:xfrm>
            <a:off x="3851275" y="2009067"/>
            <a:ext cx="4678128" cy="157974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важно соединить чтение с живым смыслом произведения. Инсценировка помогает увидеть поступки персонажей, почувствовать авторское отношение и сделать разбор наглядным — через роли, реплики и совместную работу.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50033" y="3761817"/>
            <a:ext cx="3201242" cy="7607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Столько минут обычно занимает постановка и это позволяет сохранить темп урока.
</a:t>
            </a:r>
            <a:pPr algn="l" indent="0" marL="0">
              <a:lnSpc>
                <a:spcPct val="115000"/>
              </a:lnSpc>
              <a:buNone/>
            </a:pPr>
            <a:r>
              <a:rPr lang="en-US" sz="121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9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практика школьных постановок (методическая рекомендация в школьной работе).
</a:t>
            </a:r>
            <a:endParaRPr lang="en-US" sz="1213" dirty="0"/>
          </a:p>
        </p:txBody>
      </p:sp>
      <p:sp>
        <p:nvSpPr>
          <p:cNvPr id="4" name="Text 1"/>
          <p:cNvSpPr txBox="1"/>
          <p:nvPr/>
        </p:nvSpPr>
        <p:spPr>
          <a:xfrm>
            <a:off x="3946009" y="1484723"/>
            <a:ext cx="3262512" cy="131551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4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инсценировка опирается на текст, роли, реплики, ремарки, движения героев, простые костюмы и небольшой реквизит. Постановка часто длится 3–7 минут, а на подготовку уходит 1–3 репетиции и больше при сложном материале.
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650033" y="2350692"/>
            <a:ext cx="1609922" cy="121879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3–7
</a:t>
            </a:r>
            <a:endParaRPr lang="en-US" sz="4400" dirty="0"/>
          </a:p>
        </p:txBody>
      </p:sp>
      <p:sp>
        <p:nvSpPr>
          <p:cNvPr id="6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30883" y="1171575"/>
            <a:ext cx="3678909" cy="37521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73320" y="129027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 тренирует выразительное чтение, память, дикцию и умение выступать перед классом. Через интонацию, мимику, жесты и темп речи ученики точнее различают характеры героев и их отношение друг к другу.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73320" y="2684737"/>
            <a:ext cx="2957109" cy="10891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6 классе особенно полезны пересказ, понимание последовательности событий и передача эмоций: радости, страха, удивления, обиды и смущения. Репетиция помогает согласовать речь и движения так, чтобы сцена была понятной зрителям.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95550" y="399850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3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умения развивает сценическая работа
</a:t>
            </a:r>
            <a:endParaRPr lang="en-US" sz="2330" dirty="0"/>
          </a:p>
        </p:txBody>
      </p:sp>
      <p:sp>
        <p:nvSpPr>
          <p:cNvPr id="9" name="Text 3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3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произведения подходят для постановки
</a:t>
            </a:r>
            <a:endParaRPr lang="en-US" sz="2237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972579"/>
            <a:ext cx="2019600" cy="25095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инсценировки выбирают тексты с ясным сюжетом, небольшим числом героев и заметными диалогами. Народные и литературные сказки, басни, юмористические сценки и школьные эпизоды обычно легко «собрать» в сцену.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23199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Удобны произведения, где действие можно сократить до ключевых моментов, сохранив главную мысль. Важно, чтобы реплики героев были выразительными и помогали понять конфликт, а не просто перечисляли события.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877982" y="1972583"/>
            <a:ext cx="2019639" cy="25094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Сложные произведения для 6 класса берут только как один эпизод или отдельную сцену. Так удаётся сохранить цельность и сделать постановку посильной: ученики успевают выучить роли и сыграть без потери смысла.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Обобщённая оценка методической значимости направлений в работе с 6 классом; точные проценты не измеряются как статистика.
</a:t>
            </a:r>
            <a:endParaRPr lang="en-US" sz="775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25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лучше понять текст через инсценировку
</a:t>
            </a:r>
            <a:endParaRPr lang="en-US" sz="1925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постановка работает сразу в нескольких направлениях и превращает анализ текста в действие.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литературы в 6 классе чаще всего проверяют сюжет и характеры, поэтому эти элементы получают наибольшее «внимание» при инсценировании и обсуждении.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97732" y="1375239"/>
            <a:ext cx="325505" cy="26040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615299" y="1341433"/>
            <a:ext cx="246012" cy="32801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439598" y="1341433"/>
            <a:ext cx="287014" cy="328016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37479" y="3109273"/>
            <a:ext cx="246012" cy="328016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6" name="Image 14" descr="preencoded.png">    </p:cNvPr>
          <p:cNvPicPr>
            <a:picLocks noChangeAspect="1"/>
          </p:cNvPicPr>
          <p:nvPr/>
        </p:nvPicPr>
        <p:blipFill>
          <a:blip r:embed="rId15"/>
          <a:stretch>
            <a:fillRect/>
          </a:stretch>
        </p:blipFill>
        <p:spPr>
          <a:xfrm>
            <a:off x="4984496" y="3110528"/>
            <a:ext cx="325505" cy="325505"/>
          </a:xfrm>
          <a:prstGeom prst="rect">
            <a:avLst/>
          </a:prstGeom>
        </p:spPr>
      </p:pic>
      <p:pic>
        <p:nvPicPr>
          <p:cNvPr id="17" name="Image 15" descr="preencoded.png">    </p:cNvPr>
          <p:cNvPicPr>
            <a:picLocks noChangeAspect="1"/>
          </p:cNvPicPr>
          <p:nvPr/>
        </p:nvPicPr>
        <p:blipFill>
          <a:blip r:embed="rId1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8" name="Text 0"/>
          <p:cNvSpPr txBox="1"/>
          <p:nvPr/>
        </p:nvSpPr>
        <p:spPr>
          <a:xfrm>
            <a:off x="395150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77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участвует в подготовке инсценировки
</a:t>
            </a:r>
            <a:endParaRPr lang="en-US" sz="2477" dirty="0"/>
          </a:p>
        </p:txBody>
      </p:sp>
      <p:sp>
        <p:nvSpPr>
          <p:cNvPr id="19" name="Text 1"/>
          <p:cNvSpPr txBox="1"/>
          <p:nvPr/>
        </p:nvSpPr>
        <p:spPr>
          <a:xfrm>
            <a:off x="61175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9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Актёры
</a:t>
            </a:r>
            <a:pPr algn="l" indent="0" marL="0">
              <a:lnSpc>
                <a:spcPct val="90000"/>
              </a:lnSpc>
              <a:buNone/>
            </a:pPr>
            <a:r>
              <a:rPr lang="en-US" sz="464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13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Читают реплики и передают характер персонажа голосом и движениями. Их задача — запомнить последовательность действий и сыграть сцену так, чтобы было ясно, кто что делает.
</a:t>
            </a:r>
            <a:endParaRPr lang="en-US" sz="1392" dirty="0"/>
          </a:p>
        </p:txBody>
      </p:sp>
      <p:sp>
        <p:nvSpPr>
          <p:cNvPr id="20" name="Text 2"/>
          <p:cNvSpPr txBox="1"/>
          <p:nvPr/>
        </p:nvSpPr>
        <p:spPr>
          <a:xfrm>
            <a:off x="34914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84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Чтецы
</a:t>
            </a:r>
            <a:pPr algn="l" indent="0" marL="0">
              <a:lnSpc>
                <a:spcPct val="90000"/>
              </a:lnSpc>
              <a:buNone/>
            </a:pPr>
            <a:r>
              <a:rPr lang="en-US" sz="46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Берут на себя отдельные роли, где важны точные формулировки и выразительность. Чтецы помогают удерживать темп сцены и делают текст слышимым для класса.
</a:t>
            </a:r>
            <a:endParaRPr lang="en-US" sz="1384" dirty="0"/>
          </a:p>
        </p:txBody>
      </p:sp>
      <p:sp>
        <p:nvSpPr>
          <p:cNvPr id="21" name="Text 3"/>
          <p:cNvSpPr txBox="1"/>
          <p:nvPr/>
        </p:nvSpPr>
        <p:spPr>
          <a:xfrm>
            <a:off x="6304600" y="1800999"/>
            <a:ext cx="2187600" cy="10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52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Ведущий
</a:t>
            </a:r>
            <a:pPr algn="l" indent="0" marL="0">
              <a:lnSpc>
                <a:spcPct val="90000"/>
              </a:lnSpc>
              <a:buNone/>
            </a:pPr>
            <a:r>
              <a:rPr lang="en-US" sz="45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82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Соединяет эпизоды, поясняет, когда начинается и заканчивается действие. Он следит за переходами и помогает, если сценка требует комментария для понимания смысла.
</a:t>
            </a:r>
            <a:endParaRPr lang="en-US" sz="1352" dirty="0"/>
          </a:p>
        </p:txBody>
      </p:sp>
      <p:sp>
        <p:nvSpPr>
          <p:cNvPr id="22" name="Text 4"/>
          <p:cNvSpPr txBox="1"/>
          <p:nvPr/>
        </p:nvSpPr>
        <p:spPr>
          <a:xfrm>
            <a:off x="611750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Помощник по реквизиту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Готовит предметы, проверяет их наличие перед репетицией и контролирует порядок во время показа. Благодаря этому участники не тратят время на поиски нужных деталей.
</a:t>
            </a:r>
            <a:endParaRPr lang="en-US" sz="1311" dirty="0"/>
          </a:p>
        </p:txBody>
      </p:sp>
      <p:sp>
        <p:nvSpPr>
          <p:cNvPr id="23" name="Text 5"/>
          <p:cNvSpPr txBox="1"/>
          <p:nvPr/>
        </p:nvSpPr>
        <p:spPr>
          <a:xfrm>
            <a:off x="4886925" y="3570700"/>
            <a:ext cx="3583200" cy="6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31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Звукорежиссёр и оформитель
</a:t>
            </a:r>
            <a:pPr algn="l" indent="0" marL="0">
              <a:lnSpc>
                <a:spcPct val="90000"/>
              </a:lnSpc>
              <a:buNone/>
            </a:pPr>
            <a:r>
              <a:rPr lang="en-US" sz="43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4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задаёт настроение и поддерживает входы реплик, а оформление делает сцену узнаваемой. Иногда один ученик совмещает обязанности, если постановка небольшая.
</a:t>
            </a:r>
            <a:endParaRPr lang="en-US" sz="1311" dirty="0"/>
          </a:p>
        </p:txBody>
      </p:sp>
      <p:sp>
        <p:nvSpPr>
          <p:cNvPr id="24" name="Text 6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225" y="1355252"/>
            <a:ext cx="2592300" cy="211383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1523" y="1355252"/>
            <a:ext cx="2592300" cy="211383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964703" y="1355252"/>
            <a:ext cx="2592300" cy="211383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реквизит в школьной постановке
</a:t>
            </a:r>
            <a:endParaRPr lang="en-US" sz="2319" dirty="0"/>
          </a:p>
        </p:txBody>
      </p:sp>
      <p:sp>
        <p:nvSpPr>
          <p:cNvPr id="11" name="Text 1"/>
          <p:cNvSpPr txBox="1"/>
          <p:nvPr/>
        </p:nvSpPr>
        <p:spPr>
          <a:xfrm>
            <a:off x="6117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6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Платок или шляпа: герой сразу узнаваем
</a:t>
            </a:r>
            <a:pPr algn="l" indent="0" marL="0">
              <a:lnSpc>
                <a:spcPct val="90000"/>
              </a:lnSpc>
              <a:buNone/>
            </a:pPr>
            <a:r>
              <a:rPr lang="en-US" sz="32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69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деталь костюма помогает зрителю понять, кто перед ним, за считанные секунды. Платок, шляпа или лента обычно не требуют сложного изготовления и безопасны в обращении, а значит, подходят для школьной сцены. Важно закрепить предмет так, чтобы он не мешал движениям.
</a:t>
            </a:r>
            <a:endParaRPr lang="en-US" sz="961" dirty="0"/>
          </a:p>
        </p:txBody>
      </p:sp>
      <p:sp>
        <p:nvSpPr>
          <p:cNvPr id="12" name="Text 2"/>
          <p:cNvSpPr txBox="1"/>
          <p:nvPr/>
        </p:nvSpPr>
        <p:spPr>
          <a:xfrm>
            <a:off x="3432325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8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с именем и «книга-роль»
</a:t>
            </a:r>
            <a:pPr algn="l" indent="0" marL="0">
              <a:lnSpc>
                <a:spcPct val="90000"/>
              </a:lnSpc>
              <a:buNone/>
            </a:pPr>
            <a:r>
              <a:rPr lang="en-US" sz="327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8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Реквизит может выполнять роль подсказки: табличка с именем упрощает распределение реплик и помогает не сбиться во время выхода. «Книга» или лист с текстом обозначает функцию героя — например, рассказчика или ученика. Такой реквизит легко подготовить и быстро заменить при необходимости.
</a:t>
            </a:r>
            <a:endParaRPr lang="en-US" sz="981" dirty="0"/>
          </a:p>
        </p:txBody>
      </p:sp>
      <p:sp>
        <p:nvSpPr>
          <p:cNvPr id="13" name="Text 3"/>
          <p:cNvSpPr txBox="1"/>
          <p:nvPr/>
        </p:nvSpPr>
        <p:spPr>
          <a:xfrm>
            <a:off x="6186450" y="3242474"/>
            <a:ext cx="21582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918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Маска или обруч: простая форма образа
</a:t>
            </a:r>
            <a:pPr algn="l" indent="0" marL="0">
              <a:lnSpc>
                <a:spcPct val="90000"/>
              </a:lnSpc>
              <a:buNone/>
            </a:pPr>
            <a:r>
              <a:rPr lang="en-US" sz="306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735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персонаж должен быть запоминающимся, выручают простые элементы — маска, обруч, игрушечный предмет-символ. Они поддерживают эмоциональную подачу и делают характер наглядным, даже если реплики короткие. Главное — использовать лёгкие материалы и заранее отрепетировать движения с предметом.
</a:t>
            </a:r>
            <a:endParaRPr lang="en-US" sz="918" dirty="0"/>
          </a:p>
        </p:txBody>
      </p:sp>
      <p:sp>
        <p:nvSpPr>
          <p:cNvPr id="14" name="Text 4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1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Костюмы и реквизит в школьной постановке
</a:t>
            </a:r>
            <a:endParaRPr lang="en-US" sz="2319" dirty="0"/>
          </a:p>
        </p:txBody>
      </p:sp>
      <p:sp>
        <p:nvSpPr>
          <p:cNvPr id="15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16049" y="2319337"/>
            <a:ext cx="2128385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эпизода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Определяют произведение и выбирают самую удобную для сцены часть: с понятным конфликтом и выразительными репликами.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3202056" y="2319337"/>
            <a:ext cx="2103577" cy="16208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и распределение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приводят к сценарию: оставляют реплики, короткие ремарки и ключевые фразы, затем закрепляют роли и порядок выхода.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5780367" y="2319337"/>
            <a:ext cx="2136292" cy="16208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Отработка и показ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Проводят репетицию, согласуют речь и движения, подбирают костюмы и реквизит, делают общий прогон и завершают показом.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397025" y="397625"/>
            <a:ext cx="6623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2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литературный текст превращается в сцену
</a:t>
            </a:r>
            <a:endParaRPr lang="en-US" sz="222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8856" y="1754181"/>
            <a:ext cx="7954527" cy="23339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425" y="397625"/>
            <a:ext cx="6621600" cy="94179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 чтения к готовой постановке
</a:t>
            </a:r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этапов: понимание текста → точные роли → согласование речи и движений → финальная проверка.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8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560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участники закрепляют правильное чтение реплик и точное произношение слов. Это снижает количество ошибок на показе и помогает всем слышать текст одинаково, без угадываний и сбоев.
</a:t>
            </a:r>
            <a:endParaRPr lang="en-US" sz="300" dirty="0"/>
          </a:p>
        </p:txBody>
      </p:sp>
      <p:sp>
        <p:nvSpPr>
          <p:cNvPr id="8" name="Text 1"/>
          <p:cNvSpPr txBox="1"/>
          <p:nvPr/>
        </p:nvSpPr>
        <p:spPr>
          <a:xfrm>
            <a:off x="2681930" y="1945521"/>
            <a:ext cx="1664921" cy="23014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тренируют паузы, темп речи и громкость. Отдельно проговаривают выходы и уходы персонажей, чтобы движения были короткими и понятными, а сцена не «ломалась» в нужный момент.
</a:t>
            </a:r>
            <a:endParaRPr lang="en-US" sz="300" dirty="0"/>
          </a:p>
        </p:txBody>
      </p:sp>
      <p:sp>
        <p:nvSpPr>
          <p:cNvPr id="9" name="Text 2"/>
          <p:cNvSpPr txBox="1"/>
          <p:nvPr/>
        </p:nvSpPr>
        <p:spPr>
          <a:xfrm>
            <a:off x="479518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речевой части добавляют мимику, жесты, позы и перемещения по сцене. Репетиция учит согласовывать внешние действия с смыслом реплики и тем настроением, которое должен почувствовать зритель.
</a:t>
            </a:r>
            <a:endParaRPr lang="en-US" sz="300" dirty="0"/>
          </a:p>
        </p:txBody>
      </p:sp>
      <p:sp>
        <p:nvSpPr>
          <p:cNvPr id="10" name="Text 3"/>
          <p:cNvSpPr txBox="1"/>
          <p:nvPr/>
        </p:nvSpPr>
        <p:spPr>
          <a:xfrm>
            <a:off x="6923360" y="1945520"/>
            <a:ext cx="1664921" cy="23014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особенно полезны короткие повторные прогоны: по 1–2 раза на ключевые эпизоды. Так легче запомнить последовательность действий и не сбиваться во время показа.
</a:t>
            </a:r>
            <a:endParaRPr lang="en-US" sz="300" dirty="0"/>
          </a:p>
        </p:txBody>
      </p:sp>
      <p:sp>
        <p:nvSpPr>
          <p:cNvPr id="11" name="Text 4"/>
          <p:cNvSpPr txBox="1"/>
          <p:nvPr/>
        </p:nvSpPr>
        <p:spPr>
          <a:xfrm>
            <a:off x="395300" y="399850"/>
            <a:ext cx="6618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отрабатывается на репетиции
</a:t>
            </a:r>
            <a:endParaRPr lang="en-US" sz="2800" dirty="0"/>
          </a:p>
        </p:txBody>
      </p:sp>
      <p:sp>
        <p:nvSpPr>
          <p:cNvPr id="12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275" y="397625"/>
            <a:ext cx="66288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школьной сцены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873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сцена чаще всего находится в классе, актовом зале или библиотеке, поэтому пространство там ограничено. Движения должны быть чёткими, а перестроения — короткими и понятными всем.
</a:t>
            </a:r>
            <a:endParaRPr lang="en-US" sz="200" dirty="0"/>
          </a:p>
        </p:txBody>
      </p:sp>
      <p:sp>
        <p:nvSpPr>
          <p:cNvPr id="9" name="Text 2"/>
          <p:cNvSpPr txBox="1"/>
          <p:nvPr/>
        </p:nvSpPr>
        <p:spPr>
          <a:xfrm>
            <a:off x="317051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 заранее проверить слышимость реплик и видимость героев: зрители не должны поворачиваться к спинкам стульев или декорациям. Проходы между элементами оформления оставляют свободными для безопасного перемещения.
</a:t>
            </a:r>
            <a:endParaRPr lang="en-US" sz="200" dirty="0"/>
          </a:p>
        </p:txBody>
      </p:sp>
      <p:sp>
        <p:nvSpPr>
          <p:cNvPr id="10" name="Text 3"/>
          <p:cNvSpPr txBox="1"/>
          <p:nvPr/>
        </p:nvSpPr>
        <p:spPr>
          <a:xfrm>
            <a:off x="5730835" y="1580063"/>
            <a:ext cx="2019600" cy="29020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Сценическое пространство обычно требует простого оформления. Декорации ставят так, чтобы они не мешали чтению, не перекрывали лица и не создавали лишний шум, который мешает воспринимать слова.
</a:t>
            </a:r>
            <a:endParaRPr lang="en-US" sz="200" dirty="0"/>
          </a:p>
        </p:txBody>
      </p:sp>
      <p:sp>
        <p:nvSpPr>
          <p:cNvPr id="11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300" y="1075209"/>
            <a:ext cx="8400600" cy="150948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98803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выражение лица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персонажа передаётся через интонацию, выражение лица, осанку, жесты и темп речи. Радость, удивление, страх, гнев, обида и смущение узнаются даже в короткой сценке, если реплика звучит выразительно.
</a:t>
            </a:r>
            <a:endParaRPr lang="en-US" sz="1500" dirty="0"/>
          </a:p>
        </p:txBody>
      </p:sp>
      <p:sp>
        <p:nvSpPr>
          <p:cNvPr id="7" name="Text 1"/>
          <p:cNvSpPr txBox="1"/>
          <p:nvPr/>
        </p:nvSpPr>
        <p:spPr>
          <a:xfrm>
            <a:off x="4896052" y="3057213"/>
            <a:ext cx="3649180" cy="116426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Осанка, жесты и темп речи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особенно важно, что игра показывает внутреннее состояние, а не только текст. Даже одна и та же фраза меняется, когда поза спокойная или напряжённая, а жесты подтверждают смысл.
</a:t>
            </a:r>
            <a:endParaRPr lang="en-US" sz="1500" dirty="0"/>
          </a:p>
        </p:txBody>
      </p:sp>
      <p:sp>
        <p:nvSpPr>
          <p:cNvPr id="8" name="Text 2"/>
          <p:cNvSpPr txBox="1"/>
          <p:nvPr/>
        </p:nvSpPr>
        <p:spPr>
          <a:xfrm>
            <a:off x="395400" y="399850"/>
            <a:ext cx="66183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передаются эмоции героя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7968815" y="4482077"/>
            <a:ext cx="792956" cy="5539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55721" y="1530667"/>
            <a:ext cx="4724400" cy="22162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4645" y="4055250"/>
            <a:ext cx="30714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зависит от согласованности: когда каждый отвечает за «свою» часть и она встраивается в общий порядок, сценка получается понятной и целостной.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670771" y="941092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школьной инсценировки (по описанию распределения обязанностей).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33152" y="1457473"/>
            <a:ext cx="2768100" cy="23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обязанностей помогает постановке идти с нужным темпом: каждый участник отвечает за свою часть, а режиссёр связывает сцены в единый порядок.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95850" y="399850"/>
            <a:ext cx="66240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Роли и их задачи в инсценировке
</a:t>
            </a:r>
            <a:endParaRPr lang="en-US" sz="28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21074" y="1410754"/>
            <a:ext cx="368813" cy="42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00264" y="1410754"/>
            <a:ext cx="368813" cy="421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803967" y="1410754"/>
            <a:ext cx="368813" cy="421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07574" y="1410754"/>
            <a:ext cx="368813" cy="42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90650" y="397625"/>
            <a:ext cx="66294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53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порядок во время постановки
</a:t>
            </a:r>
            <a:endParaRPr lang="en-US" sz="2253" dirty="0"/>
          </a:p>
        </p:txBody>
      </p:sp>
      <p:sp>
        <p:nvSpPr>
          <p:cNvPr id="13" name="Text 1"/>
          <p:cNvSpPr txBox="1"/>
          <p:nvPr/>
        </p:nvSpPr>
        <p:spPr>
          <a:xfrm>
            <a:off x="5836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Безопасные предметы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устойчивые и безопасные детали, которые не травмируют при движении: без острых граней, тяжёлых элементов и скользких поверхностей.
</a:t>
            </a:r>
            <a:endParaRPr lang="en-US" sz="1500" dirty="0"/>
          </a:p>
        </p:txBody>
      </p:sp>
      <p:sp>
        <p:nvSpPr>
          <p:cNvPr id="14" name="Text 2"/>
          <p:cNvSpPr txBox="1"/>
          <p:nvPr/>
        </p:nvSpPr>
        <p:spPr>
          <a:xfrm>
            <a:off x="266281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Устойчивые декорации и проходы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Декорации и реквизит ставьте так, чтобы они не мешали проходу. Проводите проверку: нет ли предметов, о которые можно споткнуться во время выхода.
</a:t>
            </a:r>
            <a:endParaRPr lang="en-US" sz="1500" dirty="0"/>
          </a:p>
        </p:txBody>
      </p:sp>
      <p:sp>
        <p:nvSpPr>
          <p:cNvPr id="15" name="Text 3"/>
          <p:cNvSpPr txBox="1"/>
          <p:nvPr/>
        </p:nvSpPr>
        <p:spPr>
          <a:xfrm>
            <a:off x="4766518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перед показом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 начала реплик проверьте крепления, готовность реквизита и место выхода актёров. Это помогает избежать пауз из‑за поисков нужной вещи.
</a:t>
            </a:r>
            <a:endParaRPr lang="en-US" sz="1500" dirty="0"/>
          </a:p>
        </p:txBody>
      </p:sp>
      <p:sp>
        <p:nvSpPr>
          <p:cNvPr id="16" name="Text 4"/>
          <p:cNvSpPr txBox="1"/>
          <p:nvPr/>
        </p:nvSpPr>
        <p:spPr>
          <a:xfrm>
            <a:off x="6870125" y="1935900"/>
            <a:ext cx="1619100" cy="179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00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Спокойная организация класса
</a:t>
            </a:r>
            <a:pPr algn="l" indent="0" marL="0">
              <a:lnSpc>
                <a:spcPct val="90000"/>
              </a:lnSpc>
              <a:buNone/>
            </a:pPr>
            <a:r>
              <a:rPr lang="en-US" sz="5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Заранее договоритесь о том, кто где находится во время сцены. Порядок снижает волнение: ученики уверенно выступают и точно знают свой момент.
</a:t>
            </a:r>
            <a:endParaRPr lang="en-US" sz="1500" dirty="0"/>
          </a:p>
        </p:txBody>
      </p:sp>
      <p:sp>
        <p:nvSpPr>
          <p:cNvPr id="17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1900" y="1276393"/>
            <a:ext cx="4936500" cy="26636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1800" y="4513200"/>
            <a:ext cx="3071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удобства для короткой школьной постановки (создано для наглядного сравнения категорий).
</a:t>
            </a:r>
            <a:endParaRPr lang="en-US" sz="809" dirty="0"/>
          </a:p>
        </p:txBody>
      </p:sp>
      <p:sp>
        <p:nvSpPr>
          <p:cNvPr id="6" name="Text 1"/>
          <p:cNvSpPr txBox="1"/>
          <p:nvPr/>
        </p:nvSpPr>
        <p:spPr>
          <a:xfrm>
            <a:off x="390875" y="397625"/>
            <a:ext cx="6629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39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чаще выбирают для 6 класса
</a:t>
            </a:r>
            <a:endParaRPr lang="en-US" sz="2439" dirty="0"/>
          </a:p>
        </p:txBody>
      </p:sp>
      <p:sp>
        <p:nvSpPr>
          <p:cNvPr id="7" name="Text 2"/>
          <p:cNvSpPr txBox="1"/>
          <p:nvPr/>
        </p:nvSpPr>
        <p:spPr>
          <a:xfrm>
            <a:off x="647700" y="1518533"/>
            <a:ext cx="2584247" cy="266294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проще начинать с текстов, где ясно показаны роли и конфликт: тогда ученикам легче выучить реплики и отрепетировать действия.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671888" y="4165341"/>
            <a:ext cx="33582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7340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«срабатывают» сказка и юмористическая сценка: короткие эпизоды проще собрать в сцену, а зрители быстро улавливают смысл и финал.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6650" y="399850"/>
            <a:ext cx="66171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93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произведений для школьной инсценировки
</a:t>
            </a:r>
            <a:endParaRPr lang="en-US" sz="1936" dirty="0"/>
          </a:p>
        </p:txBody>
      </p:sp>
      <p:sp>
        <p:nvSpPr>
          <p:cNvPr id="9" name="Text 1"/>
          <p:cNvSpPr txBox="1"/>
          <p:nvPr/>
        </p:nvSpPr>
        <p:spPr>
          <a:xfrm>
            <a:off x="535600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часто выбирают сказки «Репка», «Колобок», «Теремок»: они построены на понятных действиях и повторяющихся эпизодах. В них легко выделить 4–6 персонажей.
</a:t>
            </a:r>
            <a:endParaRPr lang="en-US" sz="200" dirty="0"/>
          </a:p>
        </p:txBody>
      </p:sp>
      <p:sp>
        <p:nvSpPr>
          <p:cNvPr id="10" name="Text 2"/>
          <p:cNvSpPr txBox="1"/>
          <p:nvPr/>
        </p:nvSpPr>
        <p:spPr>
          <a:xfrm>
            <a:off x="4043299" y="1377171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Подходят басни И. А. Крылова, потому что конфликт обычно короткий, а мораль можно сохранить через последнюю реплику или финальную фразу. Это делает постановку завершённой и осмысленной.
</a:t>
            </a:r>
            <a:endParaRPr lang="en-US" sz="200" dirty="0"/>
          </a:p>
        </p:txBody>
      </p:sp>
      <p:sp>
        <p:nvSpPr>
          <p:cNvPr id="11" name="Text 3"/>
          <p:cNvSpPr txBox="1"/>
          <p:nvPr/>
        </p:nvSpPr>
        <p:spPr>
          <a:xfrm>
            <a:off x="1357595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работают отдельные сцены из рассказов о школе и эпизоды из детской классики, где легко показать один ключевой момент. Главное — выразительные реплики и ясная развязка.
</a:t>
            </a:r>
            <a:endParaRPr lang="en-US" sz="200" dirty="0"/>
          </a:p>
        </p:txBody>
      </p:sp>
      <p:sp>
        <p:nvSpPr>
          <p:cNvPr id="12" name="Text 4"/>
          <p:cNvSpPr txBox="1"/>
          <p:nvPr/>
        </p:nvSpPr>
        <p:spPr>
          <a:xfrm>
            <a:off x="4851007" y="3263629"/>
            <a:ext cx="2957109" cy="12479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большое, берут один эпизод, который лучше всего раскрывает характеры героев и смысл текста. Так инсценировка остаётся короткой и не перегружает исполнителей.
</a:t>
            </a:r>
            <a:endParaRPr lang="en-US" sz="200" dirty="0"/>
          </a:p>
        </p:txBody>
      </p:sp>
      <p:sp>
        <p:nvSpPr>
          <p:cNvPr id="13" name="Text 5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66625" y="1518350"/>
            <a:ext cx="4148000" cy="2214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2901" y="4055250"/>
            <a:ext cx="3062100" cy="69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Инсценировка получается, когда текст и действие заранее приведены в порядок: детям проще запоминать реплики, а зрителям — следить за развитием событий.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2908" y="991291"/>
            <a:ext cx="41022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 рекомендаций по организации школьной инсценировки (по описанным признакам успеха).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98425" y="397625"/>
            <a:ext cx="6621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инсценировку удачной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6640402" y="1457473"/>
            <a:ext cx="1916856" cy="235252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00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Удачная постановка опирается на ясность текста, согласованность действий и разумную нагрузку на участников. Когда элементы собраны вместе, игра становится понятной зрителям.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435340" y="4482077"/>
            <a:ext cx="326431" cy="16619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3662" y="409922"/>
            <a:ext cx="6624600" cy="38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51" b="1" dirty="0">
                <a:solidFill>
                  <a:srgbClr val="1809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Ошибки, которые мешают постановке
</a:t>
            </a:r>
            <a:endParaRPr lang="en-US" sz="2751" dirty="0"/>
          </a:p>
        </p:txBody>
      </p:sp>
      <p:sp>
        <p:nvSpPr>
          <p:cNvPr id="7" name="Text 1"/>
          <p:cNvSpPr txBox="1"/>
          <p:nvPr/>
        </p:nvSpPr>
        <p:spPr>
          <a:xfrm>
            <a:off x="8435340" y="4482077"/>
            <a:ext cx="326400" cy="16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800" dirty="0"/>
          </a:p>
        </p:txBody>
      </p:sp>
      <p:sp>
        <p:nvSpPr>
          <p:cNvPr id="8" name="Text 2"/>
          <p:cNvSpPr txBox="1"/>
          <p:nvPr/>
        </p:nvSpPr>
        <p:spPr>
          <a:xfrm>
            <a:off x="611204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проблема — слишком длинный текст: на сцене он звучит тяжело, а зрители теряют линию событий. Важно оставлять реплики компактными и выделять главные фразы героев.
</a:t>
            </a:r>
            <a:endParaRPr lang="en-US" sz="400" dirty="0"/>
          </a:p>
        </p:txBody>
      </p:sp>
      <p:sp>
        <p:nvSpPr>
          <p:cNvPr id="9" name="Text 3"/>
          <p:cNvSpPr txBox="1"/>
          <p:nvPr/>
        </p:nvSpPr>
        <p:spPr>
          <a:xfrm>
            <a:off x="3229377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мешают перегруженные декорации и слабая слышимость: если героев плохо видно или реплики перекрываются шумом, теряется смысл. Не хватает репетиций — и согласованность действий не успевает закрепиться.
</a:t>
            </a:r>
            <a:endParaRPr lang="en-US" sz="400" dirty="0"/>
          </a:p>
        </p:txBody>
      </p:sp>
      <p:sp>
        <p:nvSpPr>
          <p:cNvPr id="10" name="Text 4"/>
          <p:cNvSpPr txBox="1"/>
          <p:nvPr/>
        </p:nvSpPr>
        <p:spPr>
          <a:xfrm>
            <a:off x="5847550" y="1280387"/>
            <a:ext cx="2301600" cy="269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6 класса особенно заметно, когда роли распределены неравномерно или текст выучен не до конца: сюжет теряет ясность, а некоторые ученики оказываются «пассивными наблюдателями». Лучше короткая сценка с понятной развязкой.
</a:t>
            </a:r>
            <a:endParaRPr lang="en-US" sz="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6280" y="483941"/>
            <a:ext cx="8031600" cy="160004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42536" y="2216005"/>
            <a:ext cx="3566100" cy="2038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даёт школьная инсценировка на уроке литературы
</a:t>
            </a:r>
            <a:endParaRPr lang="en-US" sz="3565" dirty="0"/>
          </a:p>
        </p:txBody>
      </p:sp>
      <p:sp>
        <p:nvSpPr>
          <p:cNvPr id="7" name="Text 1"/>
          <p:cNvSpPr txBox="1"/>
          <p:nvPr/>
        </p:nvSpPr>
        <p:spPr>
          <a:xfrm>
            <a:off x="5327650" y="2724316"/>
            <a:ext cx="3456300" cy="1529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инсценировка соединяет чтение, анализ текста, творчество и общение в одном учебном задании. Она помогает глубже понять сюжет, поступки героев и основную мысль, развивает речь, память и уверенность. Даже небольшая сценка делает урок живым и запоминающимся.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2026-05-15T03:57:08Z</dcterms:created>
  <dcterms:modified xsi:type="dcterms:W3CDTF">2026-05-15T03:57:08Z</dcterms:modified>
</cp:coreProperties>
</file>