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image" Target="../media/image-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image" Target="../media/image-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image" Target="../media/image-19-9.png"/><Relationship Id="rId10" Type="http://schemas.openxmlformats.org/officeDocument/2006/relationships/image" Target="../media/image-19-10.png"/><Relationship Id="rId11" Type="http://schemas.openxmlformats.org/officeDocument/2006/relationships/slideLayout" Target="../slideLayouts/slideLayout1.xml"/><Relationship Id="rId12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516200" y="-1160"/>
            <a:ext cx="5627700" cy="514407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771075"/>
            <a:ext cx="39048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ломает юность и лишает будущее смысла.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1269896"/>
            <a:ext cx="53121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 «На Западном фронте без перемен»: роман о «потерянном поколении»
</a:t>
            </a:r>
            <a:endParaRPr lang="en-US" sz="2162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999163"/>
            <a:ext cx="3246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826475"/>
            <a:ext cx="38706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 писал о войне как очевидец, поэтому роман звучит особенно достоверно. Он появился в Веймарской республике, когда Германия переживала потери, кризис и острые споры о войне, патриотизме и вине.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Исторический фон и значение романа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«потерянного поколения» в романе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 путь от школьных ожиданий к фронтовой и послевоенной пустоте.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«Потерянное поколение» — это не только погибшие на войне, но и молодые люди, чьи ценности и жизненные ориентиры были необратимо сломаны.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4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 «На Западном фронте без перемен»; М. И. Свердлов, литературоведческая интерпретация
</a:t>
            </a:r>
            <a:endParaRPr lang="en-US" sz="64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1656" y="108800"/>
            <a:ext cx="4225588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среда как пространство разрушения человека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9525" y="238042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Окопная повседневность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Окопы, грязь, воронки и колючая проволока превращают фронт в мир постоянной угрозы. Здесь каждый день сводится к ожиданию обстрела, нехватке еды и случайности спасения.
</a:t>
            </a:r>
            <a:endParaRPr lang="en-US" sz="1100" dirty="0"/>
          </a:p>
        </p:txBody>
      </p:sp>
      <p:sp>
        <p:nvSpPr>
          <p:cNvPr id="9" name="Text 3"/>
          <p:cNvSpPr txBox="1"/>
          <p:nvPr/>
        </p:nvSpPr>
        <p:spPr>
          <a:xfrm>
            <a:off x="839550" y="3743475"/>
            <a:ext cx="32376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в зоне выживания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такой среде личность стирается, а жизнь теряет устойчивость. Герой существует между короткими передышками и новым ударом, поэтому главным становится не подвиг, а выживание.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мотивы романа и их значение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мотивы усиливают друг друга и создают единое антивоенное звучание.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первом плане — смерть и утрата будущего; рядом с ними товарищество как единственная форма человеческой поддержки на войне.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 «На Западном фронте без перемен»
</a:t>
            </a:r>
            <a:endParaRPr lang="en-US" sz="696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16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«потерянного поколения» у М. И. Свердлова
</a:t>
            </a:r>
            <a:endParaRPr lang="en-US" sz="216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Свердлову, поколение становится «потерянным» из-за исторического обмана. Красивые слова о долге и славе сталкиваются с реальностью окопной войны.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Термин обозначает не только физические потери, но и нравственный слом. Привычные ориентиры — школа, дисциплина, успех, патриотические лозунги — перестают убеждать.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«Потерянное поколение» — это молодые люди, чья жизнь была разорвана мировой войной. Их юность не успела сложиться в полноценный жизненный опыт.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Ремарка показывает судьбу не одного солдата, а целого поколения европейской молодёжи, которая была лишена опоры, будущего и доверия к прежним идеалам.
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36867" y="1022089"/>
            <a:ext cx="220500" cy="2520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3744870" y="1023565"/>
            <a:ext cx="249000" cy="249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6560190" y="1023565"/>
            <a:ext cx="249000" cy="2490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3049758" y="2431590"/>
            <a:ext cx="220500" cy="2520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Пауль Боймер как собирательный образ поколения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762731" y="1664203"/>
            <a:ext cx="19653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Обычный солдат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Пауль не выглядит исключительным героем. Он представляет типичный опыт молодого человека, который оказался на войне раньше, чем успел по-настоящему войти во взрослую жизнь.
</a:t>
            </a:r>
            <a:endParaRPr lang="en-US" sz="1000" dirty="0"/>
          </a:p>
        </p:txBody>
      </p:sp>
      <p:sp>
        <p:nvSpPr>
          <p:cNvPr id="15" name="Text 3"/>
          <p:cNvSpPr txBox="1"/>
          <p:nvPr/>
        </p:nvSpPr>
        <p:spPr>
          <a:xfrm>
            <a:off x="358508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Внутренний взгляд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его мысли и наблюдения раскрываются усталость, страх и привычка к опасности. Его речь сдержанна, потому что эмоции уже подчинены фронтовому опыту.
</a:t>
            </a:r>
            <a:endParaRPr lang="en-US" sz="1000" dirty="0"/>
          </a:p>
        </p:txBody>
      </p:sp>
      <p:sp>
        <p:nvSpPr>
          <p:cNvPr id="16" name="Text 4"/>
          <p:cNvSpPr txBox="1"/>
          <p:nvPr/>
        </p:nvSpPr>
        <p:spPr>
          <a:xfrm>
            <a:off x="6400402" y="1664180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Нравственная чуткость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Пауль способен сочувствовать товарищам и даже врагу. Это делает образ сложным: война не уничтожает в нём человечность, но постоянно испытывает её.
</a:t>
            </a:r>
            <a:endParaRPr lang="en-US" sz="1000" dirty="0"/>
          </a:p>
        </p:txBody>
      </p:sp>
      <p:sp>
        <p:nvSpPr>
          <p:cNvPr id="17" name="Text 5"/>
          <p:cNvSpPr txBox="1"/>
          <p:nvPr/>
        </p:nvSpPr>
        <p:spPr>
          <a:xfrm>
            <a:off x="2875719" y="3073705"/>
            <a:ext cx="19710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поколения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Судьба Пауля превращает личную историю в обобщение. Его жизнь показывает, как война лишает молодёжь опоры, будущего и доверия к прежним ценностям.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Пауля от школьной наивности к фронтовой опустошенности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внутреннего и жизненного движения героя по роману Э.-М. Ремарка
</a:t>
            </a:r>
            <a:endParaRPr lang="en-US" sz="111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Фронтовое товарищество как единственная опора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1577403" y="233910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Пауль, Альберт, Мюллер, Кропп, Кеммерих и Катчинский поддерживают друг друга в быту, в опасности и в редкие минуты отдыха. Это помогает сохранить человеческое достоинство.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80000" y="1625404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войне товарищество заменяет солдатам семью, школу и привычный мир. Общие лишения создают между ними доверие, которое невозможно построить в мирной жизни.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415" y="3043013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Внутри этого круга есть юмор, практичность и своя справедливость. Солдаты делят еду, вещи и риск, потому что без взаимной помощи фронт невозможно пережить.
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2297327" y="3749480"/>
            <a:ext cx="4651200" cy="4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Однако даже крепкая дружба не отменяет закона войны. Каждая смерть разрывает связь между людьми и делает мир беднее, тише и безнадёжнее.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10719" y="950175"/>
            <a:ext cx="8322563" cy="23499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Персонажи романа и их функция в раскрытии темы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836350" y="37379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персонажей помогает увидеть, как война по-разному влияет на людей и разоблачает ложные представления о ней.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179600" y="3386250"/>
            <a:ext cx="8784000" cy="11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 «На Западном фронте без перемен»
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3217394" y="3738850"/>
            <a:ext cx="2277900" cy="119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Через систему персонажей роман противопоставляет живой фронтовой опыт идеологическим словам о долге, славе и геройстве.
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36287" y="108800"/>
            <a:ext cx="3511676" cy="4939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9525" y="402402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тылу войну часто описывают языком долга, славы и героизма. Ремарк показывает, что такие слова не помогают понять солдатский опыт и лишь усиливают разрыв между мирами.
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 фронта и тыла в романе
</a:t>
            </a:r>
            <a:endParaRPr lang="en-US" sz="2012" dirty="0"/>
          </a:p>
        </p:txBody>
      </p:sp>
      <p:sp>
        <p:nvSpPr>
          <p:cNvPr id="9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39538" y="3089975"/>
            <a:ext cx="3237600" cy="84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фронте действуют голод, страх, грязь и постоянная угроза гибели; здесь каждое решение проверяется мгновенно, а ошибка может стоить жизни человеку и товарищам.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Ценности фронта и тыла: сравнение двух миров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Фронтовой опыт меняет сами критерии «правильной» жизни: важнее становится не теория, а способность удержаться в живых и не оставить товарища.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ближе к окопам, тем сильнее ценятся практические навыки и взаимная поддержка; тыл держится на лозунгах, которые не выдерживают столкновения с реальностью.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Ремарк, «На Западном фронте без перемен» (1929)
</a:t>
            </a:r>
            <a:endParaRPr lang="en-US" sz="69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Антивоенный смысл романа без романтизации подвига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3659186" y="308871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Физиологические и бытовые подробности возвращают читателя к материальной стороне войны и показывают, что «подвиг» не отменяет унижения, утрат и душевного опустошения.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5773786" y="1678187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взгляд разрушает привычные представления о славе и заставляет оценивать войну не по лозунгам, а по цене, которую платят живые люди.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840448" y="2382988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 у Ремарка лишена героического ореола: она изображена как непрерывное истощение, где человек существует между голодом, страхом, болью и случайной гибелью.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99700" y="2276138"/>
            <a:ext cx="4014300" cy="1133449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Художественные приёмы Ремарка и их эффект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5014337" y="1658623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приёмы помогают раскрыть антивоенный смысл романа и психологическое состояние героев.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012675" y="2626877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приёмов работает на одно: показать войну не как событие славы, а как пространство повседневного страдания и утраты человеческой целостности.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799700" y="4131050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Ремарк, «На Западном фронте без перемен»
</a:t>
            </a:r>
            <a:endParaRPr lang="en-US" sz="696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180000" y="397125"/>
            <a:ext cx="39072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 романа как свидетельство очевидца
</a:t>
            </a:r>
            <a:endParaRPr lang="en-US" sz="2212" dirty="0"/>
          </a:p>
        </p:txBody>
      </p:sp>
      <p:sp>
        <p:nvSpPr>
          <p:cNvPr id="8" name="Text 1"/>
          <p:cNvSpPr txBox="1"/>
          <p:nvPr/>
        </p:nvSpPr>
        <p:spPr>
          <a:xfrm>
            <a:off x="839829" y="3088663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Разговорная интонация сближает читателя с героями и показывает их человеческую уязвимость. Даже в кратких репликах слышны усталость, тревога и внутренняя оборона.
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362886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Фронтовая лексика и бытовые детали заменяют высокие слова. Благодаря этому война воспринимается как тяжёлый труд выживания, а не как торжественная легенда.
</a:t>
            </a:r>
            <a:endParaRPr lang="en-US" sz="800" dirty="0"/>
          </a:p>
        </p:txBody>
      </p:sp>
      <p:sp>
        <p:nvSpPr>
          <p:cNvPr id="10" name="Text 3"/>
          <p:cNvSpPr txBox="1"/>
          <p:nvPr/>
        </p:nvSpPr>
        <p:spPr>
          <a:xfrm>
            <a:off x="856498" y="168040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фразы и точные наблюдения создают ощущение записи с места событий. Речь звучит сдержанно, будто герой не пересказывает, а фиксирует пережитое.
</a:t>
            </a:r>
            <a:endParaRPr lang="en-US" sz="800" dirty="0"/>
          </a:p>
        </p:txBody>
      </p:sp>
      <p:sp>
        <p:nvSpPr>
          <p:cNvPr id="11" name="Text 4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12" name="Text 5"/>
          <p:cNvSpPr txBox="1"/>
          <p:nvPr/>
        </p:nvSpPr>
        <p:spPr>
          <a:xfrm>
            <a:off x="4362809" y="3088220"/>
            <a:ext cx="2564700" cy="1051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простота языка делает эмоциональный эффект особенно сильным: правдивость деталей оказывается убедительнее любой риторики о долге, чести и победе.
</a:t>
            </a:r>
            <a:endParaRPr lang="en-US" sz="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307839" y="1605788"/>
            <a:ext cx="4012398" cy="24732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41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Символические детали романа
</a:t>
            </a:r>
            <a:endParaRPr lang="en-US" sz="2212" dirty="0"/>
          </a:p>
        </p:txBody>
      </p:sp>
      <p:sp>
        <p:nvSpPr>
          <p:cNvPr id="7" name="Text 1"/>
          <p:cNvSpPr txBox="1"/>
          <p:nvPr/>
        </p:nvSpPr>
        <p:spPr>
          <a:xfrm>
            <a:off x="783662" y="2374760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Предметные образы в романе не украшают текст, а уточняют смысл пережитого: через вещь Ремарк показывает предел человеческой прочности.
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82000" y="3343014"/>
            <a:ext cx="3351000" cy="858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Символы связывают материальный мир с психологической травмой: даже обычные предметы становятся знаками утраты, дефицита и постоянной угрозы смерти.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4306903" y="4130575"/>
            <a:ext cx="4014300" cy="1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Э.-М. Ремарк, «На Западном фронте без перемен»
</a:t>
            </a:r>
            <a:endParaRPr lang="en-US" sz="696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" y="2929307"/>
            <a:ext cx="9144000" cy="2116336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397125"/>
            <a:ext cx="3944400" cy="8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Финал романа и его смысл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38975" y="1651475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Тишина перед концом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Пауль погибает в октябре 1918 года, когда на фронте стоит редкая тишина. Эта пауза делает финал особенно трагичным: смерть приходит почти в момент ожидания окончания войны.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657700" y="1653400"/>
            <a:ext cx="3644400" cy="113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гибель и историческая безличность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Ремарк намеренно лишает гибель героя внешней торжественности. Личная судьба растворяется в военной статистике, а читатель видит, как война уничтожает человека даже накануне мира.
</a:t>
            </a:r>
            <a:endParaRPr lang="en-US" sz="12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87525" y="918141"/>
            <a:ext cx="8784000" cy="3344017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180000" y="257700"/>
            <a:ext cx="8784000" cy="29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роман раскрывает тему «потерянного поколения»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180000" y="556200"/>
            <a:ext cx="8784000" cy="181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Цепочка событий и смыслов в романе Э.-М. Ремарка и в интерпретации М. И. Свердлова
</a:t>
            </a:r>
            <a:endParaRPr lang="en-US" sz="111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924350" y="1740886"/>
            <a:ext cx="249000" cy="2213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464325" y="1725369"/>
            <a:ext cx="220500" cy="2520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923276" y="3161866"/>
            <a:ext cx="249000" cy="1992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4450076" y="3161866"/>
            <a:ext cx="249000" cy="199200"/>
          </a:xfrm>
          <a:prstGeom prst="rect">
            <a:avLst/>
          </a:prstGeom>
        </p:spPr>
      </p:pic>
      <p:sp>
        <p:nvSpPr>
          <p:cNvPr id="12" name="Text 0"/>
          <p:cNvSpPr txBox="1"/>
          <p:nvPr/>
        </p:nvSpPr>
        <p:spPr>
          <a:xfrm>
            <a:off x="180000" y="258600"/>
            <a:ext cx="8784000" cy="41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романа для мировой и школьной литературы
</a:t>
            </a:r>
            <a:endParaRPr lang="en-US" sz="2012" dirty="0"/>
          </a:p>
        </p:txBody>
      </p:sp>
      <p:sp>
        <p:nvSpPr>
          <p:cNvPr id="13" name="Text 1"/>
          <p:cNvSpPr txBox="1"/>
          <p:nvPr/>
        </p:nvSpPr>
        <p:spPr>
          <a:xfrm>
            <a:off x="8740500" y="4725597"/>
            <a:ext cx="223500" cy="22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4" name="Text 2"/>
          <p:cNvSpPr txBox="1"/>
          <p:nvPr/>
        </p:nvSpPr>
        <p:spPr>
          <a:xfrm>
            <a:off x="1463788" y="1681517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Антивоенная классика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стал одним из самых известных произведений о Первой мировой войне и закрепил в литературе честный, лишённый героизации взгляд на фронт.
</a:t>
            </a:r>
            <a:endParaRPr lang="en-US" sz="1100" dirty="0"/>
          </a:p>
        </p:txBody>
      </p:sp>
      <p:sp>
        <p:nvSpPr>
          <p:cNvPr id="15" name="Text 3"/>
          <p:cNvSpPr txBox="1"/>
          <p:nvPr/>
        </p:nvSpPr>
        <p:spPr>
          <a:xfrm>
            <a:off x="4989513" y="1681333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Опыт травмы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Книга повлияла на представления о психологической травме солдата, показав, что война калечит не только тело, но и память, характер и способность доверять миру.
</a:t>
            </a:r>
            <a:endParaRPr lang="en-US" sz="1100" dirty="0"/>
          </a:p>
        </p:txBody>
      </p:sp>
      <p:sp>
        <p:nvSpPr>
          <p:cNvPr id="16" name="Text 4"/>
          <p:cNvSpPr txBox="1"/>
          <p:nvPr/>
        </p:nvSpPr>
        <p:spPr>
          <a:xfrm>
            <a:off x="14627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Школьное чтение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уроков литературы роман важен как текст, который учит анализировать исторический контекст, авторскую позицию и связь между идеей и художественной формой.
</a:t>
            </a:r>
            <a:endParaRPr lang="en-US" sz="1100" dirty="0"/>
          </a:p>
        </p:txBody>
      </p:sp>
      <p:sp>
        <p:nvSpPr>
          <p:cNvPr id="17" name="Text 5"/>
          <p:cNvSpPr txBox="1"/>
          <p:nvPr/>
        </p:nvSpPr>
        <p:spPr>
          <a:xfrm>
            <a:off x="4989513" y="3091430"/>
            <a:ext cx="2646900" cy="10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Универсальный смысл
</a:t>
            </a:r>
            <a:pPr algn="l" indent="0" marL="0">
              <a:lnSpc>
                <a:spcPct val="115000"/>
              </a:lnSpc>
              <a:buNone/>
            </a:pPr>
            <a:r>
              <a:rPr lang="en-US" sz="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«потерянного поколения» выходит за пределы Германии и помогает говорить о молодых людях, чья жизнь была сломана насилием и историческими катастрофами.
</a:t>
            </a:r>
            <a:endParaRPr lang="en-US" sz="11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80000" y="979288"/>
            <a:ext cx="7436700" cy="108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Война, которая ломает человека и эпоху
</a:t>
            </a:r>
            <a:endParaRPr lang="en-US" sz="2412" dirty="0"/>
          </a:p>
        </p:txBody>
      </p:sp>
      <p:sp>
        <p:nvSpPr>
          <p:cNvPr id="5" name="Text 1"/>
          <p:cNvSpPr txBox="1"/>
          <p:nvPr/>
        </p:nvSpPr>
        <p:spPr>
          <a:xfrm>
            <a:off x="802300" y="3039900"/>
            <a:ext cx="4019400" cy="1179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Роман Ремарка убеждает: «потерянное поколение» — это молодость, лишённая будущего, и люди, которых война заставила усомниться в прежних идеалах и ценностях.
</a:t>
            </a:r>
            <a:endParaRPr lang="en-US" sz="10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2026-05-20T03:00:39Z</dcterms:created>
  <dcterms:modified xsi:type="dcterms:W3CDTF">2026-05-20T03:00:39Z</dcterms:modified>
</cp:coreProperties>
</file>