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Востока и Запада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на грани войны и диалога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мира холодной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холодной войне Восток и Запад — это не география, а два политических лагеря. Их спор определял союзы, армии, пропаганду и судьбы многих стран.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Западный блок держался на НАТО, американском лидерстве и сети союзников в Западной Европе. Военные базы и совместные планы обороны должны были сдерживать любое продвижение СССР.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Западный блок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блок объединял СССР и государства Варшавского договора. Здесь безопасность понималась как контроль над союзниками, общая военная координация и политическая лояльность центру.
</a:t>
            </a:r>
            <a:endParaRPr lang="en-US" sz="987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блок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блоками почти не оставалось нейтрального пространства. Каждый кризис — от Берлина до Кубы — превращался в испытание прочности союзов и способности удержать мир от прямой войны.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постоянного риска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был устроен мир блоков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десятилетия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даты показывают, как от острого кризиса стороны постепенно пришли к переговорам и новым правилам соперничества.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напряженности пришелся на начало 1960-х, а затем на первый план вышли переговоры и соглашения.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событий холодной войны, составленная по материалам школьного курса истории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1763" y="1433239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63" y="1416493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2588" y="1433239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8637" y="1416493"/>
            <a:ext cx="376800" cy="3349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8606" y="1390009"/>
            <a:ext cx="339413" cy="387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спорили две системы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0917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и равенство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969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Социалистическая система делала акцент на планировании, равенстве и ведущей роли государства. Ее представляли как более справедливый путь развития общества.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61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и выбор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313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капиталистической модели подчеркивались частная собственность, конкуренция и право человека выбирать товары и образ жизни. Это связывали с личной свободой и разнообразием.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62588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Пропаганда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67812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Кино, газеты и телевидение объясняли, кто «свой», а кто «чужой». Через образы успеха и угрозы пропаганда формировала эмоциональное отношение к противнику.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38637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443863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жизни становился аргументом в споре систем. Важны были не только лозунги, но и доступ к жилью, товарам, образованию и возможностям для молодежи.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11991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будущем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12513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модели воспринимался как выбор будущего страны. Поэтому идеологическое соперничество выходило далеко за рамки политики и затрагивало школьников, семьи и трудовые коллективы.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вооружений и паритет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соперничество шло не только в числах, но и в технологиях, которые меняли саму логику войны.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Паритет означал, что удар одной стороны неизбежно вел к ответу другой, а значит — к катастрофе для обеих.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структуре стратегических ядерных сил СССР и США в 1960-е годы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 как точка столкновения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00200" y="1751010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Город-граница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строительства Берлинской стены в 1961 году город стал самым заметным символом разделенной Европы. Здесь особенно ясно ощущалось, что противостояние систем касается не только дипломатии, но и судьбы обычных людей.
</a:t>
            </a:r>
            <a:endParaRPr lang="en-US" sz="699" dirty="0"/>
          </a:p>
        </p:txBody>
      </p:sp>
      <p:sp>
        <p:nvSpPr>
          <p:cNvPr id="10" name="Text 3"/>
          <p:cNvSpPr txBox="1"/>
          <p:nvPr/>
        </p:nvSpPr>
        <p:spPr>
          <a:xfrm>
            <a:off x="2918901" y="2284776"/>
            <a:ext cx="2156700" cy="1046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силы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равновесие удавалось только сочетанием давления и переговоров. Берлин показывал: даже локальный конфликт мог быстро выйти за пределы города и затронуть всю Европу.
</a:t>
            </a:r>
            <a:endParaRPr lang="en-US" sz="856" dirty="0"/>
          </a:p>
        </p:txBody>
      </p:sp>
      <p:sp>
        <p:nvSpPr>
          <p:cNvPr id="11" name="Text 4"/>
          <p:cNvSpPr txBox="1"/>
          <p:nvPr/>
        </p:nvSpPr>
        <p:spPr>
          <a:xfrm>
            <a:off x="600204" y="2932921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Спорный статус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Западного Берлина вызывал постоянные споры между СССР и западными державами. Любое изменение режима доступа, транспорта или военного присутствия могло вызвать серьезный международный кризис.
</a:t>
            </a:r>
            <a:endParaRPr lang="en-US" sz="7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разворачивался кризис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35075" y="1398100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Причина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начался после того, как СССР разместил на Кубе ракеты средней дальности. Это рассматривалось как ответ на американское давление и на ракеты США в Турции.
</a:t>
            </a:r>
            <a:endParaRPr lang="en-US" sz="1058" dirty="0"/>
          </a:p>
        </p:txBody>
      </p:sp>
      <p:sp>
        <p:nvSpPr>
          <p:cNvPr id="10" name="Text 2"/>
          <p:cNvSpPr txBox="1"/>
          <p:nvPr/>
        </p:nvSpPr>
        <p:spPr>
          <a:xfrm>
            <a:off x="1035075" y="2227588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Кульминация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1962 года США обнаружили пусковые установки и объявили морскую блокаду Кубы. Дни напряжения показали, насколько близко мир оказался к ядерной войне.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1035075" y="3057075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Поиск выхода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одна из сторон не могла отступить без потери престижа, но и идти на эскалацию было опасно. Переговоры велись одновременно публично и через закрытые каналы.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1035075" y="3886563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стали вывод советских ракет с Кубы, демонтаж американских ракет в Турции и создание прямой линии связи между лидерами сверхдержав.
</a:t>
            </a:r>
            <a:endParaRPr lang="en-US" sz="1155" dirty="0"/>
          </a:p>
        </p:txBody>
      </p:sp>
      <p:sp>
        <p:nvSpPr>
          <p:cNvPr id="13" name="Text 5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как главный театр напряженности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военное присутствие и политические споры превращали Европу в главный центр напряженности.
</a:t>
            </a:r>
            <a:endParaRPr lang="en-US" sz="1131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Пражская весна и предел реформ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1391125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изнутри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1968 году руководство Чехословакии попыталось расширить свободу слова, ослабить цензуру и провести умеренные политические реформы, не выходя из социалистической системы.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1718" y="1391176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вмешательство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Ответом стало введение войск стран Варшавского договора. Это показало, что самостоятельный курс внутри блока считался недопустимым, если он угрожал контролю Москвы.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30121" y="1391176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для региона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событий в Праге укрепилось представление, что суверенитет союзников ограничен интересами блока. Для других стран Восточной Европы это стало предупреждением о цене политической самостоятельности.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смена власти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35075" y="1643575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Коррекция без отказа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Протесты в социалистических странах редко вели к отказу от всей системы: власти стремились изменить курс, не теряя контроля. Так происходило, например, в Венгрии и позже в Польше.
</a:t>
            </a:r>
            <a:endParaRPr lang="en-US" sz="1112" dirty="0"/>
          </a:p>
        </p:txBody>
      </p:sp>
      <p:sp>
        <p:nvSpPr>
          <p:cNvPr id="8" name="Text 2"/>
          <p:cNvSpPr txBox="1"/>
          <p:nvPr/>
        </p:nvSpPr>
        <p:spPr>
          <a:xfrm>
            <a:off x="1035075" y="2578511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Уступки и 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Ответом на недовольство становились частичные уступки, усиление надзора и замена руководителей. Такой подход позволял снять остроту кризиса, но не допускал политической конкуренции и самостоятельного выбора курса.
</a:t>
            </a:r>
            <a:endParaRPr lang="en-US" sz="1046" dirty="0"/>
          </a:p>
        </p:txBody>
      </p:sp>
      <p:sp>
        <p:nvSpPr>
          <p:cNvPr id="9" name="Text 3"/>
          <p:cNvSpPr txBox="1"/>
          <p:nvPr/>
        </p:nvSpPr>
        <p:spPr>
          <a:xfrm>
            <a:off x="1035075" y="3513446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 стабильности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единства блока считалось важнее открытого плюрализма. Поэтому внутренние конфликты решались в пользу стабильности, даже если это означало ограничение прав общества и усиление роли партийного аппарата.
</a:t>
            </a:r>
            <a:endParaRPr lang="en-US" sz="1046" dirty="0"/>
          </a:p>
        </p:txBody>
      </p:sp>
      <p:sp>
        <p:nvSpPr>
          <p:cNvPr id="10" name="Text 4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войны шли через третьи страны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4700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Избежание прямой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конфликт между СССР и США мог перерасти в ядерную катастрофу, поэтому соперничество переносили туда, где ставки казались ниже. Локальные войны становились безопаснее для сверхдержав, но не для населения.
</a:t>
            </a:r>
            <a:endParaRPr lang="en-US" sz="1068" dirty="0"/>
          </a:p>
        </p:txBody>
      </p:sp>
      <p:sp>
        <p:nvSpPr>
          <p:cNvPr id="11" name="Text 3"/>
          <p:cNvSpPr txBox="1"/>
          <p:nvPr/>
        </p:nvSpPr>
        <p:spPr>
          <a:xfrm>
            <a:off x="864707" y="3161866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Азию, Африку и Латинскую Америку рассматривали как пространства борьбы за режимы, базы, сырьё и политическое влияние. Поддержка союзников там часто меняла исход конфликтов на местах.
</a:t>
            </a:r>
            <a:endParaRPr lang="en-US" sz="1209" dirty="0"/>
          </a:p>
        </p:txBody>
      </p:sp>
      <p:sp>
        <p:nvSpPr>
          <p:cNvPr id="12" name="Text 4"/>
          <p:cNvSpPr txBox="1"/>
          <p:nvPr/>
        </p:nvSpPr>
        <p:spPr>
          <a:xfrm>
            <a:off x="4791588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через посредников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кризисы превращались в часть глобального противостояния, даже если их причины были внутренними. Сверхдержавы поставляли оружие, деньги и советников, усиливая зависимость сторон от внешней помощи.
</a:t>
            </a:r>
            <a:endParaRPr lang="en-US" sz="1068" dirty="0"/>
          </a:p>
        </p:txBody>
      </p:sp>
      <p:sp>
        <p:nvSpPr>
          <p:cNvPr id="13" name="Text 5"/>
          <p:cNvSpPr txBox="1"/>
          <p:nvPr/>
        </p:nvSpPr>
        <p:spPr>
          <a:xfrm>
            <a:off x="4791600" y="3161881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цена конфликта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формат снижал риск мировой войны, но затягивал сами конфликты и увеличивал число жертв. Для жителей этих регионов холодная война оборачивалась длительной нестабильностью и разрушениями.
</a:t>
            </a:r>
            <a:endParaRPr lang="en-US" sz="106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Вьетнам как война холодной войны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707350" y="2038238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лагеря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Вьетнам опирался на помощь СССР и Китая, а Южный — на США и их союзников. Война быстро вышла за рамки регионального спора и стала символом холодной войны.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411718" y="2038289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силы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операции показали, что превосходство в технике не гарантирует победу над обществом, готовым к долгому сопротивлению. США столкнулись с тяжёлой войной, внутренними спорами и антивоенными выступлениями.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30121" y="2038289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войны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ухода США и падения Южного Вьетнама страна была объединена под властью Ханоя. Этот итог показал, что вмешательство сверхдержав не всегда даёт желаемый политический результат.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Ближний Восток и Африка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Ближневосточный узел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Ближнем Востоке противостояние усилилось после арабо-израильских войн: внешняя поддержка вооружала разные стороны и продлевала кризисы. Регион стал одной из самых напряжённых зон мировой политики.
</a:t>
            </a:r>
            <a:endParaRPr lang="en-US" sz="916" dirty="0"/>
          </a:p>
        </p:txBody>
      </p:sp>
      <p:sp>
        <p:nvSpPr>
          <p:cNvPr id="10" name="Text 3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Африканские конфликты
</a:t>
            </a:r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Африке соперничество развернулось вокруг Конго, Анголы и Эфиопии. Здесь борьба за власть внутри стран переплеталась с интересами СССР и США, а также их союзников.
</a:t>
            </a:r>
            <a:endParaRPr lang="en-US" sz="963" dirty="0"/>
          </a:p>
        </p:txBody>
      </p:sp>
      <p:sp>
        <p:nvSpPr>
          <p:cNvPr id="11" name="Text 4"/>
          <p:cNvSpPr txBox="1"/>
          <p:nvPr/>
        </p:nvSpPr>
        <p:spPr>
          <a:xfrm>
            <a:off x="4697013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подпитка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Поставки оружия и военных советников делали местные войны более разрушительными. Даже ограниченные столкновения приобретали международное значение, потому что за ними стояли внешние гарантии и расчёты сверхдержав.
</a:t>
            </a:r>
            <a:endParaRPr lang="en-US" sz="916" dirty="0"/>
          </a:p>
        </p:txBody>
      </p:sp>
      <p:sp>
        <p:nvSpPr>
          <p:cNvPr id="12" name="Text 5"/>
          <p:cNvSpPr txBox="1"/>
          <p:nvPr/>
        </p:nvSpPr>
        <p:spPr>
          <a:xfrm>
            <a:off x="4697025" y="2916781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пространства для нейтралитета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Нейтралитет в таких условиях был редкостью: многие правительства вынужденно выбирали сторону или маневрировали между центрами силы. Это затягивало конфликты и ослабляло шансы на быстрое урегулирование.
</a:t>
            </a:r>
            <a:endParaRPr lang="en-US" sz="91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91626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 уровень жизни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экономических систем в холодной войне шло не только по цифрам производства, но и по повседневному опыту людей: товарам, комфорту, социальным гарантиям и технологическим достижениям.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соперничество влияло на престиж систем не меньше, чем военная мощь: Запад опирался на потребление, Восток — на планирование и социальную защиту.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признаков экономических моделей в период холодной войны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началась разрядка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правила борьбы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не означала доверие или дружбу: стороны по-прежнему соперничали, но старались делать это по согласованным правилам. Именно поэтому переговоры стали частью самой холодной войны.
</a:t>
            </a:r>
            <a:endParaRPr lang="en-US" sz="1046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эскалации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1970-х стало ясно, что бесконечная конфронтация слишком опасна: любой кризис мог выйти из-под контроля. Поэтому потребовались правила, которые ограничивали риск прямого столкновения.
</a:t>
            </a:r>
            <a:endParaRPr lang="en-US" sz="1002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соперничества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расходы росли, а экономические и политические задачи внутри стран требовали ресурсов. Переговоры давали шанс сдержать гонку вооружений без признания поражения одной из сторон.
</a:t>
            </a:r>
            <a:endParaRPr lang="en-US" sz="1035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 стабильности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нуждалась в большей предсказуемости после череды кризисов и разделения Германии. Фиксация границ и каналов связи снижала напряжение и делала международные отношения управляемее.
</a:t>
            </a:r>
            <a:endParaRPr lang="en-US" sz="10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шаги разрядки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договорённостей и политических шагов, которые оформили разрядку и создали каналы регулярного общения между блоками.
</a:t>
            </a:r>
            <a:endParaRPr lang="en-US" sz="931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Парадокс разрядки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4700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не остановилась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подписания соглашений США и СССР продолжали наращивать и совершенствовать вооружения. Контроль над гонкой был частичным, а страх перед новым витком кризиса никуда не исчезал.
</a:t>
            </a:r>
            <a:endParaRPr lang="en-US" sz="1068" dirty="0"/>
          </a:p>
        </p:txBody>
      </p:sp>
      <p:sp>
        <p:nvSpPr>
          <p:cNvPr id="11" name="Text 3"/>
          <p:cNvSpPr txBox="1"/>
          <p:nvPr/>
        </p:nvSpPr>
        <p:spPr>
          <a:xfrm>
            <a:off x="864707" y="3161866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очаги напряжения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не устранила борьбу за влияние в горячих точках. Ближний Восток, Африка и другие регионы по-прежнему становились ареной соперничества, где внешняя помощь усиливала внутренние конфликты.
</a:t>
            </a:r>
            <a:endParaRPr lang="en-US" sz="1172" dirty="0"/>
          </a:p>
        </p:txBody>
      </p:sp>
      <p:sp>
        <p:nvSpPr>
          <p:cNvPr id="12" name="Text 4"/>
          <p:cNvSpPr txBox="1"/>
          <p:nvPr/>
        </p:nvSpPr>
        <p:spPr>
          <a:xfrm>
            <a:off x="4791588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Недоверие сохранялось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лидерами сохранялось глубокое недоверие: каждая сторона опасалась, что другая использует переговоры для укрепления позиций. Поэтому договорённости часто сопровождались осторожностью и жёсткими условиями.
</a:t>
            </a:r>
            <a:endParaRPr lang="en-US" sz="1068" dirty="0"/>
          </a:p>
        </p:txBody>
      </p:sp>
      <p:sp>
        <p:nvSpPr>
          <p:cNvPr id="13" name="Text 5"/>
          <p:cNvSpPr txBox="1"/>
          <p:nvPr/>
        </p:nvSpPr>
        <p:spPr>
          <a:xfrm>
            <a:off x="4791600" y="3161881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смягчение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стабильность не означала конца холодной войны. К концу десятилетия международная обстановка снова стала более жёсткой, что показало ограниченность достигнутой разрядки.
</a:t>
            </a:r>
            <a:endParaRPr lang="en-US" sz="11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Несогласие внутри блоков и неприсоединение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Разногласия на Западе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союзники США не всегда были согласны с линией Вашингтона. Франция, например, стремилась к большей самостоятельности, что показывало: даже внутри западного блока не было полного единства.
</a:t>
            </a:r>
            <a:endParaRPr lang="en-US" sz="916" dirty="0"/>
          </a:p>
        </p:txBody>
      </p:sp>
      <p:sp>
        <p:nvSpPr>
          <p:cNvPr id="9" name="Text 3"/>
          <p:cNvSpPr txBox="1"/>
          <p:nvPr/>
        </p:nvSpPr>
        <p:spPr>
          <a:xfrm>
            <a:off x="4697013" y="2338334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неприсоединения предлагало странам Азии, Африки и Латинской Америки не выбирать между двумя сверхдержавами, а отстаивать собственные интересы. Это расширяло пространство для манёвра.
</a:t>
            </a:r>
            <a:endParaRPr lang="en-US" sz="916" dirty="0"/>
          </a:p>
        </p:txBody>
      </p:sp>
      <p:sp>
        <p:nvSpPr>
          <p:cNvPr id="10" name="Text 4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 на Востоке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социалистическом мире тоже нарастали противоречия. Разрыв между СССР и Китаем ослаблял ощущение единого лагеря и превращал мировую политику в более сложную систему соперничества.
</a:t>
            </a:r>
            <a:endParaRPr lang="en-US" sz="91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противостояния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1960–1970-е годы мир привык жить в условиях двух блоков, где безопасность обеспечивались союзами, сдерживанием и переговорами. Холодная война не исчезла, но стала управляемее и сложнее.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2026-07-26T14:10:10Z</dcterms:created>
  <dcterms:modified xsi:type="dcterms:W3CDTF">2026-07-26T14:10:10Z</dcterms:modified>
</cp:coreProperties>
</file>