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новый этап развития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региона переходит в новую фазу развития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восстановления к новой перестройке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 — это не только карта государств, но и пространство, где формировалась современная интеграция. Здесь особенно заметен переход от индустриального восстановления к экономике знаний и обновлению институтов.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трансформации Западной Европы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учебного курса по истории и экономике Западной Европы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 отменял предыдущий, а усложнял экономику и политику региона.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2020-х накопилось сразу несколько кризисных слоёв, поэтому регион перешёл от роста по инерции к поиску новой модели.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модели устойчивого развития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663350" y="1693075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роста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означает отказ от опоры только на фабричный рост и дешёвую энергию. Конкурентоспособность всё чаще определяется инновациями, производительностью, качеством институтов и способностью быстро перестраиваться.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55025" y="3293450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человеческого капитала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Экономике нужны не просто рабочие места, а рабочие места с высокой добавленной стоимостью. Поэтому возрастает значение образования, переобучения и гибкости профессиональных траекторий.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77275" y="3293450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Системная перестройка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затрагивает не одну отрасль, а всю систему развития: производство, рынок труда, города, инфраструктуру и государственную политику. Изменения должны работать согласованно.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5600" y="1693075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устойчивости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78559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стала таким же важным критерием, как прибыль и темпы роста. Речь идёт о социальной защищённости, энергетической надёжности и способности выдерживать внешние потрясения.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меняющие Западную Европу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действуют одновременно и формируют новый набор вызовов для экономики и политики.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экономическая модель региона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97300" y="178511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1950-е: восстановление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97302" y="2050978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войной экономика быстро восстанавливалась благодаря промышленности, внешней помощи и росту спроса. Главной целью было вернуть занятость, производство и базовую инфраструктуру.
</a:t>
            </a:r>
            <a:endParaRPr lang="en-US" sz="863" dirty="0"/>
          </a:p>
        </p:txBody>
      </p:sp>
      <p:sp>
        <p:nvSpPr>
          <p:cNvPr id="12" name="Text 4"/>
          <p:cNvSpPr txBox="1"/>
          <p:nvPr/>
        </p:nvSpPr>
        <p:spPr>
          <a:xfrm>
            <a:off x="2282700" y="359351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1950–1970-е: рост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282689" y="3863153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подъём и расширение массового потребления сделали Западную Европу одним из центров мирового производства. Рост опирался на экспорт, крупные предприятия и расширение городов.
</a:t>
            </a:r>
            <a:endParaRPr lang="en-US" sz="884" dirty="0"/>
          </a:p>
        </p:txBody>
      </p:sp>
      <p:sp>
        <p:nvSpPr>
          <p:cNvPr id="14" name="Text 6"/>
          <p:cNvSpPr txBox="1"/>
          <p:nvPr/>
        </p:nvSpPr>
        <p:spPr>
          <a:xfrm>
            <a:off x="5766125" y="359813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зрелости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766114" y="3863153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регион подошёл к более сложной модели: прежние источники роста ослабли, а новые потребовали знаний, кооперации и более тонкого управления изменениями.
</a:t>
            </a:r>
            <a:endParaRPr lang="en-US" sz="896" dirty="0"/>
          </a:p>
        </p:txBody>
      </p:sp>
      <p:sp>
        <p:nvSpPr>
          <p:cNvPr id="16" name="Text 8"/>
          <p:cNvSpPr txBox="1"/>
          <p:nvPr/>
        </p:nvSpPr>
        <p:spPr>
          <a:xfrm>
            <a:off x="4380150" y="1791040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380153" y="2050978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зрелости экономики усилились социальные гарантии, профсоюзы и роль государства. Сложилась социальная рыночная модель, сочетающая рынок, регулирование и высокий уровень урбанизации.
</a:t>
            </a:r>
            <a:endParaRPr lang="en-US" sz="8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заводской экономики к экономике знаний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30050" y="165482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старой индустрии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0050" y="201507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или сокращение старых заводов сильнее всего затронуло индустриальные районы. Это изменило структуру занятости и сделало экономику менее зависимой от тяжёлого производства, но более чувствительной к переквалификации.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0050" y="2705850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секторов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0050" y="3066100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росли услуги, финансовый сектор, логистика, ИТ и высокотехнологичные производства. Именно здесь создаётся основная часть новых рабочих мест и сосредоточены наиболее динамичные отрасли экономики.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0050" y="375687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как ресурс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0050" y="411712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ресурсом стала не численность работников, а их квалификация. Компании и государства всё чаще инвестируют в обучение, цифровые навыки и адаптацию к меняющимся требованиям рынка.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защиты и гибкости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институтов ЕС и национальных систем занятости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Западноевропейский рынок труда сохраняет высокие социальные стандарты, но меняется под давлением гибких форм занятости.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система защиты помогает смягчать перемены, но рынок труда становится более неоднородным и требует новых механизмов справедливости.
</a:t>
            </a:r>
            <a:endParaRPr lang="en-US" sz="12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400" y="3309600"/>
            <a:ext cx="492000" cy="39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200" y="1666250"/>
            <a:ext cx="470400" cy="47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9938" y="1704650"/>
            <a:ext cx="492000" cy="39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9938" y="3287733"/>
            <a:ext cx="492000" cy="437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дала и что усложнила глобализация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253624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риски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3400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конфликты и санкционные ограничения показали, что внешняя открытость делает экономики чувствительными к политическим решениям других центров силы и к резким изменениям правил.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53624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рынкам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3400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получил доступ к более широким рынкам и может специализироваться на товарах и услугах с высокой добавленной стоимостью. Для экспортёров это стало важным источником доходов и технологий.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410162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поставок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79938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вовлечённость в международное производство повысила зависимость от поставщиков за пределами Европы. Сбои в логистике сразу отражаются на ценах, сроках и стабильности предприятий.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410162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производства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79938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части производства за рубеж снижает издержки, но ослабляет локальную промышленную базу. Это усиливает споры о стратегической автономии и необходимости возвращать критические производства.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как механизм адаптации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4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рынок облегчает торговлю, движение капитала и кооперацию бизнеса, но требует согласованных правил. Для стран региона это источник роста и одновременно проверка на способность к общим решениям.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502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координация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и фонды ЕС поддерживают устойчивость и развитие, однако различия в экономике стран сохраняются. Поэтому кризисы часто требуют сложных компромиссов между национальными и общими интересами.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477727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согласия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помогает отвечать на внешние вызовы — от энергетики до безопасности. Но чем глубже связь между странами, тем заметнее цена задержек и разногласий при принятии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интеграционные споры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818450" y="1654825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для экономики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18450" y="1952625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помогает закрывать дефицит кадров в здравоохранении, строительстве, сельском хозяйстве и сервисе. Для стареющего региона это важный источник рабочей силы и налоговых поступлений.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818450" y="4098725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интеграции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18450" y="4396525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интеграция зависит от языка, образования, доступа к рынку труда и уважения к общим нормам. Без этого миграция не превращается в устойчивое развитие.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18450" y="3284092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правилах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818450" y="3581892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границ и контроля усилился после миграционных кризисов. Общество чаще обсуждает не только число прибывающих, но и правила приёма, распределение ответственности и интеграционные требования.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818450" y="2469458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институты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818450" y="2767258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растёт нагрузка на школы, жильё, медицину и муниципальные службы. Если интеграция идёт медленно, напряжение быстро переходит в политические споры и протестные настроения.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социальное государство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Eurostat; United Nations, World Population Prospects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меняет структуру расходов: больше средств требуется на пенсии, медицину и долгосрочный уход, поэтому государства ищут способы удержать занятость и повысить производительность.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людей усиливает давление на социальные системы и делает реформы занятости, образования и ухода неизбежными.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 распределение ресурсов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00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города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00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Доступное жильё стало одним из главных вопросов социальной справедливости: в крупных городах цены растут быстрее доходов, а молодёжи и семьям сложнее начать самостоятельную жизнь.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300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занятость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00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доходов между высококвалифицированными и низкооплачиваемыми работниками растёт, особенно в условиях гибкой занятости. Это требует более точной адресной поддержки, а не только общих мер.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8315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доступ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8315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остаётся важной частью доверия к государству. Очереди, расходы на лекарства и различия в качестве услуг между регионами усиливают ощущение неравенства.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8315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8315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центром и периферией влияют на отношение к реформам. Если выигрывают только столицы и крупные агломерации, политическая поддержка преобразований заметно снижается.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низкоуглеродный курс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electricity from renewable energy sources in the EU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энергетике меняет не только баланс топлива, но и всю инфраструктуру: сети, хранение энергии, потребление в промышленности и транспорте.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возобновляемой генерации показывает, что энергетический переход уже стал системным, но требует модернизации сетей и резервных мощностей.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политика как фактор развития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66335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государства вводят углеродные нормы и ограничения для самых загрязняющих отраслей. Это задаёт новые правила для промышленности, транспорта и строительства, где выбросы традиционно высоки.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55026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переход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запускаются зелёные инвестиции: поддержка ветровой и солнечной энергетики, модернизация зданий, развитие общественного транспорта и производство оборудования для низкоуглеродной экономики.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2560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бизнеса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бизнесу приходится перестраивать технологии и цепочки поставок. Те компании, которые раньше адаптируются, получают преимущество на рынке и доступ к государственным программам.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25601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целей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поиск баланса между экологией и конкурентоспособностью. Регион стремится сократить выбросы, не потеряв рабочие места, экспорт и технологическое лидерство.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234737"/>
            <a:ext cx="3769200" cy="12748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Энергобезопасность и диверсификация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Европейской комиссии и национальных энергетических программ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 по-разному уменьшают зависимость от одного поставщика: усиливают импорт СПГ, строят связи между сетями и развивают местную генерацию.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повышает устойчивость, но требует времени, инвестиций и согласованных решений на уровне государств и энергетических компаний.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повседневная жизнь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стали частью обычной жизни: запись к врачу, банковские операции, покупки и государственные услуги всё чаще доступны через цифровые платформы, экономя время и упрощая доступ.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Платформенная экономика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Безналичные платежи и платформенная занятость ускорили повседневные процессы, но повысили зависимость от техники, связи и правил цифровых площадок, которыми пользуются миллионы людей.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повышает производительность, но требует новых навыков. Растёт спрос на специалистов по данным, инженерии, обслуживанию сложных систем и кибербезопасности.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 труда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Дистанционная работа закрепилась в офисных профессиях и изменила представление о рабочем месте. Это расширило гибкость, но одновременно сделало важнее самодисциплину и цифровую грамотность.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цифрового роста к цифровой безопасности
</a:t>
            </a:r>
            <a:endParaRPr lang="en-US" sz="2521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цифровой экономике повышает уязвимость инфраструктуры и данных, поэтому усиливаются защита, обучение и правила для платформ и ИИ.
</a:t>
            </a:r>
            <a:endParaRPr lang="en-US" sz="12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596825"/>
            <a:ext cx="5783100" cy="10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немецкого энергоперехода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6950" y="3537850"/>
            <a:ext cx="17145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перехода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6950" y="3936548"/>
            <a:ext cx="1714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энергоперехода сделал ставку на сокращение выбросов и рост возобновляемой генерации. Уже на раннем этапе стало ясно, что одной установки ветряков и солнечных станций недостаточно.
</a:t>
            </a:r>
            <a:endParaRPr lang="en-US" sz="868" dirty="0"/>
          </a:p>
        </p:txBody>
      </p:sp>
      <p:sp>
        <p:nvSpPr>
          <p:cNvPr id="8" name="Text 4"/>
          <p:cNvSpPr txBox="1"/>
          <p:nvPr/>
        </p:nvSpPr>
        <p:spPr>
          <a:xfrm>
            <a:off x="6821900" y="2117178"/>
            <a:ext cx="17145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из опыта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6821900" y="2515923"/>
            <a:ext cx="1714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показал, что экология и безопасность должны идти вместе. Зависимость от импорта топлива сделала диверсификацию поставок и устойчивость системы стратегическим приоритетом.
</a:t>
            </a:r>
            <a:endParaRPr lang="en-US" sz="900" dirty="0"/>
          </a:p>
        </p:txBody>
      </p:sp>
      <p:sp>
        <p:nvSpPr>
          <p:cNvPr id="10" name="Text 6"/>
          <p:cNvSpPr txBox="1"/>
          <p:nvPr/>
        </p:nvSpPr>
        <p:spPr>
          <a:xfrm>
            <a:off x="4756925" y="2590748"/>
            <a:ext cx="17145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адаптация
</a:t>
            </a:r>
            <a:endParaRPr lang="en-US" sz="1100" dirty="0"/>
          </a:p>
        </p:txBody>
      </p:sp>
      <p:sp>
        <p:nvSpPr>
          <p:cNvPr id="11" name="Text 7"/>
          <p:cNvSpPr txBox="1"/>
          <p:nvPr/>
        </p:nvSpPr>
        <p:spPr>
          <a:xfrm>
            <a:off x="4756925" y="2989501"/>
            <a:ext cx="1714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выросла задача промышленной адаптации: предприятиям потребовались новые технологии, более эффективное оборудование и предсказуемые цены на энергию для сохранения конкурентоспособности.
</a:t>
            </a:r>
            <a:endParaRPr lang="en-US" sz="802" dirty="0"/>
          </a:p>
        </p:txBody>
      </p:sp>
      <p:sp>
        <p:nvSpPr>
          <p:cNvPr id="12" name="Text 8"/>
          <p:cNvSpPr txBox="1"/>
          <p:nvPr/>
        </p:nvSpPr>
        <p:spPr>
          <a:xfrm>
            <a:off x="2691925" y="3064301"/>
            <a:ext cx="17145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этап
</a:t>
            </a:r>
            <a:endParaRPr lang="en-US" sz="1100" dirty="0"/>
          </a:p>
        </p:txBody>
      </p:sp>
      <p:sp>
        <p:nvSpPr>
          <p:cNvPr id="13" name="Text 9"/>
          <p:cNvSpPr txBox="1"/>
          <p:nvPr/>
        </p:nvSpPr>
        <p:spPr>
          <a:xfrm>
            <a:off x="2691925" y="3463049"/>
            <a:ext cx="1714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Следующим шагом стали инвестиции в электросети, балансирующие мощности и хранение энергии. Без этого система не может устойчиво работать при высокой доле переменной генерации.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Западной Европы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входит в период, где успех измеряется не только ростом, но и устойчивостью: способностью обновлять экономику, защищать социальные стандарты и отвечать на новые риски.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2026-07-26T07:11:52Z</dcterms:created>
  <dcterms:modified xsi:type="dcterms:W3CDTF">2026-07-26T07:11:52Z</dcterms:modified>
</cp:coreProperties>
</file>