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image" Target="../media/image-14-5.jpe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jpeg"/><Relationship Id="rId4" Type="http://schemas.openxmlformats.org/officeDocument/2006/relationships/image" Target="../media/image-17-4.jpe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125" y="2777731"/>
            <a:ext cx="9238500" cy="241788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2775" y="445025"/>
            <a:ext cx="6917100" cy="589200"/>
          </a:xfrm>
          <a:prstGeom prst="rect">
            <a:avLst/>
          </a:prstGeom>
          <a:noFill/>
          <a:ln/>
        </p:spPr>
        <p:txBody>
          <a:bodyPr wrap="square" lIns="0" tIns="0" rIns="0" bIns="0" rtlCol="0" anchor="t"/>
          <a:lstStyle/>
          <a:p>
            <a:pPr algn="l" indent="0" marL="0">
              <a:lnSpc>
                <a:spcPct val="115000"/>
              </a:lnSpc>
              <a:buNone/>
            </a:pPr>
            <a:r>
              <a:rPr lang="en-US" sz="3000" b="1" dirty="0">
                <a:solidFill>
                  <a:srgbClr val="FFFFFF"/>
                </a:solidFill>
                <a:latin typeface="Arial" pitchFamily="34" charset="0"/>
                <a:ea typeface="Arial" pitchFamily="34" charset="-122"/>
                <a:cs typeface="Arial" pitchFamily="34" charset="-120"/>
              </a:rPr>
              <a:t>Going to places: world of travelling
</a:t>
            </a:r>
            <a:endParaRPr lang="en-US" sz="3000" dirty="0"/>
          </a:p>
        </p:txBody>
      </p:sp>
      <p:sp>
        <p:nvSpPr>
          <p:cNvPr id="6" name="Text 1"/>
          <p:cNvSpPr txBox="1"/>
          <p:nvPr/>
        </p:nvSpPr>
        <p:spPr>
          <a:xfrm>
            <a:off x="372775" y="2443700"/>
            <a:ext cx="5329500" cy="1962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
</a:t>
            </a:r>
            <a:endParaRPr lang="en-US" sz="800" dirty="0"/>
          </a:p>
        </p:txBody>
      </p:sp>
      <p:sp>
        <p:nvSpPr>
          <p:cNvPr id="7" name="Text 2"/>
          <p:cNvSpPr txBox="1"/>
          <p:nvPr/>
        </p:nvSpPr>
        <p:spPr>
          <a:xfrm>
            <a:off x="372775" y="1269725"/>
            <a:ext cx="4538100" cy="1062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Путешествуем, говорим о планах, учим be going to.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61900" y="967150"/>
            <a:ext cx="3273400" cy="3276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
        <p:nvSpPr>
          <p:cNvPr id="5" name="Text 1"/>
          <p:cNvSpPr txBox="1"/>
          <p:nvPr/>
        </p:nvSpPr>
        <p:spPr>
          <a:xfrm>
            <a:off x="355800" y="1588705"/>
            <a:ext cx="4555200" cy="5892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Что ждёт в Unit 5
</a:t>
            </a:r>
            <a:endParaRPr lang="en-US" sz="2500" dirty="0"/>
          </a:p>
        </p:txBody>
      </p:sp>
      <p:sp>
        <p:nvSpPr>
          <p:cNvPr id="6" name="Text 2"/>
          <p:cNvSpPr txBox="1"/>
          <p:nvPr/>
        </p:nvSpPr>
        <p:spPr>
          <a:xfrm>
            <a:off x="355800" y="2531185"/>
            <a:ext cx="4555200" cy="99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Unit 5 мы говорим о путешествиях: учим места, транспорт, планы и форму be going to через картинки, диалоги, карту и короткие задания.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43024" y="1242175"/>
            <a:ext cx="3070152" cy="340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10"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Лексика: места и достопримечательности
</a:t>
            </a:r>
            <a:endParaRPr lang="en-US" sz="2300" dirty="0"/>
          </a:p>
        </p:txBody>
      </p:sp>
      <p:sp>
        <p:nvSpPr>
          <p:cNvPr id="11"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Знакомые места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Город, деревня, пляж, музей и парк помогают описывать знакомые места. Эти слова легко связать с личным опытом и использовать в простых ответах о поездках.
</a:t>
            </a:r>
            <a:endParaRPr lang="en-US" sz="1400" dirty="0"/>
          </a:p>
        </p:txBody>
      </p:sp>
      <p:sp>
        <p:nvSpPr>
          <p:cNvPr id="12"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Пейзаж и отдых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Горы и гостиница расширяют тему путешествия: можно сказать, куда едешь, где остановишься и какой отдых выбираешь. Это делает речь более точной и полезной.
</a:t>
            </a:r>
            <a:endParaRPr lang="en-US" sz="1400" dirty="0"/>
          </a:p>
        </p:txBody>
      </p:sp>
      <p:sp>
        <p:nvSpPr>
          <p:cNvPr id="13"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364" b="1" dirty="0">
                <a:solidFill>
                  <a:srgbClr val="000000"/>
                </a:solidFill>
                <a:latin typeface="Arial" pitchFamily="34" charset="0"/>
                <a:ea typeface="Arial" pitchFamily="34" charset="-122"/>
                <a:cs typeface="Arial" pitchFamily="34" charset="-120"/>
              </a:rPr>
              <a:t>Слова с опорой на образ
</a:t>
            </a:r>
            <a:pPr algn="l" indent="0" marL="0">
              <a:lnSpc>
                <a:spcPct val="100000"/>
              </a:lnSpc>
              <a:buNone/>
            </a:pPr>
            <a:r>
              <a:rPr lang="en-US" sz="78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75" dirty="0">
                <a:solidFill>
                  <a:srgbClr val="000000"/>
                </a:solidFill>
                <a:latin typeface="Arial" pitchFamily="34" charset="0"/>
                <a:ea typeface="Arial" pitchFamily="34" charset="-122"/>
                <a:cs typeface="Arial" pitchFamily="34" charset="-120"/>
              </a:rPr>
              <a:t>Каждое слово лучше запоминается вместе с картинкой или иконкой. Визуальная опора помогает быстро понять значение и уверенно использовать лексику в мини-диалогах.
</a:t>
            </a:r>
            <a:endParaRPr lang="en-US" sz="1364" dirty="0"/>
          </a:p>
        </p:txBody>
      </p:sp>
      <p:sp>
        <p:nvSpPr>
          <p:cNvPr id="14"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Основа для разговора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Когда ученик знает названия мест, ему проще говорить о желаемом маршруте: where to go, what to see, and how to spend time.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38079" y="851050"/>
            <a:ext cx="2913792" cy="3895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10"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000000"/>
                </a:solidFill>
                <a:latin typeface="Arial" pitchFamily="34" charset="0"/>
                <a:ea typeface="Arial" pitchFamily="34" charset="-122"/>
                <a:cs typeface="Arial" pitchFamily="34" charset="-120"/>
              </a:rPr>
              <a:t>Лексика: транспорт и способы передвижения
</a:t>
            </a:r>
            <a:endParaRPr lang="en-US" sz="2000" dirty="0"/>
          </a:p>
        </p:txBody>
      </p:sp>
      <p:sp>
        <p:nvSpPr>
          <p:cNvPr id="11" name="Text 2"/>
          <p:cNvSpPr txBox="1"/>
          <p:nvPr/>
        </p:nvSpPr>
        <p:spPr>
          <a:xfrm>
            <a:off x="1261450" y="1166125"/>
            <a:ext cx="4248000" cy="755100"/>
          </a:xfrm>
          <a:prstGeom prst="rect">
            <a:avLst/>
          </a:prstGeom>
          <a:noFill/>
          <a:ln/>
        </p:spPr>
        <p:txBody>
          <a:bodyPr wrap="square" lIns="0" tIns="0" rIns="0" bIns="0" rtlCol="0" anchor="ctr"/>
          <a:lstStyle/>
          <a:p>
            <a:pPr algn="l" indent="0" marL="0">
              <a:lnSpc>
                <a:spcPct val="100000"/>
              </a:lnSpc>
              <a:buNone/>
            </a:pPr>
            <a:r>
              <a:rPr lang="en-US" sz="1308" b="1" dirty="0">
                <a:solidFill>
                  <a:srgbClr val="000000"/>
                </a:solidFill>
                <a:latin typeface="Arial" pitchFamily="34" charset="0"/>
                <a:ea typeface="Arial" pitchFamily="34" charset="-122"/>
                <a:cs typeface="Arial" pitchFamily="34" charset="-120"/>
              </a:rPr>
              <a:t>Общественный транспорт
</a:t>
            </a:r>
            <a:pPr algn="l" indent="0" marL="0">
              <a:lnSpc>
                <a:spcPct val="100000"/>
              </a:lnSpc>
              <a:buNone/>
            </a:pPr>
            <a:r>
              <a:rPr lang="en-US" sz="6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1" dirty="0">
                <a:solidFill>
                  <a:srgbClr val="000000"/>
                </a:solidFill>
                <a:latin typeface="Arial" pitchFamily="34" charset="0"/>
                <a:ea typeface="Arial" pitchFamily="34" charset="-122"/>
                <a:cs typeface="Arial" pitchFamily="34" charset="-120"/>
              </a:rPr>
              <a:t>Автобус, поезд и самолёт чаще всего используются в заданиях о поездках. С ними важно запомнить устойчивые сочетания: go by bus, go by train, fly by plane.
</a:t>
            </a:r>
            <a:endParaRPr lang="en-US" sz="1308" dirty="0"/>
          </a:p>
        </p:txBody>
      </p:sp>
      <p:sp>
        <p:nvSpPr>
          <p:cNvPr id="12" name="Text 3"/>
          <p:cNvSpPr txBox="1"/>
          <p:nvPr/>
        </p:nvSpPr>
        <p:spPr>
          <a:xfrm>
            <a:off x="1261450" y="2095876"/>
            <a:ext cx="4248000" cy="755100"/>
          </a:xfrm>
          <a:prstGeom prst="rect">
            <a:avLst/>
          </a:prstGeom>
          <a:noFill/>
          <a:ln/>
        </p:spPr>
        <p:txBody>
          <a:bodyPr wrap="square" lIns="0" tIns="0" rIns="0" bIns="0" rtlCol="0" anchor="ctr"/>
          <a:lstStyle/>
          <a:p>
            <a:pPr algn="l" indent="0" marL="0">
              <a:lnSpc>
                <a:spcPct val="100000"/>
              </a:lnSpc>
              <a:buNone/>
            </a:pPr>
            <a:r>
              <a:rPr lang="en-US" sz="1308" b="1" dirty="0">
                <a:solidFill>
                  <a:srgbClr val="000000"/>
                </a:solidFill>
                <a:latin typeface="Arial" pitchFamily="34" charset="0"/>
                <a:ea typeface="Arial" pitchFamily="34" charset="-122"/>
                <a:cs typeface="Arial" pitchFamily="34" charset="-120"/>
              </a:rPr>
              <a:t>Личный и городской транспорт
</a:t>
            </a:r>
            <a:pPr algn="l" indent="0" marL="0">
              <a:lnSpc>
                <a:spcPct val="100000"/>
              </a:lnSpc>
              <a:buNone/>
            </a:pPr>
            <a:r>
              <a:rPr lang="en-US" sz="6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1" dirty="0">
                <a:solidFill>
                  <a:srgbClr val="000000"/>
                </a:solidFill>
                <a:latin typeface="Arial" pitchFamily="34" charset="0"/>
                <a:ea typeface="Arial" pitchFamily="34" charset="-122"/>
                <a:cs typeface="Arial" pitchFamily="34" charset="-120"/>
              </a:rPr>
              <a:t>Машина, велосипед и такси показывают, что путешествие может быть личным или городским. В речи они сочетаются с travel by car и ride a bicycle.
</a:t>
            </a:r>
            <a:endParaRPr lang="en-US" sz="1308" dirty="0"/>
          </a:p>
        </p:txBody>
      </p:sp>
      <p:sp>
        <p:nvSpPr>
          <p:cNvPr id="13" name="Text 4"/>
          <p:cNvSpPr txBox="1"/>
          <p:nvPr/>
        </p:nvSpPr>
        <p:spPr>
          <a:xfrm>
            <a:off x="1261450" y="3019626"/>
            <a:ext cx="4248000" cy="755100"/>
          </a:xfrm>
          <a:prstGeom prst="rect">
            <a:avLst/>
          </a:prstGeom>
          <a:noFill/>
          <a:ln/>
        </p:spPr>
        <p:txBody>
          <a:bodyPr wrap="square" lIns="0" tIns="0" rIns="0" bIns="0" rtlCol="0" anchor="ctr"/>
          <a:lstStyle/>
          <a:p>
            <a:pPr algn="l" indent="0" marL="0">
              <a:lnSpc>
                <a:spcPct val="100000"/>
              </a:lnSpc>
              <a:buNone/>
            </a:pPr>
            <a:r>
              <a:rPr lang="en-US" sz="1308" b="1" dirty="0">
                <a:solidFill>
                  <a:srgbClr val="000000"/>
                </a:solidFill>
                <a:latin typeface="Arial" pitchFamily="34" charset="0"/>
                <a:ea typeface="Arial" pitchFamily="34" charset="-122"/>
                <a:cs typeface="Arial" pitchFamily="34" charset="-120"/>
              </a:rPr>
              <a:t>Глагол + транспорт
</a:t>
            </a:r>
            <a:pPr algn="l" indent="0" marL="0">
              <a:lnSpc>
                <a:spcPct val="100000"/>
              </a:lnSpc>
              <a:buNone/>
            </a:pPr>
            <a:r>
              <a:rPr lang="en-US" sz="6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1" dirty="0">
                <a:solidFill>
                  <a:srgbClr val="000000"/>
                </a:solidFill>
                <a:latin typeface="Arial" pitchFamily="34" charset="0"/>
                <a:ea typeface="Arial" pitchFamily="34" charset="-122"/>
                <a:cs typeface="Arial" pitchFamily="34" charset="-120"/>
              </a:rPr>
              <a:t>Глагол меняется в зависимости от способа передвижения: go, travel, fly, ride. Поэтому полезно учить не отдельное слово, а готовую модель целиком.
</a:t>
            </a:r>
            <a:endParaRPr lang="en-US" sz="1308" dirty="0"/>
          </a:p>
        </p:txBody>
      </p:sp>
      <p:sp>
        <p:nvSpPr>
          <p:cNvPr id="14" name="Text 5"/>
          <p:cNvSpPr txBox="1"/>
          <p:nvPr/>
        </p:nvSpPr>
        <p:spPr>
          <a:xfrm>
            <a:off x="1261450" y="3943376"/>
            <a:ext cx="4248000" cy="755100"/>
          </a:xfrm>
          <a:prstGeom prst="rect">
            <a:avLst/>
          </a:prstGeom>
          <a:noFill/>
          <a:ln/>
        </p:spPr>
        <p:txBody>
          <a:bodyPr wrap="square" lIns="0" tIns="0" rIns="0" bIns="0" rtlCol="0" anchor="ctr"/>
          <a:lstStyle/>
          <a:p>
            <a:pPr algn="l" indent="0" marL="0">
              <a:lnSpc>
                <a:spcPct val="100000"/>
              </a:lnSpc>
              <a:buNone/>
            </a:pPr>
            <a:r>
              <a:rPr lang="en-US" sz="1308" b="1" dirty="0">
                <a:solidFill>
                  <a:srgbClr val="000000"/>
                </a:solidFill>
                <a:latin typeface="Arial" pitchFamily="34" charset="0"/>
                <a:ea typeface="Arial" pitchFamily="34" charset="-122"/>
                <a:cs typeface="Arial" pitchFamily="34" charset="-120"/>
              </a:rPr>
              <a:t>Готовые речевые модели
</a:t>
            </a:r>
            <a:pPr algn="l" indent="0" marL="0">
              <a:lnSpc>
                <a:spcPct val="100000"/>
              </a:lnSpc>
              <a:buNone/>
            </a:pPr>
            <a:r>
              <a:rPr lang="en-US" sz="6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1" dirty="0">
                <a:solidFill>
                  <a:srgbClr val="000000"/>
                </a:solidFill>
                <a:latin typeface="Arial" pitchFamily="34" charset="0"/>
                <a:ea typeface="Arial" pitchFamily="34" charset="-122"/>
                <a:cs typeface="Arial" pitchFamily="34" charset="-120"/>
              </a:rPr>
              <a:t>Короткие примеры помогают говорить автоматически: We go by bus, They travel by car, She rides a bicycle. Такие фразы легко использовать в парной практике.
</a:t>
            </a:r>
            <a:endParaRPr lang="en-US" sz="130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Место → действие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Соотнесение места и действия помогает строить короткие фразы о поездке и отдыхе.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43024" y="1242175"/>
            <a:ext cx="3070152" cy="340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10" name="Text 1"/>
          <p:cNvSpPr txBox="1"/>
          <p:nvPr/>
        </p:nvSpPr>
        <p:spPr>
          <a:xfrm>
            <a:off x="355800" y="578525"/>
            <a:ext cx="6934200" cy="501600"/>
          </a:xfrm>
          <a:prstGeom prst="rect">
            <a:avLst/>
          </a:prstGeom>
          <a:noFill/>
          <a:ln/>
        </p:spPr>
        <p:txBody>
          <a:bodyPr wrap="square" lIns="0" tIns="0" rIns="0" bIns="0" rtlCol="0" anchor="t"/>
          <a:lstStyle/>
          <a:p>
            <a:pPr algn="l" indent="0" marL="0">
              <a:lnSpc>
                <a:spcPct val="115000"/>
              </a:lnSpc>
              <a:buNone/>
            </a:pPr>
            <a:r>
              <a:rPr lang="en-US" sz="2300" b="1" dirty="0">
                <a:solidFill>
                  <a:srgbClr val="000000"/>
                </a:solidFill>
                <a:latin typeface="Arial" pitchFamily="34" charset="0"/>
                <a:ea typeface="Arial" pitchFamily="34" charset="-122"/>
                <a:cs typeface="Arial" pitchFamily="34" charset="-120"/>
              </a:rPr>
              <a:t>Планы на поездку в контексте
</a:t>
            </a:r>
            <a:endParaRPr lang="en-US" sz="2300" dirty="0"/>
          </a:p>
        </p:txBody>
      </p:sp>
      <p:sp>
        <p:nvSpPr>
          <p:cNvPr id="11" name="Text 2"/>
          <p:cNvSpPr txBox="1"/>
          <p:nvPr/>
        </p:nvSpPr>
        <p:spPr>
          <a:xfrm>
            <a:off x="542600" y="1564150"/>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План по картинке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Сначала ученик видит картинку и называет план: куда он едет или что собирается делать. Так контекст помогает связать место, транспорт и действие в одном высказывании.
</a:t>
            </a:r>
            <a:endParaRPr lang="en-US" sz="1700" dirty="0"/>
          </a:p>
        </p:txBody>
      </p:sp>
      <p:sp>
        <p:nvSpPr>
          <p:cNvPr id="12" name="Text 3"/>
          <p:cNvSpPr txBox="1"/>
          <p:nvPr/>
        </p:nvSpPr>
        <p:spPr>
          <a:xfrm>
            <a:off x="542600" y="2537083"/>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Примеры в речи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Затем используются короткие примеры: I’m going to visit my grandma. We’re going to the beach on Saturday. She’s going to travel by train.
</a:t>
            </a:r>
            <a:endParaRPr lang="en-US" sz="1700" dirty="0"/>
          </a:p>
        </p:txBody>
      </p:sp>
      <p:sp>
        <p:nvSpPr>
          <p:cNvPr id="13" name="Text 4"/>
          <p:cNvSpPr txBox="1"/>
          <p:nvPr/>
        </p:nvSpPr>
        <p:spPr>
          <a:xfrm>
            <a:off x="542600" y="3510011"/>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Смысл будущего плана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После этого дети определяют, что уже решено заранее: поездка, встреча, прогулка или отдых. Это подводит к грамматике be going to без лишней сложности.
</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2775" y="445025"/>
            <a:ext cx="5898000" cy="5016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Когда используется be going to
</a:t>
            </a:r>
            <a:endParaRPr lang="en-US" sz="2500" dirty="0"/>
          </a:p>
        </p:txBody>
      </p:sp>
      <p:sp>
        <p:nvSpPr>
          <p:cNvPr id="7"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8" name="Text 2"/>
          <p:cNvSpPr txBox="1"/>
          <p:nvPr/>
        </p:nvSpPr>
        <p:spPr>
          <a:xfrm>
            <a:off x="918348" y="2574600"/>
            <a:ext cx="1843200" cy="13176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Решение принято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План уже обсуждён: человек решил, куда поедет, с кем встретится и что сделает. В английском для таких намерений часто используют be going to.
</a:t>
            </a:r>
            <a:endParaRPr lang="en-US" sz="1100" dirty="0"/>
          </a:p>
        </p:txBody>
      </p:sp>
      <p:sp>
        <p:nvSpPr>
          <p:cNvPr id="9" name="Text 3"/>
          <p:cNvSpPr txBox="1"/>
          <p:nvPr/>
        </p:nvSpPr>
        <p:spPr>
          <a:xfrm>
            <a:off x="3154889" y="1967125"/>
            <a:ext cx="1843200" cy="13176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Ближайшие планы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Перед поездкой говорят о ближайших действиях: собирать вещи, ехать, посещать музей или идти на прогулку. Форма подчёркивает заранее намеченный план, а не случайное действие.
</a:t>
            </a:r>
            <a:endParaRPr lang="en-US" sz="1100" dirty="0"/>
          </a:p>
        </p:txBody>
      </p:sp>
      <p:sp>
        <p:nvSpPr>
          <p:cNvPr id="10" name="Text 4"/>
          <p:cNvSpPr txBox="1"/>
          <p:nvPr/>
        </p:nvSpPr>
        <p:spPr>
          <a:xfrm>
            <a:off x="5537475" y="1440150"/>
            <a:ext cx="1843200" cy="13176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Речь о будущем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разговоре и в упражнениях эта конструкция помогает описывать личные намерения понятно и коротко. Она особенно удобна, когда маршрут или занятие уже выбраны.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9"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Форма утверждения
</a:t>
            </a:r>
            <a:endParaRPr lang="en-US" sz="2000" dirty="0"/>
          </a:p>
        </p:txBody>
      </p:sp>
      <p:sp>
        <p:nvSpPr>
          <p:cNvPr id="10" name="Text 2"/>
          <p:cNvSpPr txBox="1"/>
          <p:nvPr/>
        </p:nvSpPr>
        <p:spPr>
          <a:xfrm>
            <a:off x="3041949" y="1166500"/>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FFFFFF"/>
                </a:solidFill>
                <a:latin typeface="Arial" pitchFamily="34" charset="0"/>
                <a:ea typeface="Arial" pitchFamily="34" charset="-122"/>
                <a:cs typeface="Arial" pitchFamily="34" charset="-120"/>
              </a:rPr>
              <a:t>I am going to
</a:t>
            </a:r>
            <a:pPr algn="l" indent="0" marL="0">
              <a:lnSpc>
                <a:spcPct val="100000"/>
              </a:lnSpc>
              <a:buNone/>
            </a:pPr>
            <a:r>
              <a:rPr lang="en-US" sz="649"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FFFFFF"/>
                </a:solidFill>
                <a:latin typeface="Arial" pitchFamily="34" charset="0"/>
                <a:ea typeface="Arial" pitchFamily="34" charset="-122"/>
                <a:cs typeface="Arial" pitchFamily="34" charset="-120"/>
              </a:rPr>
              <a:t>Для первого лица используем I am going to: I’m going to pack a bag. Эта форма показывает личный план и легко употребляется в ответах о поездке.
</a:t>
            </a:r>
            <a:endParaRPr lang="en-US" sz="1299" dirty="0"/>
          </a:p>
        </p:txBody>
      </p:sp>
      <p:sp>
        <p:nvSpPr>
          <p:cNvPr id="11" name="Text 3"/>
          <p:cNvSpPr txBox="1"/>
          <p:nvPr/>
        </p:nvSpPr>
        <p:spPr>
          <a:xfrm>
            <a:off x="3041949" y="2090125"/>
            <a:ext cx="4248000" cy="75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He / She / It
</a:t>
            </a:r>
            <a:pPr algn="l"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 he, she, it нужна форма is: He is going to visit a museum. Важно не пропускать глагол be перед going to.
</a:t>
            </a:r>
            <a:endParaRPr lang="en-US" sz="1400" dirty="0"/>
          </a:p>
        </p:txBody>
      </p:sp>
      <p:sp>
        <p:nvSpPr>
          <p:cNvPr id="12" name="Text 4"/>
          <p:cNvSpPr txBox="1"/>
          <p:nvPr/>
        </p:nvSpPr>
        <p:spPr>
          <a:xfrm>
            <a:off x="3041949" y="3013750"/>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FFFFFF"/>
                </a:solidFill>
                <a:latin typeface="Arial" pitchFamily="34" charset="0"/>
                <a:ea typeface="Arial" pitchFamily="34" charset="-122"/>
                <a:cs typeface="Arial" pitchFamily="34" charset="-120"/>
              </a:rPr>
              <a:t>We / You / They
</a:t>
            </a:r>
            <a:pPr algn="l" indent="0" marL="0">
              <a:lnSpc>
                <a:spcPct val="100000"/>
              </a:lnSpc>
              <a:buNone/>
            </a:pPr>
            <a:r>
              <a:rPr lang="en-US" sz="649"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FFFFFF"/>
                </a:solidFill>
                <a:latin typeface="Arial" pitchFamily="34" charset="0"/>
                <a:ea typeface="Arial" pitchFamily="34" charset="-122"/>
                <a:cs typeface="Arial" pitchFamily="34" charset="-120"/>
              </a:rPr>
              <a:t>С we, you, they используется are: We are going to the beach. Такая форма подходит для совместных планов, поездок с классом или семьёй.
</a:t>
            </a:r>
            <a:endParaRPr lang="en-US" sz="1299" dirty="0"/>
          </a:p>
        </p:txBody>
      </p:sp>
      <p:sp>
        <p:nvSpPr>
          <p:cNvPr id="13" name="Text 5"/>
          <p:cNvSpPr txBox="1"/>
          <p:nvPr/>
        </p:nvSpPr>
        <p:spPr>
          <a:xfrm>
            <a:off x="3041949" y="3937375"/>
            <a:ext cx="4248000" cy="750000"/>
          </a:xfrm>
          <a:prstGeom prst="rect">
            <a:avLst/>
          </a:prstGeom>
          <a:noFill/>
          <a:ln/>
        </p:spPr>
        <p:txBody>
          <a:bodyPr wrap="square" lIns="0" tIns="0" rIns="0" bIns="0" rtlCol="0" anchor="ctr"/>
          <a:lstStyle/>
          <a:p>
            <a:pPr algn="l" indent="0" marL="0">
              <a:lnSpc>
                <a:spcPct val="100000"/>
              </a:lnSpc>
              <a:buNone/>
            </a:pPr>
            <a:r>
              <a:rPr lang="en-US" sz="1304" b="1" dirty="0">
                <a:solidFill>
                  <a:srgbClr val="FFFFFF"/>
                </a:solidFill>
                <a:latin typeface="Arial" pitchFamily="34" charset="0"/>
                <a:ea typeface="Arial" pitchFamily="34" charset="-122"/>
                <a:cs typeface="Arial" pitchFamily="34" charset="-120"/>
              </a:rPr>
              <a:t>Общая модель
</a:t>
            </a:r>
            <a:pPr algn="l" indent="0" marL="0">
              <a:lnSpc>
                <a:spcPct val="100000"/>
              </a:lnSpc>
              <a:buNone/>
            </a:pPr>
            <a:r>
              <a:rPr lang="en-US" sz="65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18" dirty="0">
                <a:solidFill>
                  <a:srgbClr val="FFFFFF"/>
                </a:solidFill>
                <a:latin typeface="Arial" pitchFamily="34" charset="0"/>
                <a:ea typeface="Arial" pitchFamily="34" charset="-122"/>
                <a:cs typeface="Arial" pitchFamily="34" charset="-120"/>
              </a:rPr>
              <a:t>Схема остаётся одинаковой: подлежащее + am/is/are + going to + глагол. После going to всегда идёт смысловой глагол без to.
</a:t>
            </a:r>
            <a:endParaRPr lang="en-US" sz="1304"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8"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Форма отрицания
</a:t>
            </a:r>
            <a:endParaRPr lang="en-US" sz="2300" dirty="0"/>
          </a:p>
        </p:txBody>
      </p:sp>
      <p:sp>
        <p:nvSpPr>
          <p:cNvPr id="9" name="Text 2"/>
          <p:cNvSpPr txBox="1"/>
          <p:nvPr/>
        </p:nvSpPr>
        <p:spPr>
          <a:xfrm>
            <a:off x="542600" y="1564150"/>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000000"/>
                </a:solidFill>
                <a:latin typeface="Arial" pitchFamily="34" charset="0"/>
                <a:ea typeface="Arial" pitchFamily="34" charset="-122"/>
                <a:cs typeface="Arial" pitchFamily="34" charset="-120"/>
              </a:rPr>
              <a:t>Добавляем not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Отрицание строится с not: I’m not going to… She isn’t going to… They aren’t going to…. Так легко сказать, что план не входит в программу.
</a:t>
            </a:r>
            <a:endParaRPr lang="en-US" sz="1700" dirty="0"/>
          </a:p>
        </p:txBody>
      </p:sp>
      <p:sp>
        <p:nvSpPr>
          <p:cNvPr id="10" name="Text 3"/>
          <p:cNvSpPr txBox="1"/>
          <p:nvPr/>
        </p:nvSpPr>
        <p:spPr>
          <a:xfrm>
            <a:off x="542600" y="2537083"/>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000000"/>
                </a:solidFill>
                <a:latin typeface="Arial" pitchFamily="34" charset="0"/>
                <a:ea typeface="Arial" pitchFamily="34" charset="-122"/>
                <a:cs typeface="Arial" pitchFamily="34" charset="-120"/>
              </a:rPr>
              <a:t>Отрицательные примеры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Примеры помогают увидеть модель в действии: We aren’t going to fly. He isn’t going to stay at home. Смысловой глагол остаётся после going to.
</a:t>
            </a:r>
            <a:endParaRPr lang="en-US" sz="1700" dirty="0"/>
          </a:p>
        </p:txBody>
      </p:sp>
      <p:sp>
        <p:nvSpPr>
          <p:cNvPr id="11" name="Text 4"/>
          <p:cNvSpPr txBox="1"/>
          <p:nvPr/>
        </p:nvSpPr>
        <p:spPr>
          <a:xfrm>
            <a:off x="542600" y="3510011"/>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000000"/>
                </a:solidFill>
                <a:latin typeface="Arial" pitchFamily="34" charset="0"/>
                <a:ea typeface="Arial" pitchFamily="34" charset="-122"/>
                <a:cs typeface="Arial" pitchFamily="34" charset="-120"/>
              </a:rPr>
              <a:t>Только be going to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Важно не заменять эту форму на will в заданиях этого блока. Здесь проверяется именно be going to, потому что тема связана с заранее решёнными планами.
</a:t>
            </a: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5800" y="1383100"/>
            <a:ext cx="5446200" cy="1570800"/>
          </a:xfrm>
          <a:prstGeom prst="rect">
            <a:avLst/>
          </a:prstGeom>
          <a:noFill/>
          <a:ln/>
        </p:spPr>
        <p:txBody>
          <a:bodyPr wrap="square" lIns="0" tIns="0" rIns="0" bIns="0" rtlCol="0" anchor="t"/>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3
</a:t>
            </a:r>
            <a:pPr algn="l" indent="0" marL="0">
              <a:lnSpc>
                <a:spcPct val="115000"/>
              </a:lnSpc>
              <a:buNone/>
            </a:pPr>
            <a:r>
              <a:rPr lang="en-US" sz="2100" b="1" dirty="0">
                <a:solidFill>
                  <a:srgbClr val="000000"/>
                </a:solidFill>
                <a:latin typeface="Arial" pitchFamily="34" charset="0"/>
                <a:ea typeface="Arial" pitchFamily="34" charset="-122"/>
                <a:cs typeface="Arial" pitchFamily="34" charset="-120"/>
              </a:rPr>
              <a:t>основных вопроса помогают спросить о планах на поездку.
</a:t>
            </a:r>
            <a:endParaRPr lang="en-US" sz="3800" dirty="0"/>
          </a:p>
        </p:txBody>
      </p:sp>
      <p:sp>
        <p:nvSpPr>
          <p:cNvPr id="5" name="Text 1"/>
          <p:cNvSpPr txBox="1"/>
          <p:nvPr/>
        </p:nvSpPr>
        <p:spPr>
          <a:xfrm>
            <a:off x="355800" y="3181896"/>
            <a:ext cx="5201400" cy="7317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Форма вопроса помогает быстро уточнить планы собеседника и получить короткий ответ без лишних слов.
</a:t>
            </a:r>
            <a:endParaRPr lang="en-US" sz="1200" dirty="0"/>
          </a:p>
        </p:txBody>
      </p:sp>
      <p:sp>
        <p:nvSpPr>
          <p:cNvPr id="6" name="Text 2"/>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7" name="Text 3"/>
          <p:cNvSpPr txBox="1"/>
          <p:nvPr/>
        </p:nvSpPr>
        <p:spPr>
          <a:xfrm>
            <a:off x="355800" y="3926651"/>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Материал Unit 5 «Going to places: the world of travelling»
</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5800" y="1383100"/>
            <a:ext cx="5446200" cy="1570800"/>
          </a:xfrm>
          <a:prstGeom prst="rect">
            <a:avLst/>
          </a:prstGeom>
          <a:noFill/>
          <a:ln/>
        </p:spPr>
        <p:txBody>
          <a:bodyPr wrap="square" lIns="0" tIns="0" rIns="0" bIns="0" rtlCol="0" anchor="t"/>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3
</a:t>
            </a:r>
            <a:pPr algn="l" indent="0" marL="0">
              <a:lnSpc>
                <a:spcPct val="115000"/>
              </a:lnSpc>
              <a:buNone/>
            </a:pPr>
            <a:r>
              <a:rPr lang="en-US" sz="2100" b="1" dirty="0">
                <a:solidFill>
                  <a:srgbClr val="000000"/>
                </a:solidFill>
                <a:latin typeface="Arial" pitchFamily="34" charset="0"/>
                <a:ea typeface="Arial" pitchFamily="34" charset="-122"/>
                <a:cs typeface="Arial" pitchFamily="34" charset="-120"/>
              </a:rPr>
              <a:t>ключевые связки для разговора о поездке уже можно использовать в классе.
</a:t>
            </a:r>
            <a:endParaRPr lang="en-US" sz="3800" dirty="0"/>
          </a:p>
        </p:txBody>
      </p:sp>
      <p:sp>
        <p:nvSpPr>
          <p:cNvPr id="5" name="Text 1"/>
          <p:cNvSpPr txBox="1"/>
          <p:nvPr/>
        </p:nvSpPr>
        <p:spPr>
          <a:xfrm>
            <a:off x="355800" y="3181896"/>
            <a:ext cx="5201400" cy="7317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Три готовые модели помогают говорить о планах без ошибок и быстрее строить фразы по образцу.
</a:t>
            </a:r>
            <a:endParaRPr lang="en-US" sz="1200" dirty="0"/>
          </a:p>
        </p:txBody>
      </p:sp>
      <p:sp>
        <p:nvSpPr>
          <p:cNvPr id="6" name="Text 2"/>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7" name="Text 3"/>
          <p:cNvSpPr txBox="1"/>
          <p:nvPr/>
        </p:nvSpPr>
        <p:spPr>
          <a:xfrm>
            <a:off x="355800" y="3926651"/>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Материалы Unit 5, тема «Travelling and plans».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3150" y="2094124"/>
            <a:ext cx="4646100" cy="14826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Контролируемая практика: вставь пропуски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Упражнение по теме be going to
</a:t>
            </a:r>
            <a:endParaRPr lang="en-US" sz="900" dirty="0"/>
          </a:p>
        </p:txBody>
      </p:sp>
      <p:sp>
        <p:nvSpPr>
          <p:cNvPr id="8" name="Text 3"/>
          <p:cNvSpPr txBox="1"/>
          <p:nvPr/>
        </p:nvSpPr>
        <p:spPr>
          <a:xfrm>
            <a:off x="5986725" y="200370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Проверь, как подбирается форма be в предложениях о планах.
</a:t>
            </a:r>
            <a:endParaRPr lang="en-US" sz="1100" dirty="0"/>
          </a:p>
        </p:txBody>
      </p:sp>
      <p:sp>
        <p:nvSpPr>
          <p:cNvPr id="9" name="Text 4"/>
          <p:cNvSpPr txBox="1"/>
          <p:nvPr/>
        </p:nvSpPr>
        <p:spPr>
          <a:xfrm>
            <a:off x="5986725" y="314565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Во всех примерах форма be согласуется с подлежащим: I — am, they — are, she — is.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Собери маршрут по шагам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Опорный шаблон для парной устной работы: место, транспорт и два действия.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8100" y="926266"/>
            <a:ext cx="2745600" cy="2163769"/>
          </a:xfrm>
          <a:prstGeom prst="rect">
            <a:avLst/>
          </a:prstGeom>
        </p:spPr>
      </p:pic>
      <p:pic>
        <p:nvPicPr>
          <p:cNvPr id="5" name="Image 3" descr="preencoded.png">    </p:cNvPr>
          <p:cNvPicPr>
            <a:picLocks noChangeAspect="1"/>
          </p:cNvPicPr>
          <p:nvPr/>
        </p:nvPicPr>
        <p:blipFill>
          <a:blip r:embed="rId4"/>
          <a:stretch>
            <a:fillRect/>
          </a:stretch>
        </p:blipFill>
        <p:spPr>
          <a:xfrm>
            <a:off x="3199100" y="926266"/>
            <a:ext cx="2745600" cy="2163769"/>
          </a:xfrm>
          <a:prstGeom prst="rect">
            <a:avLst/>
          </a:prstGeom>
        </p:spPr>
      </p:pic>
      <p:pic>
        <p:nvPicPr>
          <p:cNvPr id="6" name="Image 4" descr="preencoded.png">    </p:cNvPr>
          <p:cNvPicPr>
            <a:picLocks noChangeAspect="1"/>
          </p:cNvPicPr>
          <p:nvPr/>
        </p:nvPicPr>
        <p:blipFill>
          <a:blip r:embed="rId5"/>
          <a:stretch>
            <a:fillRect/>
          </a:stretch>
        </p:blipFill>
        <p:spPr>
          <a:xfrm>
            <a:off x="6090225" y="916841"/>
            <a:ext cx="2745600" cy="216376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10" name="Text 1"/>
          <p:cNvSpPr txBox="1"/>
          <p:nvPr/>
        </p:nvSpPr>
        <p:spPr>
          <a:xfrm>
            <a:off x="285225" y="3651953"/>
            <a:ext cx="2745600" cy="820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A: Are you going to the beach? B: Yes, I am. I’m going to swim and relax. По картинке легко понять, куда едет герой и что он будет делать там.
</a:t>
            </a:r>
            <a:endParaRPr lang="en-US" sz="1200" dirty="0"/>
          </a:p>
        </p:txBody>
      </p:sp>
      <p:sp>
        <p:nvSpPr>
          <p:cNvPr id="11" name="Text 2"/>
          <p:cNvSpPr txBox="1"/>
          <p:nvPr/>
        </p:nvSpPr>
        <p:spPr>
          <a:xfrm>
            <a:off x="285225" y="3209350"/>
            <a:ext cx="27456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План на выходные
</a:t>
            </a:r>
            <a:endParaRPr lang="en-US" sz="1600" dirty="0"/>
          </a:p>
        </p:txBody>
      </p:sp>
      <p:sp>
        <p:nvSpPr>
          <p:cNvPr id="12" name="Text 3"/>
          <p:cNvSpPr txBox="1"/>
          <p:nvPr/>
        </p:nvSpPr>
        <p:spPr>
          <a:xfrm>
            <a:off x="3256200" y="3651952"/>
            <a:ext cx="2658000" cy="820500"/>
          </a:xfrm>
          <a:prstGeom prst="rect">
            <a:avLst/>
          </a:prstGeom>
          <a:noFill/>
          <a:ln/>
        </p:spPr>
        <p:txBody>
          <a:bodyPr wrap="square" lIns="0" tIns="0" rIns="0" bIns="0" rtlCol="0" anchor="t"/>
          <a:lstStyle/>
          <a:p>
            <a:pPr algn="l" indent="0" marL="0">
              <a:lnSpc>
                <a:spcPct val="100000"/>
              </a:lnSpc>
              <a:buNone/>
            </a:pPr>
            <a:r>
              <a:rPr lang="en-US" sz="1082" dirty="0">
                <a:solidFill>
                  <a:srgbClr val="FFFFFF"/>
                </a:solidFill>
                <a:latin typeface="Arial" pitchFamily="34" charset="0"/>
                <a:ea typeface="Arial" pitchFamily="34" charset="-122"/>
                <a:cs typeface="Arial" pitchFamily="34" charset="-120"/>
              </a:rPr>
              <a:t>Two friends look at a map and choose a trip by train. Они говорят, что собираются visit a museum and take photos in the city. Короткие реплики помогают связать место, транспорт и действия.
</a:t>
            </a:r>
            <a:endParaRPr lang="en-US" sz="1082" dirty="0"/>
          </a:p>
        </p:txBody>
      </p:sp>
      <p:sp>
        <p:nvSpPr>
          <p:cNvPr id="13" name="Text 4"/>
          <p:cNvSpPr txBox="1"/>
          <p:nvPr/>
        </p:nvSpPr>
        <p:spPr>
          <a:xfrm>
            <a:off x="3256200" y="3209350"/>
            <a:ext cx="26580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Поездка по городу
</a:t>
            </a:r>
            <a:endParaRPr lang="en-US" sz="1600" dirty="0"/>
          </a:p>
        </p:txBody>
      </p:sp>
      <p:sp>
        <p:nvSpPr>
          <p:cNvPr id="14" name="Text 5"/>
          <p:cNvSpPr txBox="1"/>
          <p:nvPr/>
        </p:nvSpPr>
        <p:spPr>
          <a:xfrm>
            <a:off x="6139575" y="3645952"/>
            <a:ext cx="2696100" cy="820500"/>
          </a:xfrm>
          <a:prstGeom prst="rect">
            <a:avLst/>
          </a:prstGeom>
          <a:noFill/>
          <a:ln/>
        </p:spPr>
        <p:txBody>
          <a:bodyPr wrap="square" lIns="0" tIns="0" rIns="0" bIns="0" rtlCol="0" anchor="t"/>
          <a:lstStyle/>
          <a:p>
            <a:pPr algn="l" indent="0" marL="0">
              <a:lnSpc>
                <a:spcPct val="100000"/>
              </a:lnSpc>
              <a:buNone/>
            </a:pPr>
            <a:r>
              <a:rPr lang="en-US" sz="1133" dirty="0">
                <a:solidFill>
                  <a:srgbClr val="FFFFFF"/>
                </a:solidFill>
                <a:latin typeface="Arial" pitchFamily="34" charset="0"/>
                <a:ea typeface="Arial" pitchFamily="34" charset="-122"/>
                <a:cs typeface="Arial" pitchFamily="34" charset="-120"/>
              </a:rPr>
              <a:t>A family packs bags for the mountains. They are going to hike and enjoy the fresh air. После чтения можно ответить, какой транспорт выбрали и какие занятия подходят для этой поездки.
</a:t>
            </a:r>
            <a:endParaRPr lang="en-US" sz="1133" dirty="0"/>
          </a:p>
        </p:txBody>
      </p:sp>
      <p:sp>
        <p:nvSpPr>
          <p:cNvPr id="15" name="Text 6"/>
          <p:cNvSpPr txBox="1"/>
          <p:nvPr/>
        </p:nvSpPr>
        <p:spPr>
          <a:xfrm>
            <a:off x="6139575" y="3203350"/>
            <a:ext cx="26961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Дорога в горы
</a:t>
            </a:r>
            <a:endParaRPr lang="en-US" sz="1600" dirty="0"/>
          </a:p>
        </p:txBody>
      </p:sp>
      <p:sp>
        <p:nvSpPr>
          <p:cNvPr id="16" name="Text 7"/>
          <p:cNvSpPr txBox="1"/>
          <p:nvPr/>
        </p:nvSpPr>
        <p:spPr>
          <a:xfrm>
            <a:off x="372775" y="445025"/>
            <a:ext cx="5898000" cy="4020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Короткие тексты о планах
</a:t>
            </a:r>
            <a:endParaRPr lang="en-US" sz="2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658659" y="1515502"/>
            <a:ext cx="5826681" cy="1585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Культура и выбор маршрута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FFFFFF"/>
                </a:solidFill>
                <a:latin typeface="Arial" pitchFamily="34" charset="0"/>
                <a:ea typeface="Arial" pitchFamily="34" charset="-122"/>
                <a:cs typeface="Arial" pitchFamily="34" charset="-120"/>
              </a:rPr>
              <a:t>Учебные примеры по теме travelling
</a:t>
            </a:r>
            <a:endParaRPr lang="en-US" sz="900" dirty="0"/>
          </a:p>
        </p:txBody>
      </p:sp>
      <p:sp>
        <p:nvSpPr>
          <p:cNvPr id="8" name="Text 3"/>
          <p:cNvSpPr txBox="1"/>
          <p:nvPr/>
        </p:nvSpPr>
        <p:spPr>
          <a:xfrm>
            <a:off x="846975"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Сравни направления и выбери, что подходит для плана поездки.
</a:t>
            </a:r>
            <a:endParaRPr lang="en-US" sz="1200" dirty="0"/>
          </a:p>
        </p:txBody>
      </p:sp>
      <p:sp>
        <p:nvSpPr>
          <p:cNvPr id="9" name="Text 4"/>
          <p:cNvSpPr txBox="1"/>
          <p:nvPr/>
        </p:nvSpPr>
        <p:spPr>
          <a:xfrm>
            <a:off x="5822250"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Во всех примерах можно выделить место, способ передвижения и действие; именно это помогает строить ответы по модели be going to.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10"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000000"/>
                </a:solidFill>
                <a:latin typeface="Arial" pitchFamily="34" charset="0"/>
                <a:ea typeface="Arial" pitchFamily="34" charset="-122"/>
                <a:cs typeface="Arial" pitchFamily="34" charset="-120"/>
              </a:rPr>
              <a:t>Шаблон для короткого письма
</a:t>
            </a:r>
            <a:endParaRPr lang="en-US" sz="2000" dirty="0"/>
          </a:p>
        </p:txBody>
      </p:sp>
      <p:sp>
        <p:nvSpPr>
          <p:cNvPr id="11" name="Text 2"/>
          <p:cNvSpPr txBox="1"/>
          <p:nvPr/>
        </p:nvSpPr>
        <p:spPr>
          <a:xfrm>
            <a:off x="3041949" y="1166500"/>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000000"/>
                </a:solidFill>
                <a:latin typeface="Arial" pitchFamily="34" charset="0"/>
                <a:ea typeface="Arial" pitchFamily="34" charset="-122"/>
                <a:cs typeface="Arial" pitchFamily="34" charset="-120"/>
              </a:rPr>
              <a:t>1. Назови место
</a:t>
            </a:r>
            <a:pPr algn="l" indent="0" marL="0">
              <a:lnSpc>
                <a:spcPct val="100000"/>
              </a:lnSpc>
              <a:buNone/>
            </a:pPr>
            <a:r>
              <a:rPr lang="en-US" sz="64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000000"/>
                </a:solidFill>
                <a:latin typeface="Arial" pitchFamily="34" charset="0"/>
                <a:ea typeface="Arial" pitchFamily="34" charset="-122"/>
                <a:cs typeface="Arial" pitchFamily="34" charset="-120"/>
              </a:rPr>
              <a:t>Сначала выбери место, куда ты хочешь поехать. Подставь его в начало фразы: I’m going to go to ____. Это задаёт тему всего текста и помогает дальше не сбиться.
</a:t>
            </a:r>
            <a:endParaRPr lang="en-US" sz="1299" dirty="0"/>
          </a:p>
        </p:txBody>
      </p:sp>
      <p:sp>
        <p:nvSpPr>
          <p:cNvPr id="12" name="Text 3"/>
          <p:cNvSpPr txBox="1"/>
          <p:nvPr/>
        </p:nvSpPr>
        <p:spPr>
          <a:xfrm>
            <a:off x="3041949" y="2090125"/>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000000"/>
                </a:solidFill>
                <a:latin typeface="Arial" pitchFamily="34" charset="0"/>
                <a:ea typeface="Arial" pitchFamily="34" charset="-122"/>
                <a:cs typeface="Arial" pitchFamily="34" charset="-120"/>
              </a:rPr>
              <a:t>2. Укажи транспорт
</a:t>
            </a:r>
            <a:pPr algn="l" indent="0" marL="0">
              <a:lnSpc>
                <a:spcPct val="100000"/>
              </a:lnSpc>
              <a:buNone/>
            </a:pPr>
            <a:r>
              <a:rPr lang="en-US" sz="64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000000"/>
                </a:solidFill>
                <a:latin typeface="Arial" pitchFamily="34" charset="0"/>
                <a:ea typeface="Arial" pitchFamily="34" charset="-122"/>
                <a:cs typeface="Arial" pitchFamily="34" charset="-120"/>
              </a:rPr>
              <a:t>Затем скажи, как ты туда добираешься. Используй форму I’m going by ____. Подойдут travel by car, go by train, fly by plane — в зависимости от выбранного маршрута.
</a:t>
            </a:r>
            <a:endParaRPr lang="en-US" sz="1299" dirty="0"/>
          </a:p>
        </p:txBody>
      </p:sp>
      <p:sp>
        <p:nvSpPr>
          <p:cNvPr id="13" name="Text 4"/>
          <p:cNvSpPr txBox="1"/>
          <p:nvPr/>
        </p:nvSpPr>
        <p:spPr>
          <a:xfrm>
            <a:off x="3041949" y="3013750"/>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000000"/>
                </a:solidFill>
                <a:latin typeface="Arial" pitchFamily="34" charset="0"/>
                <a:ea typeface="Arial" pitchFamily="34" charset="-122"/>
                <a:cs typeface="Arial" pitchFamily="34" charset="-120"/>
              </a:rPr>
              <a:t>3. Опиши занятия
</a:t>
            </a:r>
            <a:pPr algn="l" indent="0" marL="0">
              <a:lnSpc>
                <a:spcPct val="100000"/>
              </a:lnSpc>
              <a:buNone/>
            </a:pPr>
            <a:r>
              <a:rPr lang="en-US" sz="64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000000"/>
                </a:solidFill>
                <a:latin typeface="Arial" pitchFamily="34" charset="0"/>
                <a:ea typeface="Arial" pitchFamily="34" charset="-122"/>
                <a:cs typeface="Arial" pitchFamily="34" charset="-120"/>
              </a:rPr>
              <a:t>После этого добавь два действия на месте. Пиши: I’m going to ____ and ____. Так ты покажешь, что план уже продуман и включает не только дорогу, но и занятия.
</a:t>
            </a:r>
            <a:endParaRPr lang="en-US" sz="1299" dirty="0"/>
          </a:p>
        </p:txBody>
      </p:sp>
      <p:sp>
        <p:nvSpPr>
          <p:cNvPr id="14" name="Text 5"/>
          <p:cNvSpPr txBox="1"/>
          <p:nvPr/>
        </p:nvSpPr>
        <p:spPr>
          <a:xfrm>
            <a:off x="3041949" y="3937375"/>
            <a:ext cx="4248000" cy="750000"/>
          </a:xfrm>
          <a:prstGeom prst="rect">
            <a:avLst/>
          </a:prstGeom>
          <a:noFill/>
          <a:ln/>
        </p:spPr>
        <p:txBody>
          <a:bodyPr wrap="square" lIns="0" tIns="0" rIns="0" bIns="0" rtlCol="0" anchor="ctr"/>
          <a:lstStyle/>
          <a:p>
            <a:pPr algn="l" indent="0" marL="0">
              <a:lnSpc>
                <a:spcPct val="100000"/>
              </a:lnSpc>
              <a:buNone/>
            </a:pPr>
            <a:r>
              <a:rPr lang="en-US" sz="1299" b="1" dirty="0">
                <a:solidFill>
                  <a:srgbClr val="000000"/>
                </a:solidFill>
                <a:latin typeface="Arial" pitchFamily="34" charset="0"/>
                <a:ea typeface="Arial" pitchFamily="34" charset="-122"/>
                <a:cs typeface="Arial" pitchFamily="34" charset="-120"/>
              </a:rPr>
              <a:t>4. Заверши план
</a:t>
            </a:r>
            <a:pPr algn="l" indent="0" marL="0">
              <a:lnSpc>
                <a:spcPct val="100000"/>
              </a:lnSpc>
              <a:buNone/>
            </a:pPr>
            <a:r>
              <a:rPr lang="en-US" sz="64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3" dirty="0">
                <a:solidFill>
                  <a:srgbClr val="000000"/>
                </a:solidFill>
                <a:latin typeface="Arial" pitchFamily="34" charset="0"/>
                <a:ea typeface="Arial" pitchFamily="34" charset="-122"/>
                <a:cs typeface="Arial" pitchFamily="34" charset="-120"/>
              </a:rPr>
              <a:t>В конце добавь, чего в поездке не будет: I’m not going to ____. Then write: This is my travel plan. Так текст получится полным и понятным.
</a:t>
            </a:r>
            <a:endParaRPr lang="en-US" sz="1299"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8100" y="984484"/>
            <a:ext cx="2745600" cy="2104781"/>
          </a:xfrm>
          <a:prstGeom prst="rect">
            <a:avLst/>
          </a:prstGeom>
        </p:spPr>
      </p:pic>
      <p:pic>
        <p:nvPicPr>
          <p:cNvPr id="5" name="Image 3" descr="preencoded.png">    </p:cNvPr>
          <p:cNvPicPr>
            <a:picLocks noChangeAspect="1"/>
          </p:cNvPicPr>
          <p:nvPr/>
        </p:nvPicPr>
        <p:blipFill>
          <a:blip r:embed="rId4"/>
          <a:stretch>
            <a:fillRect/>
          </a:stretch>
        </p:blipFill>
        <p:spPr>
          <a:xfrm>
            <a:off x="3199100" y="984484"/>
            <a:ext cx="2745600" cy="2104781"/>
          </a:xfrm>
          <a:prstGeom prst="rect">
            <a:avLst/>
          </a:prstGeom>
        </p:spPr>
      </p:pic>
      <p:pic>
        <p:nvPicPr>
          <p:cNvPr id="6" name="Image 4" descr="preencoded.png">    </p:cNvPr>
          <p:cNvPicPr>
            <a:picLocks noChangeAspect="1"/>
          </p:cNvPicPr>
          <p:nvPr/>
        </p:nvPicPr>
        <p:blipFill>
          <a:blip r:embed="rId5"/>
          <a:stretch>
            <a:fillRect/>
          </a:stretch>
        </p:blipFill>
        <p:spPr>
          <a:xfrm>
            <a:off x="6090225" y="975309"/>
            <a:ext cx="2745600" cy="210478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10" name="Text 1"/>
          <p:cNvSpPr txBox="1"/>
          <p:nvPr/>
        </p:nvSpPr>
        <p:spPr>
          <a:xfrm>
            <a:off x="285225" y="3651953"/>
            <a:ext cx="2745600" cy="820500"/>
          </a:xfrm>
          <a:prstGeom prst="rect">
            <a:avLst/>
          </a:prstGeom>
          <a:noFill/>
          <a:ln/>
        </p:spPr>
        <p:txBody>
          <a:bodyPr wrap="square" lIns="0" tIns="0" rIns="0" bIns="0" rtlCol="0" anchor="t"/>
          <a:lstStyle/>
          <a:p>
            <a:pPr algn="l" indent="0" marL="0">
              <a:lnSpc>
                <a:spcPct val="100000"/>
              </a:lnSpc>
              <a:buNone/>
            </a:pPr>
            <a:r>
              <a:rPr lang="en-US" sz="1180" dirty="0">
                <a:solidFill>
                  <a:srgbClr val="000000"/>
                </a:solidFill>
                <a:latin typeface="Arial" pitchFamily="34" charset="0"/>
                <a:ea typeface="Arial" pitchFamily="34" charset="-122"/>
                <a:cs typeface="Arial" pitchFamily="34" charset="-120"/>
              </a:rPr>
              <a:t>Наша группа выбрала museum как место для экскурсии. We’re going to go by bus. We’re going to see pictures and take notes, so each student knows свою задачу во время визита.
</a:t>
            </a:r>
            <a:endParaRPr lang="en-US" sz="1180" dirty="0"/>
          </a:p>
        </p:txBody>
      </p:sp>
      <p:sp>
        <p:nvSpPr>
          <p:cNvPr id="11" name="Text 2"/>
          <p:cNvSpPr txBox="1"/>
          <p:nvPr/>
        </p:nvSpPr>
        <p:spPr>
          <a:xfrm>
            <a:off x="285225" y="3209350"/>
            <a:ext cx="27456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Экскурсия в музей
</a:t>
            </a:r>
            <a:endParaRPr lang="en-US" sz="1600" dirty="0"/>
          </a:p>
        </p:txBody>
      </p:sp>
      <p:sp>
        <p:nvSpPr>
          <p:cNvPr id="12" name="Text 3"/>
          <p:cNvSpPr txBox="1"/>
          <p:nvPr/>
        </p:nvSpPr>
        <p:spPr>
          <a:xfrm>
            <a:off x="3256200" y="3651952"/>
            <a:ext cx="2658000" cy="820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Другой маршрут ведёт к beach. We’re going to go by car and stay there for the afternoon. We’re going to swim, play and relax, потому что это план на выходной.
</a:t>
            </a:r>
            <a:endParaRPr lang="en-US" sz="1200" dirty="0"/>
          </a:p>
        </p:txBody>
      </p:sp>
      <p:sp>
        <p:nvSpPr>
          <p:cNvPr id="13" name="Text 4"/>
          <p:cNvSpPr txBox="1"/>
          <p:nvPr/>
        </p:nvSpPr>
        <p:spPr>
          <a:xfrm>
            <a:off x="3256200" y="3209350"/>
            <a:ext cx="26580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Поездка на пляж
</a:t>
            </a:r>
            <a:endParaRPr lang="en-US" sz="1600" dirty="0"/>
          </a:p>
        </p:txBody>
      </p:sp>
      <p:sp>
        <p:nvSpPr>
          <p:cNvPr id="14" name="Text 5"/>
          <p:cNvSpPr txBox="1"/>
          <p:nvPr/>
        </p:nvSpPr>
        <p:spPr>
          <a:xfrm>
            <a:off x="6139575" y="3645952"/>
            <a:ext cx="2696100" cy="820500"/>
          </a:xfrm>
          <a:prstGeom prst="rect">
            <a:avLst/>
          </a:prstGeom>
          <a:noFill/>
          <a:ln/>
        </p:spPr>
        <p:txBody>
          <a:bodyPr wrap="square" lIns="0" tIns="0" rIns="0" bIns="0" rtlCol="0" anchor="t"/>
          <a:lstStyle/>
          <a:p>
            <a:pPr algn="l" indent="0" marL="0">
              <a:lnSpc>
                <a:spcPct val="100000"/>
              </a:lnSpc>
              <a:buNone/>
            </a:pPr>
            <a:r>
              <a:rPr lang="en-US" sz="1118" dirty="0">
                <a:solidFill>
                  <a:srgbClr val="000000"/>
                </a:solidFill>
                <a:latin typeface="Arial" pitchFamily="34" charset="0"/>
                <a:ea typeface="Arial" pitchFamily="34" charset="-122"/>
                <a:cs typeface="Arial" pitchFamily="34" charset="-120"/>
              </a:rPr>
              <a:t>Третья команда едет to the city center by train. They’re going to walk, visit a park and take photos. Короткая презентация показывает, как один шаблон помогает рассказать о маршруте за минуту.
</a:t>
            </a:r>
            <a:endParaRPr lang="en-US" sz="1118" dirty="0"/>
          </a:p>
        </p:txBody>
      </p:sp>
      <p:sp>
        <p:nvSpPr>
          <p:cNvPr id="15" name="Text 6"/>
          <p:cNvSpPr txBox="1"/>
          <p:nvPr/>
        </p:nvSpPr>
        <p:spPr>
          <a:xfrm>
            <a:off x="6139575" y="3203350"/>
            <a:ext cx="26961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Прогулка по городу
</a:t>
            </a:r>
            <a:endParaRPr lang="en-US" sz="1600" dirty="0"/>
          </a:p>
        </p:txBody>
      </p:sp>
      <p:sp>
        <p:nvSpPr>
          <p:cNvPr id="16" name="Text 7"/>
          <p:cNvSpPr txBox="1"/>
          <p:nvPr/>
        </p:nvSpPr>
        <p:spPr>
          <a:xfrm>
            <a:off x="372775" y="445025"/>
            <a:ext cx="58980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Три примера группового маршрута
</a:t>
            </a:r>
            <a:endParaRPr lang="en-US"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3150" y="2094124"/>
            <a:ext cx="4646100" cy="14826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Частые ошибки и чек-лист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Контрольный список по теме be going to
</a:t>
            </a:r>
            <a:endParaRPr lang="en-US" sz="900" dirty="0"/>
          </a:p>
        </p:txBody>
      </p:sp>
      <p:sp>
        <p:nvSpPr>
          <p:cNvPr id="8" name="Text 3"/>
          <p:cNvSpPr txBox="1"/>
          <p:nvPr/>
        </p:nvSpPr>
        <p:spPr>
          <a:xfrm>
            <a:off x="5986725" y="200370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Используй чек-лист перед ответом или письмом, чтобы избежать типичных грамматических ошибок.
</a:t>
            </a:r>
            <a:endParaRPr lang="en-US" sz="1100" dirty="0"/>
          </a:p>
        </p:txBody>
      </p:sp>
      <p:sp>
        <p:nvSpPr>
          <p:cNvPr id="9" name="Text 4"/>
          <p:cNvSpPr txBox="1"/>
          <p:nvPr/>
        </p:nvSpPr>
        <p:spPr>
          <a:xfrm>
            <a:off x="5986725" y="314565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Главные трудности связаны с пропуском be и лишним to после going to; оба пункта стоит проверять в первую очередь.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Викторина помогает быстро повторить лексику путешествий и форму be going to в формате вопросов по картинкам.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Итоговая игра: что они собираются делать?
</a:t>
            </a:r>
            <a:endParaRPr lang="en-US" sz="2500"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Больше всего вопросов связано с местом, но все три элемента — место, транспорт и действие — представлены почти равномерно.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Игровой quiz по теме Unit 5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46525" y="1556518"/>
            <a:ext cx="6259200" cy="6315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От лексики к своему плану
</a:t>
            </a:r>
            <a:endParaRPr lang="en-US" sz="3000" dirty="0"/>
          </a:p>
        </p:txBody>
      </p:sp>
      <p:sp>
        <p:nvSpPr>
          <p:cNvPr id="5" name="Text 1"/>
          <p:cNvSpPr txBox="1"/>
          <p:nvPr/>
        </p:nvSpPr>
        <p:spPr>
          <a:xfrm>
            <a:off x="1446525" y="2496875"/>
            <a:ext cx="6259200" cy="1163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Сегодня мы повторили лексику путешествий и научились говорить о планах с be going to. Дома напиши 4–5 предложений о своей поездке или составь короткий диалог по образцу.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2026-07-25T16:24:34Z</dcterms:created>
  <dcterms:modified xsi:type="dcterms:W3CDTF">2026-07-25T16:24:34Z</dcterms:modified>
</cp:coreProperties>
</file>