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6739" y="0"/>
            <a:ext cx="44151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8050" y="1530000"/>
            <a:ext cx="4188600" cy="1141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Установление советской власти на Дону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78050" y="2873325"/>
            <a:ext cx="4188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на Дону закреплялась через войну, землю и борьбу за коммуникации.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78050" y="221825"/>
            <a:ext cx="41886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6050" y="126182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59000" y="1933800"/>
            <a:ext cx="42450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 оказался пространством, где революция сразу превратилась в борьбу за власть и территорию.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 между фронтом и станицей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 урока: как устанавливалась советская власть на Дону
</a:t>
            </a:r>
            <a:endParaRPr lang="en-US" sz="2187" dirty="0"/>
          </a:p>
        </p:txBody>
      </p:sp>
      <p:sp>
        <p:nvSpPr>
          <p:cNvPr id="10" name="Text 2"/>
          <p:cNvSpPr txBox="1"/>
          <p:nvPr/>
        </p:nvSpPr>
        <p:spPr>
          <a:xfrm>
            <a:off x="887150" y="1672400"/>
            <a:ext cx="21837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Предпосылки
</a:t>
            </a:r>
            <a:pPr algn="l" indent="0" marL="0">
              <a:lnSpc>
                <a:spcPct val="115000"/>
              </a:lnSpc>
              <a:buNone/>
            </a:pPr>
            <a:r>
              <a:rPr lang="en-US" sz="35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понять, какие противоречия существовали в регионе еще до революции: земельные, сословные и социальные. Они создали почву для быстрого обострения борьбы за власть.
</a:t>
            </a:r>
            <a:endParaRPr lang="en-US" sz="1062" dirty="0"/>
          </a:p>
        </p:txBody>
      </p:sp>
      <p:sp>
        <p:nvSpPr>
          <p:cNvPr id="11" name="Text 3"/>
          <p:cNvSpPr txBox="1"/>
          <p:nvPr/>
        </p:nvSpPr>
        <p:spPr>
          <a:xfrm>
            <a:off x="887150" y="3216775"/>
            <a:ext cx="21837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ожидания
</a:t>
            </a:r>
            <a:pPr algn="l" indent="0" marL="0">
              <a:lnSpc>
                <a:spcPct val="115000"/>
              </a:lnSpc>
              <a:buNone/>
            </a:pPr>
            <a:r>
              <a:rPr lang="en-US" sz="37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важно увидеть, как жители Дона по-разному восприняли Февраль и Октябрь 1917 года. Одни ждали мира и земли, другие стремились сохранить привычный порядок.
</a:t>
            </a:r>
            <a:endParaRPr lang="en-US" sz="1120" dirty="0"/>
          </a:p>
        </p:txBody>
      </p:sp>
      <p:sp>
        <p:nvSpPr>
          <p:cNvPr id="12" name="Text 4"/>
          <p:cNvSpPr txBox="1"/>
          <p:nvPr/>
        </p:nvSpPr>
        <p:spPr>
          <a:xfrm>
            <a:off x="3736636" y="1684863"/>
            <a:ext cx="21837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Открытый конфликт
</a:t>
            </a:r>
            <a:pPr algn="l" indent="0" marL="0">
              <a:lnSpc>
                <a:spcPct val="115000"/>
              </a:lnSpc>
              <a:buNone/>
            </a:pPr>
            <a:r>
              <a:rPr lang="en-US" sz="35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рассматривается вооруженное противостояние между сторонниками Советов и их противниками. На Дону политический спор очень быстро перешел в борьбу за города, станицы и дороги.
</a:t>
            </a:r>
            <a:endParaRPr lang="en-US" sz="1062" dirty="0"/>
          </a:p>
        </p:txBody>
      </p:sp>
      <p:sp>
        <p:nvSpPr>
          <p:cNvPr id="13" name="Text 5"/>
          <p:cNvSpPr txBox="1"/>
          <p:nvPr/>
        </p:nvSpPr>
        <p:spPr>
          <a:xfrm>
            <a:off x="3751474" y="3216775"/>
            <a:ext cx="21837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Военный перелом
</a:t>
            </a:r>
            <a:pPr algn="l" indent="0" marL="0">
              <a:lnSpc>
                <a:spcPct val="115000"/>
              </a:lnSpc>
              <a:buNone/>
            </a:pPr>
            <a:r>
              <a:rPr lang="en-US" sz="35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необходимо проследить перелом в ходе Гражданской войны, когда Красная армия вернула стратегические пункты и создала условия для устойчивой власти Советов.
</a:t>
            </a:r>
            <a:endParaRPr lang="en-US" sz="1070" dirty="0"/>
          </a:p>
        </p:txBody>
      </p:sp>
      <p:sp>
        <p:nvSpPr>
          <p:cNvPr id="14" name="Text 6"/>
          <p:cNvSpPr txBox="1"/>
          <p:nvPr/>
        </p:nvSpPr>
        <p:spPr>
          <a:xfrm>
            <a:off x="6549024" y="1672400"/>
            <a:ext cx="21837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и последствия
</a:t>
            </a:r>
            <a:pPr algn="l" indent="0" marL="0">
              <a:lnSpc>
                <a:spcPct val="115000"/>
              </a:lnSpc>
              <a:buNone/>
            </a:pPr>
            <a:r>
              <a:rPr lang="en-US" sz="3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Наконец, нужно оценить последствия: как изменилась жизнь населения, что произошло с казачеством и почему советская система закрепилась именно в такой форме.
</a:t>
            </a:r>
            <a:endParaRPr lang="en-US" sz="113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3200" y="909025"/>
            <a:ext cx="3898500" cy="38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Дона и социальный состав региона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4564275" y="1234400"/>
            <a:ext cx="38466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Разнородная территория
</a:t>
            </a:r>
            <a:pPr algn="l" indent="0" marL="0">
              <a:lnSpc>
                <a:spcPct val="115000"/>
              </a:lnSpc>
              <a:buNone/>
            </a:pPr>
            <a:r>
              <a:rPr lang="en-US" sz="3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Донская область объединяла крупные города, станичные территории и казачьи округа. Такое сочетание городского и сельского пространства делало управление особенно сложным и противоречивым.
</a:t>
            </a:r>
            <a:endParaRPr lang="en-US" sz="850" dirty="0"/>
          </a:p>
        </p:txBody>
      </p:sp>
      <p:sp>
        <p:nvSpPr>
          <p:cNvPr id="14" name="Text 3"/>
          <p:cNvSpPr txBox="1"/>
          <p:nvPr/>
        </p:nvSpPr>
        <p:spPr>
          <a:xfrm>
            <a:off x="4564275" y="1920235"/>
            <a:ext cx="38466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города
</a:t>
            </a:r>
            <a:pPr algn="l" indent="0" marL="0">
              <a:lnSpc>
                <a:spcPct val="115000"/>
              </a:lnSpc>
              <a:buNone/>
            </a:pPr>
            <a:r>
              <a:rPr lang="en-US" sz="3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Ростов-на-Дону, Таганрог и Новочеркасск были важными центрами политической и экономической жизни. Именно здесь чаще всего возникали органы власти, штабные структуры и вооруженные отряды.
</a:t>
            </a:r>
            <a:endParaRPr lang="en-US" sz="850" dirty="0"/>
          </a:p>
        </p:txBody>
      </p:sp>
      <p:sp>
        <p:nvSpPr>
          <p:cNvPr id="15" name="Text 4"/>
          <p:cNvSpPr txBox="1"/>
          <p:nvPr/>
        </p:nvSpPr>
        <p:spPr>
          <a:xfrm>
            <a:off x="4564275" y="2606068"/>
            <a:ext cx="38466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Казачий уклад
</a:t>
            </a:r>
            <a:pPr algn="l" indent="0" marL="0">
              <a:lnSpc>
                <a:spcPct val="115000"/>
              </a:lnSpc>
              <a:buNone/>
            </a:pPr>
            <a:r>
              <a:rPr lang="en-US" sz="3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Донские казаки составляли особую социальную группу со своими традициями, землепользованием и представлениями о порядке. Их позиция сильно влияла на ход событий в регионе.
</a:t>
            </a:r>
            <a:endParaRPr lang="en-US" sz="850" dirty="0"/>
          </a:p>
        </p:txBody>
      </p:sp>
      <p:sp>
        <p:nvSpPr>
          <p:cNvPr id="16" name="Text 5"/>
          <p:cNvSpPr txBox="1"/>
          <p:nvPr/>
        </p:nvSpPr>
        <p:spPr>
          <a:xfrm>
            <a:off x="4564250" y="3291901"/>
            <a:ext cx="38466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разобщенность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3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Крестьяне, рабочие, служащие и солдаты не имели одинаковых интересов. Различие в положении и ожиданиях усиливало напряжение между жителями разных частей области.
</a:t>
            </a:r>
            <a:endParaRPr lang="en-US" sz="850" dirty="0"/>
          </a:p>
        </p:txBody>
      </p:sp>
      <p:sp>
        <p:nvSpPr>
          <p:cNvPr id="17" name="Text 6"/>
          <p:cNvSpPr txBox="1"/>
          <p:nvPr/>
        </p:nvSpPr>
        <p:spPr>
          <a:xfrm>
            <a:off x="4564250" y="3977735"/>
            <a:ext cx="38466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Стратегическое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3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части и железнодорожные узлы придавали региону стратегическое значение. Контроль над ними означал не только власть, но и возможность снабжать войска и управлять территорией.
</a:t>
            </a:r>
            <a:endParaRPr lang="en-US" sz="8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Предпосылки революционного кризиса на Дону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2437850" y="3671914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Казацкая верхушка и низовые слои по-разному понимали свои права и обязанности. Напряжение внутри казачества усиливало внутренний раскол и ослабляло общий региональный консенсус.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928825" y="3140914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внутри казачества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53125" y="1787927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 революции земельный фонд распределялся неравномерно, а у бедных слоев не хватало земли для устойчивого хозяйства. Это создавало длительное недовольство существующим порядком.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1044100" y="1253789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Земельный вопрос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852075" y="1787914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городах росли рабочие коллективы, связанные с транспортом, промышленностью и портовой экономикой. Они становились важной силой, готовой поддержать радикальные политические перемены.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5343050" y="1253777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городских центров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5660900" y="3671914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мировая война усилила мобилизацию, нехватку продовольствия и общую усталость населения. На этом фоне обещания мира и перемен звучали особенно убедительно.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6151875" y="3140914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Усталость от войны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43196" y="365350"/>
            <a:ext cx="81894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1917 год: новые ожидания и разные реакции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32225" y="1505275"/>
            <a:ext cx="1801200" cy="28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старого порядка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Февральская революция разрушила старую систему управления, но не сняла вопрос о власти. На Дону сразу стало ясно, что разные группы по-разному понимают будущее края.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2601652" y="1505279"/>
            <a:ext cx="1801200" cy="28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ожидания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Октября большевики предложили новый политический курс, однако он вызвал и надежды, и тревогу. Для части населения это был шанс на мир, для других — угроза привычному укладу.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680931" y="1505279"/>
            <a:ext cx="1801200" cy="28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Надежды низов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Крестьяне и беднейшие слои чаще связывали революцию с землей, окончанием войны и более справедливым распределением ресурсов. Поэтому они нередко поддерживали Советы.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760220" y="1505279"/>
            <a:ext cx="1801200" cy="28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перемен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Казачество, чиновники и собственники опасались потери имущества, статуса и местного влияния. Из-за этого вопрос о власти быстро превратился в спор о самом устройстве региона.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508650" y="2896775"/>
            <a:ext cx="23793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7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1917–начало 1918
</a:t>
            </a:r>
            <a:pPr algn="l" indent="0" marL="0">
              <a:lnSpc>
                <a:spcPct val="130039"/>
              </a:lnSpc>
              <a:buNone/>
            </a:pPr>
            <a:r>
              <a:rPr lang="en-US" sz="54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революций часть донского руководства отказалась признавать большевистскую власть и искала опору в местных вооруженных силах и старых административных структурах.
</a:t>
            </a:r>
            <a:endParaRPr lang="en-US" sz="1079" dirty="0"/>
          </a:p>
        </p:txBody>
      </p:sp>
      <p:sp>
        <p:nvSpPr>
          <p:cNvPr id="10" name="Text 2"/>
          <p:cNvSpPr txBox="1"/>
          <p:nvPr/>
        </p:nvSpPr>
        <p:spPr>
          <a:xfrm>
            <a:off x="2423950" y="1458050"/>
            <a:ext cx="2379300" cy="97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5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Сближение противников
</a:t>
            </a:r>
            <a:pPr algn="l" indent="0" marL="0">
              <a:lnSpc>
                <a:spcPct val="130039"/>
              </a:lnSpc>
              <a:buNone/>
            </a:pPr>
            <a:r>
              <a:rPr lang="en-US" sz="52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ответ усилилось формирование антисоветских центров, которые выступали за сохранение прежнего порядка и опирались на казачьи части и офицерство.
</a:t>
            </a:r>
            <a:endParaRPr lang="en-US" sz="1052" dirty="0"/>
          </a:p>
        </p:txBody>
      </p:sp>
      <p:sp>
        <p:nvSpPr>
          <p:cNvPr id="11" name="Text 3"/>
          <p:cNvSpPr txBox="1"/>
          <p:nvPr/>
        </p:nvSpPr>
        <p:spPr>
          <a:xfrm>
            <a:off x="4350150" y="2896775"/>
            <a:ext cx="23793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5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войне
</a:t>
            </a:r>
            <a:pPr algn="l" indent="0" marL="0">
              <a:lnSpc>
                <a:spcPct val="130039"/>
              </a:lnSpc>
              <a:buNone/>
            </a:pPr>
            <a:r>
              <a:rPr lang="en-US" sz="52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Политическое противостояние переросло в вооруженную борьбу за города, железные дороги и снабжение. Контроль над территорией стал важнее формальных решений.
</a:t>
            </a:r>
            <a:endParaRPr lang="en-US" sz="1057" dirty="0"/>
          </a:p>
        </p:txBody>
      </p:sp>
      <p:sp>
        <p:nvSpPr>
          <p:cNvPr id="12" name="Text 4"/>
          <p:cNvSpPr txBox="1"/>
          <p:nvPr/>
        </p:nvSpPr>
        <p:spPr>
          <a:xfrm>
            <a:off x="6251000" y="1458050"/>
            <a:ext cx="2379300" cy="97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5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Перелом и отступление
</a:t>
            </a:r>
            <a:pPr algn="l" indent="0" marL="0">
              <a:lnSpc>
                <a:spcPct val="130039"/>
              </a:lnSpc>
              <a:buNone/>
            </a:pPr>
            <a:r>
              <a:rPr lang="en-US" sz="52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Сопротивление большевикам продолжалось до изменения соотношения сил на фронте. Только военный перелом позволил Советы восстановить власть в регионе.
</a:t>
            </a:r>
            <a:endParaRPr lang="en-US" sz="1052" dirty="0"/>
          </a:p>
        </p:txBody>
      </p:sp>
      <p:sp>
        <p:nvSpPr>
          <p:cNvPr id="13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Антисоветский курс и сопротивление большевикам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3200" y="909025"/>
            <a:ext cx="3898500" cy="38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попытки установить власть Советов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4564275" y="1234400"/>
            <a:ext cx="38466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органы власти
</a:t>
            </a:r>
            <a:pPr algn="l" indent="0" marL="0">
              <a:lnSpc>
                <a:spcPct val="115000"/>
              </a:lnSpc>
              <a:buNone/>
            </a:pPr>
            <a:r>
              <a:rPr lang="en-US" sz="4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городах создавались Советы и революционные комитеты, которые опирались на рабочих, солдат и часть городской бедноты. Их авторитет зависел от реальной силы на местах.
</a:t>
            </a:r>
            <a:endParaRPr lang="en-US" sz="1069" dirty="0"/>
          </a:p>
        </p:txBody>
      </p:sp>
      <p:sp>
        <p:nvSpPr>
          <p:cNvPr id="13" name="Text 3"/>
          <p:cNvSpPr txBox="1"/>
          <p:nvPr/>
        </p:nvSpPr>
        <p:spPr>
          <a:xfrm>
            <a:off x="4564275" y="2097119"/>
            <a:ext cx="38466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на актив
</a:t>
            </a:r>
            <a:pPr algn="l" indent="0" marL="0">
              <a:lnSpc>
                <a:spcPct val="115000"/>
              </a:lnSpc>
              <a:buNone/>
            </a:pPr>
            <a:r>
              <a:rPr lang="en-US" sz="4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Ростове и Таганроге большевики использовали профсоюзы, дружины и поддержку активистов, чтобы укрепить позиции. Однако постоянная смена обстановки делала власть неустойчивой.
</a:t>
            </a:r>
            <a:endParaRPr lang="en-US" sz="1069" dirty="0"/>
          </a:p>
        </p:txBody>
      </p:sp>
      <p:sp>
        <p:nvSpPr>
          <p:cNvPr id="14" name="Text 4"/>
          <p:cNvSpPr txBox="1"/>
          <p:nvPr/>
        </p:nvSpPr>
        <p:spPr>
          <a:xfrm>
            <a:off x="4564275" y="2959835"/>
            <a:ext cx="38466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над центрами
</a:t>
            </a:r>
            <a:pPr algn="l" indent="0" marL="0">
              <a:lnSpc>
                <a:spcPct val="115000"/>
              </a:lnSpc>
              <a:buNone/>
            </a:pPr>
            <a:r>
              <a:rPr lang="en-US" sz="4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Вооруженные отряды помогали удерживать ключевые здания, склады и узлы связи. Без контроля над этими точками политические решения оставались лишь декларацией.
</a:t>
            </a:r>
            <a:endParaRPr lang="en-US" sz="1069" dirty="0"/>
          </a:p>
        </p:txBody>
      </p:sp>
      <p:sp>
        <p:nvSpPr>
          <p:cNvPr id="15" name="Text 5"/>
          <p:cNvSpPr txBox="1"/>
          <p:nvPr/>
        </p:nvSpPr>
        <p:spPr>
          <a:xfrm>
            <a:off x="4564250" y="3822552"/>
            <a:ext cx="38466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Хрупкий результат
</a:t>
            </a:r>
            <a:pPr algn="l" indent="0" marL="0">
              <a:lnSpc>
                <a:spcPct val="115000"/>
              </a:lnSpc>
              <a:buNone/>
            </a:pPr>
            <a:r>
              <a:rPr lang="en-US" sz="4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там, где Советы приходили к власти, их положение могло быстро измениться под давлением фронта. Поэтому первые успехи не означали окончательной победы.
</a:t>
            </a:r>
            <a:endParaRPr lang="en-US" sz="106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 как один из центров Гражданской войны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политическое противостояние в регионе быстро превращалось в борьбу за ключевые точки территории и снабжения.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93250" y="1910100"/>
            <a:ext cx="3677700" cy="132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этот период стал переломным: красные перешли от обороны к наступлению и закрепили власть в регионе.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83650" y="1369800"/>
            <a:ext cx="3167100" cy="24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1919–1920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стали временем решающего перелома на Дону.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Гражданской войны на Дону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2075" y="1919072"/>
            <a:ext cx="4063200" cy="16312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1263800"/>
            <a:ext cx="4063200" cy="29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сил, действовавших на юге России в борьбе за Дон.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Белые временно усиливали давление на Дон, но устойчивой поддержки всего населения у них не было; конфликт сохранялся из-за разных интересов социальных групп.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30475" y="4205600"/>
            <a:ext cx="3000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Синтез по материалам школьной хронологии Гражданской войны на юге России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Белое движение на юге и борьба за Дон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хронология Гражданской войны на Дону; 1919 год
</a:t>
            </a:r>
            <a:endParaRPr lang="en-US" sz="1014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1919 году решающим становился не только численный перевес, но и способность быстро перебрасывать силы по железным дорогам и удерживать узлы связи.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 борьбы пришёлся на середину года: кто контролировал транспорт и тыл, тот получал преимущество в наступлении и удержании территории.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1919 год: стратегический перелом в борьбе за регион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93250" y="1910100"/>
            <a:ext cx="3677700" cy="132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началу 1920 года советская власть уже опиралась на восстановленный контроль над основными городами и коммуникациями, что сделало возвращение противников к власти маловероятным.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83650" y="1369800"/>
            <a:ext cx="3167100" cy="24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1920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стал годом окончательного закрепления советской власти на Дону.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хронологии событий 1917–1920 годов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93250" y="1910100"/>
            <a:ext cx="3677700" cy="132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местах управление постепенно передавалось от военных структур к гражданским органам, которые должны были обеспечить учёт, порядок и снабжение населения.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83650" y="1369800"/>
            <a:ext cx="3167100" cy="24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типа органов власти особенно активно участвовали в восстановлении управления на местах.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по организации советской власти в период Гражданской войны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842981"/>
            <a:ext cx="4063200" cy="18045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6300" y="4258698"/>
            <a:ext cx="4158300" cy="4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Синтез по теме установления советской власти на Дону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36070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меры новой власти затрагивали землю, хлеб и восстановление хозяйства в условиях разрухи.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Политика была вынуждено жёсткой: власть одновременно решала земельный вопрос, обеспечивала продовольствие и пыталась удержать хозяйство от полного коллапса.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Земля, продовольствие и хозяйственное восстановление
</a:t>
            </a:r>
            <a:endParaRPr lang="en-US" sz="235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6800" y="118637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изменилась жизнь жителей Дона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1007050" y="1180050"/>
            <a:ext cx="3885600" cy="7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порядок
</a:t>
            </a:r>
            <a:pPr algn="l" indent="0" marL="0">
              <a:lnSpc>
                <a:spcPct val="115000"/>
              </a:lnSpc>
              <a:buNone/>
            </a:pPr>
            <a:r>
              <a:rPr lang="en-US" sz="44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городах и станицах усилился контроль за перемещением людей, распределением продуктов и выполнением распоряжений власти. Обычные решения — поездка, покупка, обмен — всё чаще зависели от новых правил и разрешений.
</a:t>
            </a:r>
            <a:endParaRPr lang="en-US" sz="1155" dirty="0"/>
          </a:p>
        </p:txBody>
      </p:sp>
      <p:sp>
        <p:nvSpPr>
          <p:cNvPr id="11" name="Text 3"/>
          <p:cNvSpPr txBox="1"/>
          <p:nvPr/>
        </p:nvSpPr>
        <p:spPr>
          <a:xfrm>
            <a:off x="1007050" y="2031038"/>
            <a:ext cx="3885600" cy="7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Обязательный труд
</a:t>
            </a:r>
            <a:pPr algn="l" indent="0" marL="0">
              <a:lnSpc>
                <a:spcPct val="115000"/>
              </a:lnSpc>
              <a:buNone/>
            </a:pPr>
            <a:r>
              <a:rPr lang="en-US" sz="44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жители столкнулись с трудовой мобилизацией и обязательной работой на предприятиях, транспорте и в снабжении. Привычный выбор профессии и режима труда заметно сузился из-за военных потребностей.
</a:t>
            </a:r>
            <a:endParaRPr lang="en-US" sz="1155" dirty="0"/>
          </a:p>
        </p:txBody>
      </p:sp>
      <p:sp>
        <p:nvSpPr>
          <p:cNvPr id="12" name="Text 4"/>
          <p:cNvSpPr txBox="1"/>
          <p:nvPr/>
        </p:nvSpPr>
        <p:spPr>
          <a:xfrm>
            <a:off x="1007050" y="2884923"/>
            <a:ext cx="3885600" cy="7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Сломанный транспорт
</a:t>
            </a:r>
            <a:pPr algn="l" indent="0" marL="0">
              <a:lnSpc>
                <a:spcPct val="115000"/>
              </a:lnSpc>
              <a:buNone/>
            </a:pPr>
            <a:r>
              <a:rPr lang="en-US" sz="44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Перебои на железных дорогах и нехватка топлива затрудняли доставку продовольствия, сырья и писем. Для семей это означало задержки, дефицит товаров и постоянную неопределённость в повседневной жизни.
</a:t>
            </a:r>
            <a:endParaRPr lang="en-US" sz="1155" dirty="0"/>
          </a:p>
        </p:txBody>
      </p:sp>
      <p:sp>
        <p:nvSpPr>
          <p:cNvPr id="13" name="Text 5"/>
          <p:cNvSpPr txBox="1"/>
          <p:nvPr/>
        </p:nvSpPr>
        <p:spPr>
          <a:xfrm>
            <a:off x="1007050" y="3733698"/>
            <a:ext cx="3885600" cy="7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Фронтовая экономика
</a:t>
            </a:r>
            <a:pPr algn="l" indent="0" marL="0">
              <a:lnSpc>
                <a:spcPct val="115000"/>
              </a:lnSpc>
              <a:buNone/>
            </a:pPr>
            <a:r>
              <a:rPr lang="en-US" sz="4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 перестраивалась под нужды фронта и тыла, поэтому привычный ритм заводов менялся. Для рабочих это были новые нормы, дисциплина и повышенная ответственность за выполнение заданий.
</a:t>
            </a:r>
            <a:endParaRPr lang="en-US" sz="116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43196" y="365350"/>
            <a:ext cx="81894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для донского казачества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32225" y="1505275"/>
            <a:ext cx="1801200" cy="28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выборы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донского казачества поддержала белое движение, рассчитывая сохранить привычный порядок, землю и местные традиции. Эта позиция усиливала раскол внутри самого казачьего общества и делала конфликт особенно острым.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2601652" y="1505279"/>
            <a:ext cx="1801200" cy="28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Позиция ожидания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Другая часть заняла выжидательную позицию, стараясь пережить смену власти без открытого участия в борьбе. Такая осторожность была попыткой защитить семью и хозяйство от последствий войны.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680931" y="1505279"/>
            <a:ext cx="1801200" cy="28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Соглашение с властью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казаки соглашались с новой властью, если это давало шанс избежать репрессий и сохранить имущество. Для них важнее были безопасность и выживание, чем прежняя политическая лояльность.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760220" y="1505279"/>
            <a:ext cx="1801200" cy="28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Долгие последствия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победы большевиков прежний сословный уклад стал разрушаться: изменились земельные отношения, усилился контроль государства и выросли последствия политического выбора для целых станиц и семей.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советская власть закрепилась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2437850" y="3671914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Противники большевиков были разобщены и не могли действовать единым лагерем. Разные цели, слабая координация и зависимость от местной поддержки делали их позиции менее устойчивыми, чем у советской власти.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928825" y="3140914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Слабость противников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53125" y="1787927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победа красных оказалась решающим фактором: без контроля над фронтом и тылом любая политическая программа оставалась бы только декларацией. На Дону победа закреплялась через возвращение ключевых пунктов.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1044100" y="1253789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фронта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852075" y="1787914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Обещания земли и мира были понятны беднейшим слоям населения и давали большевикам социальную опору. Для многих жителей именно эти меры выглядели более реальными, чем возврат старого порядка.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5343050" y="1253777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опора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5660900" y="3671914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региона — казачий уклад, аграрный вопрос и транспортная роль Дона — сначала обострили борьбу, но затем сделали сильную централизованную власть наиболее жизнеспособной моделью управления.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6151875" y="3140914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региона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взгляд и возможные споры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690425" y="1190675"/>
            <a:ext cx="4613700" cy="6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Казачество не было единым
</a:t>
            </a:r>
            <a:pPr algn="l" indent="0" marL="0">
              <a:lnSpc>
                <a:spcPct val="115000"/>
              </a:lnSpc>
              <a:buNone/>
            </a:pPr>
            <a:r>
              <a:rPr lang="en-US" sz="5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 роли казачества историки спорят особенно часто: его нельзя описывать как единый лагерь. Внутри общества существовали разные интересы, и каждый выбор имел свои причины и последствия.
</a:t>
            </a:r>
            <a:endParaRPr lang="en-US" sz="1054" dirty="0"/>
          </a:p>
        </p:txBody>
      </p:sp>
      <p:sp>
        <p:nvSpPr>
          <p:cNvPr id="12" name="Text 3"/>
          <p:cNvSpPr txBox="1"/>
          <p:nvPr/>
        </p:nvSpPr>
        <p:spPr>
          <a:xfrm>
            <a:off x="690425" y="2075817"/>
            <a:ext cx="4613700" cy="6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Разная социальная поддержка
</a:t>
            </a:r>
            <a:pPr algn="l" indent="0" marL="0">
              <a:lnSpc>
                <a:spcPct val="115000"/>
              </a:lnSpc>
              <a:buNone/>
            </a:pPr>
            <a:r>
              <a:rPr lang="en-US" sz="5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большевиков на Дону также не была одинаковой во всех слоях населения. Рабочие, беднота и часть солдат воспринимали новую власть иначе, чем собственники и офицерство.
</a:t>
            </a:r>
            <a:endParaRPr lang="en-US" sz="1054" dirty="0"/>
          </a:p>
        </p:txBody>
      </p:sp>
      <p:sp>
        <p:nvSpPr>
          <p:cNvPr id="13" name="Text 4"/>
          <p:cNvSpPr txBox="1"/>
          <p:nvPr/>
        </p:nvSpPr>
        <p:spPr>
          <a:xfrm>
            <a:off x="690425" y="2960954"/>
            <a:ext cx="4613700" cy="6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войны
</a:t>
            </a:r>
            <a:pPr algn="l" indent="0" marL="0">
              <a:lnSpc>
                <a:spcPct val="115000"/>
              </a:lnSpc>
              <a:buNone/>
            </a:pPr>
            <a:r>
              <a:rPr lang="en-US" sz="5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обстановка сильно влияла на решения людей: смена фронта, нехватка продовольствия и страх насилия часто были важнее идеологических лозунгов. Это делает события более сложными для оценки.
</a:t>
            </a:r>
            <a:endParaRPr lang="en-US" sz="1054" dirty="0"/>
          </a:p>
        </p:txBody>
      </p:sp>
      <p:sp>
        <p:nvSpPr>
          <p:cNvPr id="14" name="Text 5"/>
          <p:cNvSpPr txBox="1"/>
          <p:nvPr/>
        </p:nvSpPr>
        <p:spPr>
          <a:xfrm>
            <a:off x="690425" y="3846080"/>
            <a:ext cx="4613700" cy="6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рассуждать исторически
</a:t>
            </a:r>
            <a:pPr algn="l" indent="0" marL="0">
              <a:lnSpc>
                <a:spcPct val="115000"/>
              </a:lnSpc>
              <a:buNone/>
            </a:pPr>
            <a:r>
              <a:rPr lang="en-US" sz="5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школьном анализе важно отделять факты от оценок, сравнивать позиции сторон и не упрощать гражданскую войну. История Дона показывает, что у конфликта было много причин.
</a:t>
            </a:r>
            <a:endParaRPr lang="en-US" sz="105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0125" y="1608950"/>
            <a:ext cx="7859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Советская власть на Дону удержалась благодаря сочетанию военной победы, ослабления противников и способности быстро восстановить управление. Именно соединение фронтового успеха, земельных решений и местной администрации сделало её устойчивой.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640125" y="287750"/>
            <a:ext cx="80925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2026-07-26T05:44:54Z</dcterms:created>
  <dcterms:modified xsi:type="dcterms:W3CDTF">2026-07-26T05:44:54Z</dcterms:modified>
</cp:coreProperties>
</file>