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png"/><Relationship Id="rId3" Type="http://schemas.openxmlformats.org/officeDocument/2006/relationships/image" Target="../media/image-1-3.jpeg"/><Relationship Id="rId4" Type="http://schemas.openxmlformats.org/officeDocument/2006/relationships/image" Target="../media/image-1-4.png"/><Relationship Id="rId5" Type="http://schemas.openxmlformats.org/officeDocument/2006/relationships/slideLayout" Target="../slideLayouts/slideLayout1.xml"/><Relationship Id="rId6"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jpeg"/><Relationship Id="rId3" Type="http://schemas.openxmlformats.org/officeDocument/2006/relationships/image" Target="../media/image-2-3.png"/><Relationship Id="rId4" Type="http://schemas.openxmlformats.org/officeDocument/2006/relationships/image" Target="../media/image-2-4.png"/><Relationship Id="rId5" Type="http://schemas.openxmlformats.org/officeDocument/2006/relationships/slideLayout" Target="../slideLayouts/slideLayout1.xml"/><Relationship Id="rId6"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slideLayout" Target="../slideLayouts/slideLayout1.xml"/><Relationship Id="rId7"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jpe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image" Target="../media/image-4-6.png"/><Relationship Id="rId7" Type="http://schemas.openxmlformats.org/officeDocument/2006/relationships/image" Target="../media/image-4-7.png"/><Relationship Id="rId8" Type="http://schemas.openxmlformats.org/officeDocument/2006/relationships/image" Target="../media/image-4-8.png"/><Relationship Id="rId9" Type="http://schemas.openxmlformats.org/officeDocument/2006/relationships/slideLayout" Target="../slideLayouts/slideLayout1.xml"/><Relationship Id="rId10"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image" Target="../media/image-5-5.png"/><Relationship Id="rId6" Type="http://schemas.openxmlformats.org/officeDocument/2006/relationships/slideLayout" Target="../slideLayouts/slideLayout1.xml"/><Relationship Id="rId7"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slideLayout" Target="../slideLayouts/slideLayout1.xml"/><Relationship Id="rId7"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slideLayout" Target="../slideLayouts/slideLayout1.xml"/><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slideLayout" Target="../slideLayouts/slideLayout1.xml"/><Relationship Id="rId7"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slideLayout" Target="../slideLayouts/slideLayout1.xml"/><Relationship Id="rId7"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image" Target="../media/image-10-6.png"/><Relationship Id="rId7" Type="http://schemas.openxmlformats.org/officeDocument/2006/relationships/slideLayout" Target="../slideLayouts/slideLayout1.xml"/><Relationship Id="rId8"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image" Target="../media/image-11-5.jpeg"/><Relationship Id="rId6" Type="http://schemas.openxmlformats.org/officeDocument/2006/relationships/image" Target="../media/image-11-6.png"/><Relationship Id="rId7" Type="http://schemas.openxmlformats.org/officeDocument/2006/relationships/image" Target="../media/image-11-7.png"/><Relationship Id="rId8" Type="http://schemas.openxmlformats.org/officeDocument/2006/relationships/image" Target="../media/image-11-8.jpeg"/><Relationship Id="rId9" Type="http://schemas.openxmlformats.org/officeDocument/2006/relationships/image" Target="../media/image-11-9.png"/><Relationship Id="rId10" Type="http://schemas.openxmlformats.org/officeDocument/2006/relationships/slideLayout" Target="../slideLayouts/slideLayout1.xml"/><Relationship Id="rId11"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jpe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image" Target="../media/image-12-6.png"/><Relationship Id="rId7" Type="http://schemas.openxmlformats.org/officeDocument/2006/relationships/image" Target="../media/image-12-7.png"/><Relationship Id="rId8" Type="http://schemas.openxmlformats.org/officeDocument/2006/relationships/image" Target="../media/image-12-8.png"/><Relationship Id="rId9" Type="http://schemas.openxmlformats.org/officeDocument/2006/relationships/image" Target="../media/image-12-9.png"/><Relationship Id="rId10" Type="http://schemas.openxmlformats.org/officeDocument/2006/relationships/slideLayout" Target="../slideLayouts/slideLayout1.xml"/><Relationship Id="rId11"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image" Target="../media/image-13-6.png"/><Relationship Id="rId7" Type="http://schemas.openxmlformats.org/officeDocument/2006/relationships/slideLayout" Target="../slideLayouts/slideLayout1.xml"/><Relationship Id="rId8"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slideLayout" Target="../slideLayouts/slideLayout1.xml"/><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jpe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image" Target="../media/image-15-5.png"/><Relationship Id="rId6" Type="http://schemas.openxmlformats.org/officeDocument/2006/relationships/image" Target="../media/image-15-6.png"/><Relationship Id="rId7" Type="http://schemas.openxmlformats.org/officeDocument/2006/relationships/image" Target="../media/image-15-7.png"/><Relationship Id="rId8" Type="http://schemas.openxmlformats.org/officeDocument/2006/relationships/image" Target="../media/image-15-8.png"/><Relationship Id="rId9" Type="http://schemas.openxmlformats.org/officeDocument/2006/relationships/slideLayout" Target="../slideLayouts/slideLayout1.xml"/><Relationship Id="rId10"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slideLayout" Target="../slideLayouts/slideLayout1.xml"/><Relationship Id="rId7"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jpeg"/><Relationship Id="rId4" Type="http://schemas.openxmlformats.org/officeDocument/2006/relationships/image" Target="../media/image-17-4.png"/><Relationship Id="rId5" Type="http://schemas.openxmlformats.org/officeDocument/2006/relationships/image" Target="../media/image-17-5.jpeg"/><Relationship Id="rId6" Type="http://schemas.openxmlformats.org/officeDocument/2006/relationships/image" Target="../media/image-17-6.png"/><Relationship Id="rId7" Type="http://schemas.openxmlformats.org/officeDocument/2006/relationships/image" Target="../media/image-17-7.jpeg"/><Relationship Id="rId8" Type="http://schemas.openxmlformats.org/officeDocument/2006/relationships/image" Target="../media/image-17-8.png"/><Relationship Id="rId9" Type="http://schemas.openxmlformats.org/officeDocument/2006/relationships/slideLayout" Target="../slideLayouts/slideLayout1.xml"/><Relationship Id="rId10"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image" Target="../media/image-18-6.jpeg"/><Relationship Id="rId7" Type="http://schemas.openxmlformats.org/officeDocument/2006/relationships/image" Target="../media/image-18-7.png"/><Relationship Id="rId8" Type="http://schemas.openxmlformats.org/officeDocument/2006/relationships/slideLayout" Target="../slideLayouts/slideLayout1.xml"/><Relationship Id="rId9"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slideLayout" Target="../slideLayouts/slideLayout1.xml"/><Relationship Id="rId7"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5591284" y="798653"/>
            <a:ext cx="3219378" cy="37590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413148" y="1340068"/>
            <a:ext cx="5099400" cy="1293000"/>
          </a:xfrm>
          <a:prstGeom prst="rect">
            <a:avLst/>
          </a:prstGeom>
          <a:noFill/>
          <a:ln/>
        </p:spPr>
        <p:txBody>
          <a:bodyPr wrap="square" lIns="0" tIns="0" rIns="0" bIns="0" rtlCol="0" anchor="t"/>
          <a:lstStyle/>
          <a:p>
            <a:pPr algn="l" indent="0" marL="0">
              <a:lnSpc>
                <a:spcPct val="90000"/>
              </a:lnSpc>
              <a:buNone/>
            </a:pPr>
            <a:r>
              <a:rPr lang="en-US" sz="2700" b="1" dirty="0">
                <a:solidFill>
                  <a:srgbClr val="000000"/>
                </a:solidFill>
                <a:latin typeface="Arial" pitchFamily="34" charset="0"/>
                <a:ea typeface="Arial" pitchFamily="34" charset="-122"/>
                <a:cs typeface="Arial" pitchFamily="34" charset="-120"/>
              </a:rPr>
              <a:t>Чётность, нечётность и периодичность тригонометрических функций
</a:t>
            </a:r>
            <a:endParaRPr lang="en-US" sz="2700" dirty="0"/>
          </a:p>
        </p:txBody>
      </p:sp>
      <p:sp>
        <p:nvSpPr>
          <p:cNvPr id="7" name="Text 1"/>
          <p:cNvSpPr txBox="1"/>
          <p:nvPr/>
        </p:nvSpPr>
        <p:spPr>
          <a:xfrm>
            <a:off x="587213" y="2932965"/>
            <a:ext cx="3978600" cy="762600"/>
          </a:xfrm>
          <a:prstGeom prst="rect">
            <a:avLst/>
          </a:prstGeom>
          <a:noFill/>
          <a:ln/>
        </p:spPr>
        <p:txBody>
          <a:bodyPr wrap="square" lIns="0" tIns="0" rIns="0" bIns="0" rtlCol="0" anchor="ctr"/>
          <a:lstStyle/>
          <a:p>
            <a:pPr algn="l" indent="0" marL="0">
              <a:lnSpc>
                <a:spcPct val="100000"/>
              </a:lnSpc>
              <a:buNone/>
            </a:pPr>
            <a:r>
              <a:rPr lang="en-US" sz="1500" dirty="0">
                <a:solidFill>
                  <a:srgbClr val="FFFFFF"/>
                </a:solidFill>
                <a:latin typeface="Arial" pitchFamily="34" charset="0"/>
                <a:ea typeface="Arial" pitchFamily="34" charset="-122"/>
                <a:cs typeface="Arial" pitchFamily="34" charset="-120"/>
              </a:rPr>
              <a:t>Симметрия и повторяемость в графиках sin, cos, tg и ctg
</a:t>
            </a:r>
            <a:endParaRPr lang="en-US" sz="1500" dirty="0"/>
          </a:p>
        </p:txBody>
      </p:sp>
      <p:sp>
        <p:nvSpPr>
          <p:cNvPr id="8" name="Text 2"/>
          <p:cNvSpPr txBox="1"/>
          <p:nvPr/>
        </p:nvSpPr>
        <p:spPr>
          <a:xfrm>
            <a:off x="413148" y="4070025"/>
            <a:ext cx="4158900" cy="742500"/>
          </a:xfrm>
          <a:prstGeom prst="rect">
            <a:avLst/>
          </a:prstGeom>
          <a:noFill/>
          <a:ln/>
        </p:spPr>
        <p:txBody>
          <a:bodyPr wrap="square" lIns="0" tIns="0" rIns="0" bIns="0" rtlCol="0" anchor="b"/>
          <a:lstStyle/>
          <a:p>
            <a:pPr algn="l" indent="0" marL="0">
              <a:lnSpc>
                <a:spcPct val="100000"/>
              </a:lnSpc>
              <a:buNone/>
            </a:pPr>
            <a:r>
              <a:rPr lang="en-US" sz="1700" dirty="0">
                <a:solidFill>
                  <a:srgbClr val="000000"/>
                </a:solidFill>
                <a:latin typeface="Arial" pitchFamily="34" charset="0"/>
                <a:ea typeface="Arial" pitchFamily="34" charset="-122"/>
                <a:cs typeface="Arial" pitchFamily="34" charset="-120"/>
              </a:rPr>
              <a:t>
</a:t>
            </a:r>
            <a:endParaRPr lang="en-US" sz="17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861367" y="1078226"/>
            <a:ext cx="3906600" cy="346024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8435530" y="4762976"/>
            <a:ext cx="295500" cy="99000"/>
          </a:xfrm>
          <a:prstGeom prst="rect">
            <a:avLst/>
          </a:prstGeom>
          <a:noFill/>
          <a:ln/>
        </p:spPr>
        <p:txBody>
          <a:bodyPr wrap="square" lIns="0" tIns="0" rIns="0" bIns="0" rtlCol="0" anchor="ctr"/>
          <a:lstStyle/>
          <a:p>
            <a:pPr algn="ctr" indent="0" marL="0">
              <a:lnSpc>
                <a:spcPct val="100000"/>
              </a:lnSpc>
              <a:buNone/>
            </a:pPr>
            <a:r>
              <a:rPr lang="en-US" sz="700" dirty="0">
                <a:solidFill>
                  <a:srgbClr val="FFFFFF"/>
                </a:solidFill>
                <a:latin typeface="Arial" pitchFamily="34" charset="0"/>
                <a:ea typeface="Arial" pitchFamily="34" charset="-122"/>
                <a:cs typeface="Arial" pitchFamily="34" charset="-120"/>
              </a:rPr>
              <a:t>2</a:t>
            </a:r>
            <a:endParaRPr lang="en-US" sz="700" dirty="0"/>
          </a:p>
        </p:txBody>
      </p:sp>
      <p:sp>
        <p:nvSpPr>
          <p:cNvPr id="7" name="Text 1"/>
          <p:cNvSpPr txBox="1"/>
          <p:nvPr/>
        </p:nvSpPr>
        <p:spPr>
          <a:xfrm>
            <a:off x="413147" y="435769"/>
            <a:ext cx="8317800" cy="604800"/>
          </a:xfrm>
          <a:prstGeom prst="rect">
            <a:avLst/>
          </a:prstGeom>
          <a:noFill/>
          <a:ln/>
        </p:spPr>
        <p:txBody>
          <a:bodyPr wrap="square" lIns="0" tIns="0" rIns="0" bIns="0" rtlCol="0" anchor="t"/>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Зачем нужны эти свойства в 10 классе
</a:t>
            </a:r>
            <a:endParaRPr lang="en-US" sz="2400" dirty="0"/>
          </a:p>
        </p:txBody>
      </p:sp>
      <p:sp>
        <p:nvSpPr>
          <p:cNvPr id="8" name="Text 2"/>
          <p:cNvSpPr txBox="1"/>
          <p:nvPr/>
        </p:nvSpPr>
        <p:spPr>
          <a:xfrm>
            <a:off x="700373" y="2551792"/>
            <a:ext cx="3920100" cy="1686600"/>
          </a:xfrm>
          <a:prstGeom prst="rect">
            <a:avLst/>
          </a:prstGeom>
          <a:noFill/>
          <a:ln/>
        </p:spPr>
        <p:txBody>
          <a:bodyPr wrap="square" lIns="0" tIns="0" rIns="0" bIns="0" rtlCol="0" anchor="ctr"/>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Чётность, нечётность и периодичность позволяют быстро преобразовывать тригонометрические выражения, узнавать графики и находить решения уравнений. Эти свойства делают вычисления короче и помогают видеть общие закономерности в математике и физике.
</a:t>
            </a:r>
            <a:endParaRPr lang="en-US" sz="1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435530" y="4762976"/>
            <a:ext cx="295500" cy="99000"/>
          </a:xfrm>
          <a:prstGeom prst="rect">
            <a:avLst/>
          </a:prstGeom>
          <a:noFill/>
          <a:ln/>
        </p:spPr>
        <p:txBody>
          <a:bodyPr wrap="square" lIns="0" tIns="0" rIns="0" bIns="0" rtlCol="0" anchor="ctr"/>
          <a:lstStyle/>
          <a:p>
            <a:pPr algn="ctr" indent="0" marL="0">
              <a:lnSpc>
                <a:spcPct val="100000"/>
              </a:lnSpc>
              <a:buNone/>
            </a:pPr>
            <a:r>
              <a:rPr lang="en-US" sz="700" dirty="0">
                <a:solidFill>
                  <a:srgbClr val="FFFFFF"/>
                </a:solidFill>
                <a:latin typeface="Arial" pitchFamily="34" charset="0"/>
                <a:ea typeface="Arial" pitchFamily="34" charset="-122"/>
                <a:cs typeface="Arial" pitchFamily="34" charset="-120"/>
              </a:rPr>
              <a:t>3</a:t>
            </a:r>
            <a:endParaRPr lang="en-US" sz="700" dirty="0"/>
          </a:p>
        </p:txBody>
      </p:sp>
      <p:sp>
        <p:nvSpPr>
          <p:cNvPr id="8" name="Text 1"/>
          <p:cNvSpPr txBox="1"/>
          <p:nvPr/>
        </p:nvSpPr>
        <p:spPr>
          <a:xfrm>
            <a:off x="413150" y="435775"/>
            <a:ext cx="7742100" cy="604800"/>
          </a:xfrm>
          <a:prstGeom prst="rect">
            <a:avLst/>
          </a:prstGeom>
          <a:noFill/>
          <a:ln/>
        </p:spPr>
        <p:txBody>
          <a:bodyPr wrap="square" lIns="0" tIns="0" rIns="0" bIns="0" rtlCol="0" anchor="t"/>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Определение чётной и нечётной функции
</a:t>
            </a:r>
            <a:endParaRPr lang="en-US" sz="2400" dirty="0"/>
          </a:p>
        </p:txBody>
      </p:sp>
      <p:sp>
        <p:nvSpPr>
          <p:cNvPr id="9" name="Text 2"/>
          <p:cNvSpPr txBox="1"/>
          <p:nvPr/>
        </p:nvSpPr>
        <p:spPr>
          <a:xfrm>
            <a:off x="624325" y="1675030"/>
            <a:ext cx="2277900" cy="271800"/>
          </a:xfrm>
          <a:prstGeom prst="rect">
            <a:avLst/>
          </a:prstGeom>
          <a:noFill/>
          <a:ln/>
        </p:spPr>
        <p:txBody>
          <a:bodyPr wrap="square" lIns="0" tIns="0" rIns="0" bIns="0" rtlCol="0" anchor="ctr"/>
          <a:lstStyle/>
          <a:p>
            <a:pPr algn="l" indent="0" marL="0">
              <a:lnSpc>
                <a:spcPct val="90000"/>
              </a:lnSpc>
              <a:buNone/>
            </a:pPr>
            <a:r>
              <a:rPr lang="en-US" sz="1100" b="1" dirty="0">
                <a:solidFill>
                  <a:srgbClr val="FFFFFF"/>
                </a:solidFill>
                <a:latin typeface="Arial" pitchFamily="34" charset="0"/>
                <a:ea typeface="Arial" pitchFamily="34" charset="-122"/>
                <a:cs typeface="Arial" pitchFamily="34" charset="-120"/>
              </a:rPr>
              <a:t>Чётная функция
</a:t>
            </a:r>
            <a:endParaRPr lang="en-US" sz="1100" dirty="0"/>
          </a:p>
        </p:txBody>
      </p:sp>
      <p:sp>
        <p:nvSpPr>
          <p:cNvPr id="10" name="Text 3"/>
          <p:cNvSpPr txBox="1"/>
          <p:nvPr/>
        </p:nvSpPr>
        <p:spPr>
          <a:xfrm>
            <a:off x="624325" y="1971127"/>
            <a:ext cx="2277900" cy="710700"/>
          </a:xfrm>
          <a:prstGeom prst="rect">
            <a:avLst/>
          </a:prstGeom>
          <a:noFill/>
          <a:ln/>
        </p:spPr>
        <p:txBody>
          <a:bodyPr wrap="square" lIns="0" tIns="0" rIns="0" bIns="0" rtlCol="0" anchor="t"/>
          <a:lstStyle/>
          <a:p>
            <a:pPr algn="l" indent="0" marL="0">
              <a:lnSpc>
                <a:spcPct val="90000"/>
              </a:lnSpc>
              <a:buNone/>
            </a:pPr>
            <a:r>
              <a:rPr lang="en-US" sz="900" dirty="0">
                <a:solidFill>
                  <a:srgbClr val="FFFFFF"/>
                </a:solidFill>
                <a:latin typeface="Arial" pitchFamily="34" charset="0"/>
                <a:ea typeface="Arial" pitchFamily="34" charset="-122"/>
                <a:cs typeface="Arial" pitchFamily="34" charset="-120"/>
              </a:rPr>
              <a:t>Функция называется чётной, если для каждого допустимого x выполняется равенство f(-x)=f(x). Её график зеркально симметричен относительно оси Oy, поэтому левая и правая части совпадают.
</a:t>
            </a:r>
            <a:endParaRPr lang="en-US" sz="900" dirty="0"/>
          </a:p>
        </p:txBody>
      </p:sp>
      <p:sp>
        <p:nvSpPr>
          <p:cNvPr id="11" name="Text 4"/>
          <p:cNvSpPr txBox="1"/>
          <p:nvPr/>
        </p:nvSpPr>
        <p:spPr>
          <a:xfrm>
            <a:off x="630278" y="3458962"/>
            <a:ext cx="3836400" cy="351300"/>
          </a:xfrm>
          <a:prstGeom prst="rect">
            <a:avLst/>
          </a:prstGeom>
          <a:noFill/>
          <a:ln/>
        </p:spPr>
        <p:txBody>
          <a:bodyPr wrap="square" lIns="0" tIns="0" rIns="0" bIns="0" rtlCol="0" anchor="ctr"/>
          <a:lstStyle/>
          <a:p>
            <a:pPr algn="l" indent="0" marL="0">
              <a:lnSpc>
                <a:spcPct val="90000"/>
              </a:lnSpc>
              <a:buNone/>
            </a:pPr>
            <a:r>
              <a:rPr lang="en-US" sz="1100" b="1" dirty="0">
                <a:solidFill>
                  <a:srgbClr val="FFFFFF"/>
                </a:solidFill>
                <a:latin typeface="Arial" pitchFamily="34" charset="0"/>
                <a:ea typeface="Arial" pitchFamily="34" charset="-122"/>
                <a:cs typeface="Arial" pitchFamily="34" charset="-120"/>
              </a:rPr>
              <a:t>Как проверяют свойство
</a:t>
            </a:r>
            <a:endParaRPr lang="en-US" sz="1100" dirty="0"/>
          </a:p>
        </p:txBody>
      </p:sp>
      <p:sp>
        <p:nvSpPr>
          <p:cNvPr id="12" name="Text 5"/>
          <p:cNvSpPr txBox="1"/>
          <p:nvPr/>
        </p:nvSpPr>
        <p:spPr>
          <a:xfrm>
            <a:off x="630279" y="3876325"/>
            <a:ext cx="3607800" cy="550500"/>
          </a:xfrm>
          <a:prstGeom prst="rect">
            <a:avLst/>
          </a:prstGeom>
          <a:noFill/>
          <a:ln/>
        </p:spPr>
        <p:txBody>
          <a:bodyPr wrap="square" lIns="0" tIns="0" rIns="0" bIns="0" rtlCol="0" anchor="t"/>
          <a:lstStyle/>
          <a:p>
            <a:pPr algn="l" indent="0" marL="0">
              <a:lnSpc>
                <a:spcPct val="90000"/>
              </a:lnSpc>
              <a:buNone/>
            </a:pPr>
            <a:r>
              <a:rPr lang="en-US" sz="900" dirty="0">
                <a:solidFill>
                  <a:srgbClr val="FFFFFF"/>
                </a:solidFill>
                <a:latin typeface="Arial" pitchFamily="34" charset="0"/>
                <a:ea typeface="Arial" pitchFamily="34" charset="-122"/>
                <a:cs typeface="Arial" pitchFamily="34" charset="-120"/>
              </a:rPr>
              <a:t>Для проверки достаточно заменить x на -x, упростить выражение и сравнить результат с исходной функцией. Если получилось то же самое, функция чётная; если противоположное — нечётная.
</a:t>
            </a:r>
            <a:endParaRPr lang="en-US" sz="900" dirty="0"/>
          </a:p>
        </p:txBody>
      </p:sp>
      <p:sp>
        <p:nvSpPr>
          <p:cNvPr id="13" name="Text 6"/>
          <p:cNvSpPr txBox="1"/>
          <p:nvPr/>
        </p:nvSpPr>
        <p:spPr>
          <a:xfrm>
            <a:off x="6241600" y="3420005"/>
            <a:ext cx="2277900" cy="271800"/>
          </a:xfrm>
          <a:prstGeom prst="rect">
            <a:avLst/>
          </a:prstGeom>
          <a:noFill/>
          <a:ln/>
        </p:spPr>
        <p:txBody>
          <a:bodyPr wrap="square" lIns="0" tIns="0" rIns="0" bIns="0" rtlCol="0" anchor="ctr"/>
          <a:lstStyle/>
          <a:p>
            <a:pPr algn="l" indent="0" marL="0">
              <a:lnSpc>
                <a:spcPct val="90000"/>
              </a:lnSpc>
              <a:buNone/>
            </a:pPr>
            <a:r>
              <a:rPr lang="en-US" sz="1100" b="1" dirty="0">
                <a:solidFill>
                  <a:srgbClr val="000000"/>
                </a:solidFill>
                <a:latin typeface="Arial" pitchFamily="34" charset="0"/>
                <a:ea typeface="Arial" pitchFamily="34" charset="-122"/>
                <a:cs typeface="Arial" pitchFamily="34" charset="-120"/>
              </a:rPr>
              <a:t>Что важно помнить
</a:t>
            </a:r>
            <a:endParaRPr lang="en-US" sz="1100" dirty="0"/>
          </a:p>
        </p:txBody>
      </p:sp>
      <p:sp>
        <p:nvSpPr>
          <p:cNvPr id="14" name="Text 7"/>
          <p:cNvSpPr txBox="1"/>
          <p:nvPr/>
        </p:nvSpPr>
        <p:spPr>
          <a:xfrm>
            <a:off x="6241600" y="3716102"/>
            <a:ext cx="2277900" cy="710700"/>
          </a:xfrm>
          <a:prstGeom prst="rect">
            <a:avLst/>
          </a:prstGeom>
          <a:noFill/>
          <a:ln/>
        </p:spPr>
        <p:txBody>
          <a:bodyPr wrap="square" lIns="0" tIns="0" rIns="0" bIns="0" rtlCol="0" anchor="t"/>
          <a:lstStyle/>
          <a:p>
            <a:pPr algn="l" indent="0" marL="0">
              <a:lnSpc>
                <a:spcPct val="90000"/>
              </a:lnSpc>
              <a:buNone/>
            </a:pPr>
            <a:r>
              <a:rPr lang="en-US" sz="900" dirty="0">
                <a:solidFill>
                  <a:srgbClr val="000000"/>
                </a:solidFill>
                <a:latin typeface="Arial" pitchFamily="34" charset="0"/>
                <a:ea typeface="Arial" pitchFamily="34" charset="-122"/>
                <a:cs typeface="Arial" pitchFamily="34" charset="-120"/>
              </a:rPr>
              <a:t>Проверка всегда проводится только на области определения функции. Если при подстановке -x выражение перестаёт быть допустимым, вывод о чётности или нечётности делать нельзя без учёта ограничений.
</a:t>
            </a:r>
            <a:endParaRPr lang="en-US" sz="900" dirty="0"/>
          </a:p>
        </p:txBody>
      </p:sp>
      <p:sp>
        <p:nvSpPr>
          <p:cNvPr id="15" name="Text 8"/>
          <p:cNvSpPr txBox="1"/>
          <p:nvPr/>
        </p:nvSpPr>
        <p:spPr>
          <a:xfrm>
            <a:off x="3433253" y="1633637"/>
            <a:ext cx="3836400" cy="351300"/>
          </a:xfrm>
          <a:prstGeom prst="rect">
            <a:avLst/>
          </a:prstGeom>
          <a:noFill/>
          <a:ln/>
        </p:spPr>
        <p:txBody>
          <a:bodyPr wrap="square" lIns="0" tIns="0" rIns="0" bIns="0" rtlCol="0" anchor="ctr"/>
          <a:lstStyle/>
          <a:p>
            <a:pPr algn="l" indent="0" marL="0">
              <a:lnSpc>
                <a:spcPct val="90000"/>
              </a:lnSpc>
              <a:buNone/>
            </a:pPr>
            <a:r>
              <a:rPr lang="en-US" sz="1100" b="1" dirty="0">
                <a:solidFill>
                  <a:srgbClr val="FFFFFF"/>
                </a:solidFill>
                <a:latin typeface="Arial" pitchFamily="34" charset="0"/>
                <a:ea typeface="Arial" pitchFamily="34" charset="-122"/>
                <a:cs typeface="Arial" pitchFamily="34" charset="-120"/>
              </a:rPr>
              <a:t>Нечётная функция
</a:t>
            </a:r>
            <a:endParaRPr lang="en-US" sz="1100" dirty="0"/>
          </a:p>
        </p:txBody>
      </p:sp>
      <p:sp>
        <p:nvSpPr>
          <p:cNvPr id="16" name="Text 9"/>
          <p:cNvSpPr txBox="1"/>
          <p:nvPr/>
        </p:nvSpPr>
        <p:spPr>
          <a:xfrm>
            <a:off x="3433254" y="2051000"/>
            <a:ext cx="3607800" cy="550500"/>
          </a:xfrm>
          <a:prstGeom prst="rect">
            <a:avLst/>
          </a:prstGeom>
          <a:noFill/>
          <a:ln/>
        </p:spPr>
        <p:txBody>
          <a:bodyPr wrap="square" lIns="0" tIns="0" rIns="0" bIns="0" rtlCol="0" anchor="t"/>
          <a:lstStyle/>
          <a:p>
            <a:pPr algn="l" indent="0" marL="0">
              <a:lnSpc>
                <a:spcPct val="90000"/>
              </a:lnSpc>
              <a:buNone/>
            </a:pPr>
            <a:r>
              <a:rPr lang="en-US" sz="900" dirty="0">
                <a:solidFill>
                  <a:srgbClr val="FFFFFF"/>
                </a:solidFill>
                <a:latin typeface="Arial" pitchFamily="34" charset="0"/>
                <a:ea typeface="Arial" pitchFamily="34" charset="-122"/>
                <a:cs typeface="Arial" pitchFamily="34" charset="-120"/>
              </a:rPr>
              <a:t>Функция называется нечётной, если для каждого x из области определения верно f(-x)=-f(x). Такой график обладает симметрией относительно начала координат: точка и её образ поворачиваются на 180 градусов.
</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31306" y="1078226"/>
            <a:ext cx="3906600" cy="346024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8435530" y="4762976"/>
            <a:ext cx="295500" cy="99000"/>
          </a:xfrm>
          <a:prstGeom prst="rect">
            <a:avLst/>
          </a:prstGeom>
          <a:noFill/>
          <a:ln/>
        </p:spPr>
        <p:txBody>
          <a:bodyPr wrap="square" lIns="0" tIns="0" rIns="0" bIns="0" rtlCol="0" anchor="ctr"/>
          <a:lstStyle/>
          <a:p>
            <a:pPr algn="ctr" indent="0" marL="0">
              <a:lnSpc>
                <a:spcPct val="100000"/>
              </a:lnSpc>
              <a:buNone/>
            </a:pPr>
            <a:r>
              <a:rPr lang="en-US" sz="700" dirty="0">
                <a:solidFill>
                  <a:srgbClr val="FFFFFF"/>
                </a:solidFill>
                <a:latin typeface="Arial" pitchFamily="34" charset="0"/>
                <a:ea typeface="Arial" pitchFamily="34" charset="-122"/>
                <a:cs typeface="Arial" pitchFamily="34" charset="-120"/>
              </a:rPr>
              <a:t>4</a:t>
            </a:r>
            <a:endParaRPr lang="en-US" sz="700" dirty="0"/>
          </a:p>
        </p:txBody>
      </p:sp>
      <p:sp>
        <p:nvSpPr>
          <p:cNvPr id="11" name="Text 1"/>
          <p:cNvSpPr txBox="1"/>
          <p:nvPr/>
        </p:nvSpPr>
        <p:spPr>
          <a:xfrm>
            <a:off x="4859100" y="3798904"/>
            <a:ext cx="3854100" cy="207000"/>
          </a:xfrm>
          <a:prstGeom prst="rect">
            <a:avLst/>
          </a:prstGeom>
          <a:noFill/>
          <a:ln/>
        </p:spPr>
        <p:txBody>
          <a:bodyPr wrap="square" lIns="0" tIns="0" rIns="0" bIns="0" rtlCol="0" anchor="ctr"/>
          <a:lstStyle/>
          <a:p>
            <a:pPr algn="l" indent="0" marL="0">
              <a:lnSpc>
                <a:spcPct val="90000"/>
              </a:lnSpc>
              <a:buNone/>
            </a:pPr>
            <a:r>
              <a:rPr lang="en-US" sz="1300" b="1" dirty="0">
                <a:solidFill>
                  <a:srgbClr val="000000"/>
                </a:solidFill>
                <a:latin typeface="Arial" pitchFamily="34" charset="0"/>
                <a:ea typeface="Arial" pitchFamily="34" charset="-122"/>
                <a:cs typeface="Arial" pitchFamily="34" charset="-120"/>
              </a:rPr>
              <a:t>Геометрический смысл
</a:t>
            </a:r>
            <a:endParaRPr lang="en-US" sz="1300" dirty="0"/>
          </a:p>
        </p:txBody>
      </p:sp>
      <p:sp>
        <p:nvSpPr>
          <p:cNvPr id="12" name="Text 2"/>
          <p:cNvSpPr txBox="1"/>
          <p:nvPr/>
        </p:nvSpPr>
        <p:spPr>
          <a:xfrm>
            <a:off x="4859025" y="4042488"/>
            <a:ext cx="3854100" cy="446400"/>
          </a:xfrm>
          <a:prstGeom prst="rect">
            <a:avLst/>
          </a:prstGeom>
          <a:noFill/>
          <a:ln/>
        </p:spPr>
        <p:txBody>
          <a:bodyPr wrap="square" lIns="0" tIns="0" rIns="0" bIns="0" rtlCol="0" anchor="t"/>
          <a:lstStyle/>
          <a:p>
            <a:pPr algn="l" indent="0" marL="0">
              <a:lnSpc>
                <a:spcPct val="100000"/>
              </a:lnSpc>
              <a:buNone/>
            </a:pPr>
            <a:r>
              <a:rPr lang="en-US" sz="900" dirty="0">
                <a:solidFill>
                  <a:srgbClr val="000000"/>
                </a:solidFill>
                <a:latin typeface="Arial" pitchFamily="34" charset="0"/>
                <a:ea typeface="Arial" pitchFamily="34" charset="-122"/>
                <a:cs typeface="Arial" pitchFamily="34" charset="-120"/>
              </a:rPr>
              <a:t>Симметрия графиков позволяет сразу предсказывать значения функции без полного вычисления. Достаточно увидеть точку на одной стороне оси, чтобы определить соответствующую точку на другой.
</a:t>
            </a:r>
            <a:endParaRPr lang="en-US" sz="900" dirty="0"/>
          </a:p>
        </p:txBody>
      </p:sp>
      <p:sp>
        <p:nvSpPr>
          <p:cNvPr id="13" name="Text 3"/>
          <p:cNvSpPr txBox="1"/>
          <p:nvPr/>
        </p:nvSpPr>
        <p:spPr>
          <a:xfrm>
            <a:off x="4859100" y="1160092"/>
            <a:ext cx="3854100" cy="207000"/>
          </a:xfrm>
          <a:prstGeom prst="rect">
            <a:avLst/>
          </a:prstGeom>
          <a:noFill/>
          <a:ln/>
        </p:spPr>
        <p:txBody>
          <a:bodyPr wrap="square" lIns="0" tIns="0" rIns="0" bIns="0" rtlCol="0" anchor="ctr"/>
          <a:lstStyle/>
          <a:p>
            <a:pPr algn="l" indent="0" marL="0">
              <a:lnSpc>
                <a:spcPct val="90000"/>
              </a:lnSpc>
              <a:buNone/>
            </a:pPr>
            <a:r>
              <a:rPr lang="en-US" sz="1300" b="1" dirty="0">
                <a:solidFill>
                  <a:srgbClr val="000000"/>
                </a:solidFill>
                <a:latin typeface="Arial" pitchFamily="34" charset="0"/>
                <a:ea typeface="Arial" pitchFamily="34" charset="-122"/>
                <a:cs typeface="Arial" pitchFamily="34" charset="-120"/>
              </a:rPr>
              <a:t>Синус — нечётная функция
</a:t>
            </a:r>
            <a:endParaRPr lang="en-US" sz="1300" dirty="0"/>
          </a:p>
        </p:txBody>
      </p:sp>
      <p:sp>
        <p:nvSpPr>
          <p:cNvPr id="14" name="Text 4"/>
          <p:cNvSpPr txBox="1"/>
          <p:nvPr/>
        </p:nvSpPr>
        <p:spPr>
          <a:xfrm>
            <a:off x="4859025" y="1403676"/>
            <a:ext cx="3854100" cy="446400"/>
          </a:xfrm>
          <a:prstGeom prst="rect">
            <a:avLst/>
          </a:prstGeom>
          <a:noFill/>
          <a:ln/>
        </p:spPr>
        <p:txBody>
          <a:bodyPr wrap="square" lIns="0" tIns="0" rIns="0" bIns="0" rtlCol="0" anchor="t"/>
          <a:lstStyle/>
          <a:p>
            <a:pPr algn="l" indent="0" marL="0">
              <a:lnSpc>
                <a:spcPct val="100000"/>
              </a:lnSpc>
              <a:buNone/>
            </a:pPr>
            <a:r>
              <a:rPr lang="en-US" sz="900" dirty="0">
                <a:solidFill>
                  <a:srgbClr val="000000"/>
                </a:solidFill>
                <a:latin typeface="Arial" pitchFamily="34" charset="0"/>
                <a:ea typeface="Arial" pitchFamily="34" charset="-122"/>
                <a:cs typeface="Arial" pitchFamily="34" charset="-120"/>
              </a:rPr>
              <a:t>Для синуса выполняется формула sin(-x)=-sin x, поэтому его график симметричен относительно начала координат. Точки с противоположными абсциссами имеют противоположные ординаты.
</a:t>
            </a:r>
            <a:endParaRPr lang="en-US" sz="900" dirty="0"/>
          </a:p>
        </p:txBody>
      </p:sp>
      <p:sp>
        <p:nvSpPr>
          <p:cNvPr id="15" name="Text 5"/>
          <p:cNvSpPr txBox="1"/>
          <p:nvPr/>
        </p:nvSpPr>
        <p:spPr>
          <a:xfrm>
            <a:off x="4859100" y="2039696"/>
            <a:ext cx="3854100" cy="207000"/>
          </a:xfrm>
          <a:prstGeom prst="rect">
            <a:avLst/>
          </a:prstGeom>
          <a:noFill/>
          <a:ln/>
        </p:spPr>
        <p:txBody>
          <a:bodyPr wrap="square" lIns="0" tIns="0" rIns="0" bIns="0" rtlCol="0" anchor="ctr"/>
          <a:lstStyle/>
          <a:p>
            <a:pPr algn="l" indent="0" marL="0">
              <a:lnSpc>
                <a:spcPct val="90000"/>
              </a:lnSpc>
              <a:buNone/>
            </a:pPr>
            <a:r>
              <a:rPr lang="en-US" sz="1300" b="1" dirty="0">
                <a:solidFill>
                  <a:srgbClr val="000000"/>
                </a:solidFill>
                <a:latin typeface="Arial" pitchFamily="34" charset="0"/>
                <a:ea typeface="Arial" pitchFamily="34" charset="-122"/>
                <a:cs typeface="Arial" pitchFamily="34" charset="-120"/>
              </a:rPr>
              <a:t>Косинус — чётная функция
</a:t>
            </a:r>
            <a:endParaRPr lang="en-US" sz="1300" dirty="0"/>
          </a:p>
        </p:txBody>
      </p:sp>
      <p:sp>
        <p:nvSpPr>
          <p:cNvPr id="16" name="Text 6"/>
          <p:cNvSpPr txBox="1"/>
          <p:nvPr/>
        </p:nvSpPr>
        <p:spPr>
          <a:xfrm>
            <a:off x="4859025" y="2283280"/>
            <a:ext cx="3854100" cy="446400"/>
          </a:xfrm>
          <a:prstGeom prst="rect">
            <a:avLst/>
          </a:prstGeom>
          <a:noFill/>
          <a:ln/>
        </p:spPr>
        <p:txBody>
          <a:bodyPr wrap="square" lIns="0" tIns="0" rIns="0" bIns="0" rtlCol="0" anchor="t"/>
          <a:lstStyle/>
          <a:p>
            <a:pPr algn="l" indent="0" marL="0">
              <a:lnSpc>
                <a:spcPct val="100000"/>
              </a:lnSpc>
              <a:buNone/>
            </a:pPr>
            <a:r>
              <a:rPr lang="en-US" sz="900" dirty="0">
                <a:solidFill>
                  <a:srgbClr val="000000"/>
                </a:solidFill>
                <a:latin typeface="Arial" pitchFamily="34" charset="0"/>
                <a:ea typeface="Arial" pitchFamily="34" charset="-122"/>
                <a:cs typeface="Arial" pitchFamily="34" charset="-120"/>
              </a:rPr>
              <a:t>Для косинуса верно cos(-x)=cos x, значит график симметричен относительно оси Oy. Значения слева и справа от нуля совпадают, что хорошо видно на волнообразной кривой.
</a:t>
            </a:r>
            <a:endParaRPr lang="en-US" sz="900" dirty="0"/>
          </a:p>
        </p:txBody>
      </p:sp>
      <p:sp>
        <p:nvSpPr>
          <p:cNvPr id="17" name="Text 7"/>
          <p:cNvSpPr txBox="1"/>
          <p:nvPr/>
        </p:nvSpPr>
        <p:spPr>
          <a:xfrm>
            <a:off x="4859100" y="2919300"/>
            <a:ext cx="3854100" cy="207000"/>
          </a:xfrm>
          <a:prstGeom prst="rect">
            <a:avLst/>
          </a:prstGeom>
          <a:noFill/>
          <a:ln/>
        </p:spPr>
        <p:txBody>
          <a:bodyPr wrap="square" lIns="0" tIns="0" rIns="0" bIns="0" rtlCol="0" anchor="ctr"/>
          <a:lstStyle/>
          <a:p>
            <a:pPr algn="l" indent="0" marL="0">
              <a:lnSpc>
                <a:spcPct val="90000"/>
              </a:lnSpc>
              <a:buNone/>
            </a:pPr>
            <a:r>
              <a:rPr lang="en-US" sz="1300" b="1" dirty="0">
                <a:solidFill>
                  <a:srgbClr val="000000"/>
                </a:solidFill>
                <a:latin typeface="Arial" pitchFamily="34" charset="0"/>
                <a:ea typeface="Arial" pitchFamily="34" charset="-122"/>
                <a:cs typeface="Arial" pitchFamily="34" charset="-120"/>
              </a:rPr>
              <a:t>Сравнение графиков
</a:t>
            </a:r>
            <a:endParaRPr lang="en-US" sz="1300" dirty="0"/>
          </a:p>
        </p:txBody>
      </p:sp>
      <p:sp>
        <p:nvSpPr>
          <p:cNvPr id="18" name="Text 8"/>
          <p:cNvSpPr txBox="1"/>
          <p:nvPr/>
        </p:nvSpPr>
        <p:spPr>
          <a:xfrm>
            <a:off x="4859025" y="3162884"/>
            <a:ext cx="3854100" cy="446400"/>
          </a:xfrm>
          <a:prstGeom prst="rect">
            <a:avLst/>
          </a:prstGeom>
          <a:noFill/>
          <a:ln/>
        </p:spPr>
        <p:txBody>
          <a:bodyPr wrap="square" lIns="0" tIns="0" rIns="0" bIns="0" rtlCol="0" anchor="t"/>
          <a:lstStyle/>
          <a:p>
            <a:pPr algn="l" indent="0" marL="0">
              <a:lnSpc>
                <a:spcPct val="100000"/>
              </a:lnSpc>
              <a:buNone/>
            </a:pPr>
            <a:r>
              <a:rPr lang="en-US" sz="900" dirty="0">
                <a:solidFill>
                  <a:srgbClr val="000000"/>
                </a:solidFill>
                <a:latin typeface="Arial" pitchFamily="34" charset="0"/>
                <a:ea typeface="Arial" pitchFamily="34" charset="-122"/>
                <a:cs typeface="Arial" pitchFamily="34" charset="-120"/>
              </a:rPr>
              <a:t>Обе функции имеют гладкий непрерывный вид и одинаковую амплитуду, но отличаются симметрией. Именно это помогает быстро узнавать, где расположен синус, а где косинус.
</a:t>
            </a:r>
            <a:endParaRPr lang="en-US" sz="900" dirty="0"/>
          </a:p>
        </p:txBody>
      </p:sp>
      <p:sp>
        <p:nvSpPr>
          <p:cNvPr id="19" name="Text 9"/>
          <p:cNvSpPr txBox="1"/>
          <p:nvPr/>
        </p:nvSpPr>
        <p:spPr>
          <a:xfrm>
            <a:off x="413147" y="435769"/>
            <a:ext cx="7973700" cy="604800"/>
          </a:xfrm>
          <a:prstGeom prst="rect">
            <a:avLst/>
          </a:prstGeom>
          <a:noFill/>
          <a:ln/>
        </p:spPr>
        <p:txBody>
          <a:bodyPr wrap="square" lIns="0" tIns="0" rIns="0" bIns="0" rtlCol="0" anchor="t"/>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Синус и косинус на графике
</a:t>
            </a:r>
            <a:endParaRPr lang="en-US" sz="2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435530" y="4762976"/>
            <a:ext cx="295500" cy="99000"/>
          </a:xfrm>
          <a:prstGeom prst="rect">
            <a:avLst/>
          </a:prstGeom>
          <a:noFill/>
          <a:ln/>
        </p:spPr>
        <p:txBody>
          <a:bodyPr wrap="square" lIns="0" tIns="0" rIns="0" bIns="0" rtlCol="0" anchor="ctr"/>
          <a:lstStyle/>
          <a:p>
            <a:pPr algn="ctr" indent="0" marL="0">
              <a:lnSpc>
                <a:spcPct val="100000"/>
              </a:lnSpc>
              <a:buNone/>
            </a:pPr>
            <a:r>
              <a:rPr lang="en-US" sz="700" dirty="0">
                <a:solidFill>
                  <a:srgbClr val="FFFFFF"/>
                </a:solidFill>
                <a:latin typeface="Arial" pitchFamily="34" charset="0"/>
                <a:ea typeface="Arial" pitchFamily="34" charset="-122"/>
                <a:cs typeface="Arial" pitchFamily="34" charset="-120"/>
              </a:rPr>
              <a:t>5</a:t>
            </a:r>
            <a:endParaRPr lang="en-US" sz="700" dirty="0"/>
          </a:p>
        </p:txBody>
      </p:sp>
      <p:sp>
        <p:nvSpPr>
          <p:cNvPr id="8" name="Text 1"/>
          <p:cNvSpPr txBox="1"/>
          <p:nvPr/>
        </p:nvSpPr>
        <p:spPr>
          <a:xfrm>
            <a:off x="534308" y="883599"/>
            <a:ext cx="2560500" cy="1671300"/>
          </a:xfrm>
          <a:prstGeom prst="rect">
            <a:avLst/>
          </a:prstGeom>
          <a:noFill/>
          <a:ln/>
        </p:spPr>
        <p:txBody>
          <a:bodyPr wrap="square" lIns="0" tIns="0" rIns="0" bIns="0" rtlCol="0" anchor="t"/>
          <a:lstStyle/>
          <a:p>
            <a:pPr algn="l" indent="0" marL="0">
              <a:lnSpc>
                <a:spcPct val="90000"/>
              </a:lnSpc>
              <a:buNone/>
            </a:pPr>
            <a:r>
              <a:rPr lang="en-US" sz="2400" b="1" dirty="0">
                <a:solidFill>
                  <a:srgbClr val="FFFFFF"/>
                </a:solidFill>
                <a:latin typeface="Arial" pitchFamily="34" charset="0"/>
                <a:ea typeface="Arial" pitchFamily="34" charset="-122"/>
                <a:cs typeface="Arial" pitchFamily="34" charset="-120"/>
              </a:rPr>
              <a:t>Тангенс и котангенс: нечётность и ограничения области определения
</a:t>
            </a:r>
            <a:endParaRPr lang="en-US" sz="2400" dirty="0"/>
          </a:p>
        </p:txBody>
      </p:sp>
      <p:sp>
        <p:nvSpPr>
          <p:cNvPr id="9" name="Text 2"/>
          <p:cNvSpPr txBox="1"/>
          <p:nvPr/>
        </p:nvSpPr>
        <p:spPr>
          <a:xfrm>
            <a:off x="3748025" y="568296"/>
            <a:ext cx="4842300" cy="188400"/>
          </a:xfrm>
          <a:prstGeom prst="rect">
            <a:avLst/>
          </a:prstGeom>
          <a:noFill/>
          <a:ln/>
        </p:spPr>
        <p:txBody>
          <a:bodyPr wrap="square" lIns="0" tIns="0" rIns="0" bIns="0" rtlCol="0" anchor="ctr"/>
          <a:lstStyle/>
          <a:p>
            <a:pPr algn="l" indent="0" marL="0">
              <a:lnSpc>
                <a:spcPct val="90000"/>
              </a:lnSpc>
              <a:buNone/>
            </a:pPr>
            <a:r>
              <a:rPr lang="en-US" sz="1100" b="1" dirty="0">
                <a:solidFill>
                  <a:srgbClr val="000000"/>
                </a:solidFill>
                <a:latin typeface="Arial" pitchFamily="34" charset="0"/>
                <a:ea typeface="Arial" pitchFamily="34" charset="-122"/>
                <a:cs typeface="Arial" pitchFamily="34" charset="-120"/>
              </a:rPr>
              <a:t>Тангенс нечётен
</a:t>
            </a:r>
            <a:endParaRPr lang="en-US" sz="1100" dirty="0"/>
          </a:p>
        </p:txBody>
      </p:sp>
      <p:sp>
        <p:nvSpPr>
          <p:cNvPr id="10" name="Text 3"/>
          <p:cNvSpPr txBox="1"/>
          <p:nvPr/>
        </p:nvSpPr>
        <p:spPr>
          <a:xfrm>
            <a:off x="3748025" y="853300"/>
            <a:ext cx="4877700" cy="416100"/>
          </a:xfrm>
          <a:prstGeom prst="rect">
            <a:avLst/>
          </a:prstGeom>
          <a:noFill/>
          <a:ln/>
        </p:spPr>
        <p:txBody>
          <a:bodyPr wrap="square" lIns="0" tIns="0" rIns="0" bIns="0" rtlCol="0" anchor="ctr"/>
          <a:lstStyle/>
          <a:p>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Функция y=tg x является нечётной: tg(-x)=-tg x. Это означает, что её график симметричен относительно начала координат, если рассматривать только допустимые значения аргумента.
</a:t>
            </a:r>
            <a:endParaRPr lang="en-US" sz="1000" dirty="0"/>
          </a:p>
        </p:txBody>
      </p:sp>
      <p:sp>
        <p:nvSpPr>
          <p:cNvPr id="11" name="Text 4"/>
          <p:cNvSpPr txBox="1"/>
          <p:nvPr/>
        </p:nvSpPr>
        <p:spPr>
          <a:xfrm>
            <a:off x="3748025" y="3670896"/>
            <a:ext cx="4842300" cy="188400"/>
          </a:xfrm>
          <a:prstGeom prst="rect">
            <a:avLst/>
          </a:prstGeom>
          <a:noFill/>
          <a:ln/>
        </p:spPr>
        <p:txBody>
          <a:bodyPr wrap="square" lIns="0" tIns="0" rIns="0" bIns="0" rtlCol="0" anchor="ctr"/>
          <a:lstStyle/>
          <a:p>
            <a:pPr algn="l" indent="0" marL="0">
              <a:lnSpc>
                <a:spcPct val="90000"/>
              </a:lnSpc>
              <a:buNone/>
            </a:pPr>
            <a:r>
              <a:rPr lang="en-US" sz="1100" b="1" dirty="0">
                <a:solidFill>
                  <a:srgbClr val="000000"/>
                </a:solidFill>
                <a:latin typeface="Arial" pitchFamily="34" charset="0"/>
                <a:ea typeface="Arial" pitchFamily="34" charset="-122"/>
                <a:cs typeface="Arial" pitchFamily="34" charset="-120"/>
              </a:rPr>
              <a:t>Ограничения для ctg x
</a:t>
            </a:r>
            <a:endParaRPr lang="en-US" sz="1100" dirty="0"/>
          </a:p>
        </p:txBody>
      </p:sp>
      <p:sp>
        <p:nvSpPr>
          <p:cNvPr id="12" name="Text 5"/>
          <p:cNvSpPr txBox="1"/>
          <p:nvPr/>
        </p:nvSpPr>
        <p:spPr>
          <a:xfrm>
            <a:off x="3748025" y="3955900"/>
            <a:ext cx="4877700" cy="416100"/>
          </a:xfrm>
          <a:prstGeom prst="rect">
            <a:avLst/>
          </a:prstGeom>
          <a:noFill/>
          <a:ln/>
        </p:spPr>
        <p:txBody>
          <a:bodyPr wrap="square" lIns="0" tIns="0" rIns="0" bIns="0" rtlCol="0" anchor="ctr"/>
          <a:lstStyle/>
          <a:p>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Котангенс не определён при x=πk, где sin x=0. Несмотря на разрывы, формула нечётности сохраняется на всех допустимых значениях, а это важно при построении графика.
</a:t>
            </a:r>
            <a:endParaRPr lang="en-US" sz="1000" dirty="0"/>
          </a:p>
        </p:txBody>
      </p:sp>
      <p:sp>
        <p:nvSpPr>
          <p:cNvPr id="13" name="Text 6"/>
          <p:cNvSpPr txBox="1"/>
          <p:nvPr/>
        </p:nvSpPr>
        <p:spPr>
          <a:xfrm>
            <a:off x="3748025" y="2636696"/>
            <a:ext cx="4842300" cy="188400"/>
          </a:xfrm>
          <a:prstGeom prst="rect">
            <a:avLst/>
          </a:prstGeom>
          <a:noFill/>
          <a:ln/>
        </p:spPr>
        <p:txBody>
          <a:bodyPr wrap="square" lIns="0" tIns="0" rIns="0" bIns="0" rtlCol="0" anchor="ctr"/>
          <a:lstStyle/>
          <a:p>
            <a:pPr algn="l" indent="0" marL="0">
              <a:lnSpc>
                <a:spcPct val="90000"/>
              </a:lnSpc>
              <a:buNone/>
            </a:pPr>
            <a:r>
              <a:rPr lang="en-US" sz="1100" b="1" dirty="0">
                <a:solidFill>
                  <a:srgbClr val="000000"/>
                </a:solidFill>
                <a:latin typeface="Arial" pitchFamily="34" charset="0"/>
                <a:ea typeface="Arial" pitchFamily="34" charset="-122"/>
                <a:cs typeface="Arial" pitchFamily="34" charset="-120"/>
              </a:rPr>
              <a:t>Ограничения для tg x
</a:t>
            </a:r>
            <a:endParaRPr lang="en-US" sz="1100" dirty="0"/>
          </a:p>
        </p:txBody>
      </p:sp>
      <p:sp>
        <p:nvSpPr>
          <p:cNvPr id="14" name="Text 7"/>
          <p:cNvSpPr txBox="1"/>
          <p:nvPr/>
        </p:nvSpPr>
        <p:spPr>
          <a:xfrm>
            <a:off x="3748025" y="2921700"/>
            <a:ext cx="4877700" cy="416100"/>
          </a:xfrm>
          <a:prstGeom prst="rect">
            <a:avLst/>
          </a:prstGeom>
          <a:noFill/>
          <a:ln/>
        </p:spPr>
        <p:txBody>
          <a:bodyPr wrap="square" lIns="0" tIns="0" rIns="0" bIns="0" rtlCol="0" anchor="ctr"/>
          <a:lstStyle/>
          <a:p>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Тангенс не определён при x=π/2+πk, где cos x=0. В этих точках график имеет разрывы, поэтому нечётность рассматривают только на промежутках, входящих в область определения.
</a:t>
            </a:r>
            <a:endParaRPr lang="en-US" sz="1000" dirty="0"/>
          </a:p>
        </p:txBody>
      </p:sp>
      <p:sp>
        <p:nvSpPr>
          <p:cNvPr id="15" name="Text 8"/>
          <p:cNvSpPr txBox="1"/>
          <p:nvPr/>
        </p:nvSpPr>
        <p:spPr>
          <a:xfrm>
            <a:off x="3748025" y="1602496"/>
            <a:ext cx="4842300" cy="188400"/>
          </a:xfrm>
          <a:prstGeom prst="rect">
            <a:avLst/>
          </a:prstGeom>
          <a:noFill/>
          <a:ln/>
        </p:spPr>
        <p:txBody>
          <a:bodyPr wrap="square" lIns="0" tIns="0" rIns="0" bIns="0" rtlCol="0" anchor="ctr"/>
          <a:lstStyle/>
          <a:p>
            <a:pPr algn="l" indent="0" marL="0">
              <a:lnSpc>
                <a:spcPct val="90000"/>
              </a:lnSpc>
              <a:buNone/>
            </a:pPr>
            <a:r>
              <a:rPr lang="en-US" sz="1100" b="1" dirty="0">
                <a:solidFill>
                  <a:srgbClr val="000000"/>
                </a:solidFill>
                <a:latin typeface="Arial" pitchFamily="34" charset="0"/>
                <a:ea typeface="Arial" pitchFamily="34" charset="-122"/>
                <a:cs typeface="Arial" pitchFamily="34" charset="-120"/>
              </a:rPr>
              <a:t>Котангенс нечётен
</a:t>
            </a:r>
            <a:endParaRPr lang="en-US" sz="1100" dirty="0"/>
          </a:p>
        </p:txBody>
      </p:sp>
      <p:sp>
        <p:nvSpPr>
          <p:cNvPr id="16" name="Text 9"/>
          <p:cNvSpPr txBox="1"/>
          <p:nvPr/>
        </p:nvSpPr>
        <p:spPr>
          <a:xfrm>
            <a:off x="3748025" y="1887500"/>
            <a:ext cx="4877700" cy="416100"/>
          </a:xfrm>
          <a:prstGeom prst="rect">
            <a:avLst/>
          </a:prstGeom>
          <a:noFill/>
          <a:ln/>
        </p:spPr>
        <p:txBody>
          <a:bodyPr wrap="square" lIns="0" tIns="0" rIns="0" bIns="0" rtlCol="0" anchor="ctr"/>
          <a:lstStyle/>
          <a:p>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Для котангенса также выполняется равенство ctg(-x)=-ctg x. Его график имеет ту же центральную симметрию, но отличается положением ветвей и вертикальных асимптот.
</a:t>
            </a: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1343042" y="1145300"/>
            <a:ext cx="6458008" cy="22698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581740" y="3925584"/>
            <a:ext cx="3706500" cy="567000"/>
          </a:xfrm>
          <a:prstGeom prst="rect">
            <a:avLst/>
          </a:prstGeom>
          <a:noFill/>
          <a:ln/>
        </p:spPr>
        <p:txBody>
          <a:bodyPr wrap="square" lIns="0" tIns="0" rIns="0" bIns="0" rtlCol="0" anchor="ctr"/>
          <a:lstStyle/>
          <a:p>
            <a:pPr algn="l" indent="0" marL="0">
              <a:lnSpc>
                <a:spcPct val="90000"/>
              </a:lnSpc>
              <a:buNone/>
            </a:pPr>
            <a:r>
              <a:rPr lang="en-US" sz="1200" dirty="0">
                <a:solidFill>
                  <a:srgbClr val="000000"/>
                </a:solidFill>
                <a:latin typeface="Arial" pitchFamily="34" charset="0"/>
                <a:ea typeface="Arial" pitchFamily="34" charset="-122"/>
                <a:cs typeface="Arial" pitchFamily="34" charset="-120"/>
              </a:rPr>
              <a:t>Сравнение показывает, как симметрия и период связаны с поведением графиков.
</a:t>
            </a:r>
            <a:endParaRPr lang="en-US" sz="1200" dirty="0"/>
          </a:p>
        </p:txBody>
      </p:sp>
      <p:sp>
        <p:nvSpPr>
          <p:cNvPr id="8" name="Text 1"/>
          <p:cNvSpPr txBox="1"/>
          <p:nvPr/>
        </p:nvSpPr>
        <p:spPr>
          <a:xfrm>
            <a:off x="8435530" y="4762976"/>
            <a:ext cx="295500" cy="99000"/>
          </a:xfrm>
          <a:prstGeom prst="rect">
            <a:avLst/>
          </a:prstGeom>
          <a:noFill/>
          <a:ln/>
        </p:spPr>
        <p:txBody>
          <a:bodyPr wrap="square" lIns="0" tIns="0" rIns="0" bIns="0" rtlCol="0" anchor="ctr"/>
          <a:lstStyle/>
          <a:p>
            <a:pPr algn="ctr" indent="0" marL="0">
              <a:lnSpc>
                <a:spcPct val="100000"/>
              </a:lnSpc>
              <a:buNone/>
            </a:pPr>
            <a:r>
              <a:rPr lang="en-US" sz="700" dirty="0">
                <a:solidFill>
                  <a:srgbClr val="FFFFFF"/>
                </a:solidFill>
                <a:latin typeface="Arial" pitchFamily="34" charset="0"/>
                <a:ea typeface="Arial" pitchFamily="34" charset="-122"/>
                <a:cs typeface="Arial" pitchFamily="34" charset="-120"/>
              </a:rPr>
              <a:t>6</a:t>
            </a:r>
            <a:endParaRPr lang="en-US" sz="700" dirty="0"/>
          </a:p>
        </p:txBody>
      </p:sp>
      <p:sp>
        <p:nvSpPr>
          <p:cNvPr id="9" name="Text 2"/>
          <p:cNvSpPr txBox="1"/>
          <p:nvPr/>
        </p:nvSpPr>
        <p:spPr>
          <a:xfrm>
            <a:off x="413147" y="435769"/>
            <a:ext cx="7973700" cy="604800"/>
          </a:xfrm>
          <a:prstGeom prst="rect">
            <a:avLst/>
          </a:prstGeom>
          <a:noFill/>
          <a:ln/>
        </p:spPr>
        <p:txBody>
          <a:bodyPr wrap="square" lIns="0" tIns="0" rIns="0" bIns="0" rtlCol="0" anchor="t"/>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Свойства основных тригонометрических функций
</a:t>
            </a:r>
            <a:endParaRPr lang="en-US" sz="2400" dirty="0"/>
          </a:p>
        </p:txBody>
      </p:sp>
      <p:sp>
        <p:nvSpPr>
          <p:cNvPr id="10" name="Text 3"/>
          <p:cNvSpPr txBox="1"/>
          <p:nvPr/>
        </p:nvSpPr>
        <p:spPr>
          <a:xfrm>
            <a:off x="4671975" y="3937526"/>
            <a:ext cx="3881400" cy="543300"/>
          </a:xfrm>
          <a:prstGeom prst="rect">
            <a:avLst/>
          </a:prstGeom>
          <a:noFill/>
          <a:ln/>
        </p:spPr>
        <p:txBody>
          <a:bodyPr wrap="square" lIns="0" tIns="0" rIns="0" bIns="0" rtlCol="0" anchor="t"/>
          <a:lstStyle/>
          <a:p>
            <a:pPr algn="l" indent="0" marL="0">
              <a:lnSpc>
                <a:spcPct val="90000"/>
              </a:lnSpc>
              <a:buNone/>
            </a:pPr>
            <a:r>
              <a:rPr lang="en-US" sz="1200" dirty="0">
                <a:solidFill>
                  <a:srgbClr val="FFFFFF"/>
                </a:solidFill>
                <a:latin typeface="Arial" pitchFamily="34" charset="0"/>
                <a:ea typeface="Arial" pitchFamily="34" charset="-122"/>
                <a:cs typeface="Arial" pitchFamily="34" charset="-120"/>
              </a:rPr>
              <a:t>Синус и косинус имеют одинаковый период, но разную симметрию; тангенс и котангенс повторяются чаще, поэтому их период вдвое меньше.
</a:t>
            </a:r>
            <a:endParaRPr lang="en-US" sz="1200" dirty="0"/>
          </a:p>
        </p:txBody>
      </p:sp>
      <p:sp>
        <p:nvSpPr>
          <p:cNvPr id="11" name="Text 4"/>
          <p:cNvSpPr txBox="1"/>
          <p:nvPr/>
        </p:nvSpPr>
        <p:spPr>
          <a:xfrm>
            <a:off x="413146" y="3470629"/>
            <a:ext cx="8317800" cy="218400"/>
          </a:xfrm>
          <a:prstGeom prst="rect">
            <a:avLst/>
          </a:prstGeom>
          <a:noFill/>
          <a:ln/>
        </p:spPr>
        <p:txBody>
          <a:bodyPr wrap="square" lIns="0" tIns="0" rIns="0" bIns="0" rtlCol="0" anchor="t"/>
          <a:lstStyle/>
          <a:p>
            <a:pPr algn="l" indent="0" marL="0">
              <a:lnSpc>
                <a:spcPct val="90000"/>
              </a:lnSpc>
              <a:buNone/>
            </a:pPr>
            <a:r>
              <a:rPr lang="en-US" sz="1100" dirty="0">
                <a:solidFill>
                  <a:srgbClr val="000000"/>
                </a:solidFill>
                <a:latin typeface="Arial" pitchFamily="34" charset="0"/>
                <a:ea typeface="Arial" pitchFamily="34" charset="-122"/>
                <a:cs typeface="Arial" pitchFamily="34" charset="-120"/>
              </a:rPr>
              <a:t>Базовые свойства тригонометрических функций из школьного курса алгебры
</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13147" y="1292983"/>
            <a:ext cx="8317800" cy="3182297"/>
          </a:xfrm>
          <a:prstGeom prst="rect">
            <a:avLst/>
          </a:prstGeom>
        </p:spPr>
      </p:pic>
      <p:sp>
        <p:nvSpPr>
          <p:cNvPr id="4" name="Text 0"/>
          <p:cNvSpPr txBox="1"/>
          <p:nvPr/>
        </p:nvSpPr>
        <p:spPr>
          <a:xfrm>
            <a:off x="8435530" y="4762976"/>
            <a:ext cx="295500" cy="99000"/>
          </a:xfrm>
          <a:prstGeom prst="rect">
            <a:avLst/>
          </a:prstGeom>
          <a:noFill/>
          <a:ln/>
        </p:spPr>
        <p:txBody>
          <a:bodyPr wrap="square" lIns="0" tIns="0" rIns="0" bIns="0" rtlCol="0" anchor="ctr"/>
          <a:lstStyle/>
          <a:p>
            <a:pPr algn="ctr" indent="0" marL="0">
              <a:lnSpc>
                <a:spcPct val="100000"/>
              </a:lnSpc>
              <a:buNone/>
            </a:pPr>
            <a:r>
              <a:rPr lang="en-US" sz="700" dirty="0">
                <a:solidFill>
                  <a:srgbClr val="FFFFFF"/>
                </a:solidFill>
                <a:latin typeface="Arial" pitchFamily="34" charset="0"/>
                <a:ea typeface="Arial" pitchFamily="34" charset="-122"/>
                <a:cs typeface="Arial" pitchFamily="34" charset="-120"/>
              </a:rPr>
              <a:t>7</a:t>
            </a:r>
            <a:endParaRPr lang="en-US" sz="700" dirty="0"/>
          </a:p>
        </p:txBody>
      </p:sp>
      <p:sp>
        <p:nvSpPr>
          <p:cNvPr id="5" name="Text 1"/>
          <p:cNvSpPr txBox="1"/>
          <p:nvPr/>
        </p:nvSpPr>
        <p:spPr>
          <a:xfrm>
            <a:off x="413147" y="435769"/>
            <a:ext cx="8317800" cy="364200"/>
          </a:xfrm>
          <a:prstGeom prst="rect">
            <a:avLst/>
          </a:prstGeom>
          <a:noFill/>
          <a:ln/>
        </p:spPr>
        <p:txBody>
          <a:bodyPr wrap="square" lIns="0" tIns="0" rIns="0" bIns="0" rtlCol="0" anchor="t"/>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Как определить чётность функции по формуле
</a:t>
            </a:r>
            <a:endParaRPr lang="en-US" sz="2400" dirty="0"/>
          </a:p>
        </p:txBody>
      </p:sp>
      <p:sp>
        <p:nvSpPr>
          <p:cNvPr id="6" name="Text 2"/>
          <p:cNvSpPr txBox="1"/>
          <p:nvPr/>
        </p:nvSpPr>
        <p:spPr>
          <a:xfrm>
            <a:off x="413147" y="845820"/>
            <a:ext cx="8133900" cy="267600"/>
          </a:xfrm>
          <a:prstGeom prst="rect">
            <a:avLst/>
          </a:prstGeom>
          <a:noFill/>
          <a:ln/>
        </p:spPr>
        <p:txBody>
          <a:bodyPr wrap="square" lIns="0" tIns="0" rIns="0" bIns="0" rtlCol="0" anchor="t"/>
          <a:lstStyle/>
          <a:p>
            <a:pPr algn="l" indent="0" marL="0">
              <a:lnSpc>
                <a:spcPct val="90000"/>
              </a:lnSpc>
              <a:buNone/>
            </a:pPr>
            <a:r>
              <a:rPr lang="en-US" sz="1200" dirty="0">
                <a:solidFill>
                  <a:srgbClr val="000000"/>
                </a:solidFill>
                <a:latin typeface="Arial" pitchFamily="34" charset="0"/>
                <a:ea typeface="Arial" pitchFamily="34" charset="-122"/>
                <a:cs typeface="Arial" pitchFamily="34" charset="-120"/>
              </a:rPr>
              <a:t>Алгоритм проверки тригонометрической функции по её записи и тождествам.
</a:t>
            </a:r>
            <a:endParaRPr lang="en-US" sz="12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435530" y="4762976"/>
            <a:ext cx="295500" cy="99000"/>
          </a:xfrm>
          <a:prstGeom prst="rect">
            <a:avLst/>
          </a:prstGeom>
          <a:noFill/>
          <a:ln/>
        </p:spPr>
        <p:txBody>
          <a:bodyPr wrap="square" lIns="0" tIns="0" rIns="0" bIns="0" rtlCol="0" anchor="ctr"/>
          <a:lstStyle/>
          <a:p>
            <a:pPr algn="ctr" indent="0" marL="0">
              <a:lnSpc>
                <a:spcPct val="100000"/>
              </a:lnSpc>
              <a:buNone/>
            </a:pPr>
            <a:r>
              <a:rPr lang="en-US" sz="700" dirty="0">
                <a:solidFill>
                  <a:srgbClr val="FFFFFF"/>
                </a:solidFill>
                <a:latin typeface="Arial" pitchFamily="34" charset="0"/>
                <a:ea typeface="Arial" pitchFamily="34" charset="-122"/>
                <a:cs typeface="Arial" pitchFamily="34" charset="-120"/>
              </a:rPr>
              <a:t>8</a:t>
            </a:r>
            <a:endParaRPr lang="en-US" sz="700" dirty="0"/>
          </a:p>
        </p:txBody>
      </p:sp>
      <p:sp>
        <p:nvSpPr>
          <p:cNvPr id="8" name="Text 1"/>
          <p:cNvSpPr txBox="1"/>
          <p:nvPr/>
        </p:nvSpPr>
        <p:spPr>
          <a:xfrm>
            <a:off x="413147" y="435769"/>
            <a:ext cx="8317800" cy="604800"/>
          </a:xfrm>
          <a:prstGeom prst="rect">
            <a:avLst/>
          </a:prstGeom>
          <a:noFill/>
          <a:ln/>
        </p:spPr>
        <p:txBody>
          <a:bodyPr wrap="square" lIns="0" tIns="0" rIns="0" bIns="0" rtlCol="0" anchor="t"/>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Периодическая функция и основной период
</a:t>
            </a:r>
            <a:endParaRPr lang="en-US" sz="2400" dirty="0"/>
          </a:p>
        </p:txBody>
      </p:sp>
      <p:sp>
        <p:nvSpPr>
          <p:cNvPr id="9" name="Text 2"/>
          <p:cNvSpPr txBox="1"/>
          <p:nvPr/>
        </p:nvSpPr>
        <p:spPr>
          <a:xfrm>
            <a:off x="1095090" y="2986661"/>
            <a:ext cx="3456000" cy="1227300"/>
          </a:xfrm>
          <a:prstGeom prst="rect">
            <a:avLst/>
          </a:prstGeom>
          <a:noFill/>
          <a:ln/>
        </p:spPr>
        <p:txBody>
          <a:bodyPr wrap="square" lIns="0" tIns="0" rIns="0" bIns="0" rtlCol="0" anchor="t"/>
          <a:lstStyle/>
          <a:p>
            <a:pPr algn="l" indent="0" marL="0">
              <a:lnSpc>
                <a:spcPct val="90000"/>
              </a:lnSpc>
              <a:buNone/>
            </a:pPr>
            <a:r>
              <a:rPr lang="en-US" sz="1400" b="1" dirty="0">
                <a:solidFill>
                  <a:srgbClr val="000000"/>
                </a:solidFill>
                <a:latin typeface="Arial" pitchFamily="34" charset="0"/>
                <a:ea typeface="Arial" pitchFamily="34" charset="-122"/>
                <a:cs typeface="Arial" pitchFamily="34" charset="-120"/>
              </a:rPr>
              <a:t>Определение
</a:t>
            </a:r>
            <a:pPr algn="l" indent="0" marL="0">
              <a:lnSpc>
                <a:spcPct val="90000"/>
              </a:lnSpc>
              <a:buNone/>
            </a:pPr>
            <a:r>
              <a:rPr lang="en-US" sz="1100" b="1"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1100" dirty="0">
                <a:solidFill>
                  <a:srgbClr val="000000"/>
                </a:solidFill>
                <a:latin typeface="Arial" pitchFamily="34" charset="0"/>
                <a:ea typeface="Arial" pitchFamily="34" charset="-122"/>
                <a:cs typeface="Arial" pitchFamily="34" charset="-120"/>
              </a:rPr>
              <a:t>Функцию называют периодической, если существует число T&gt;0, при котором f(x+T)=f(x) для любого допустимого x. Это условие задаёт повторяемость значений через равные промежутки.
</a:t>
            </a:r>
            <a:endParaRPr lang="en-US" sz="1400" dirty="0"/>
          </a:p>
        </p:txBody>
      </p:sp>
      <p:sp>
        <p:nvSpPr>
          <p:cNvPr id="10" name="Text 3"/>
          <p:cNvSpPr txBox="1"/>
          <p:nvPr/>
        </p:nvSpPr>
        <p:spPr>
          <a:xfrm>
            <a:off x="4850323" y="2986661"/>
            <a:ext cx="3456000" cy="1227300"/>
          </a:xfrm>
          <a:prstGeom prst="rect">
            <a:avLst/>
          </a:prstGeom>
          <a:noFill/>
          <a:ln/>
        </p:spPr>
        <p:txBody>
          <a:bodyPr wrap="square" lIns="0" tIns="0" rIns="0" bIns="0" rtlCol="0" anchor="t"/>
          <a:lstStyle/>
          <a:p>
            <a:pPr algn="l" indent="0" marL="0">
              <a:lnSpc>
                <a:spcPct val="90000"/>
              </a:lnSpc>
              <a:buNone/>
            </a:pPr>
            <a:r>
              <a:rPr lang="en-US" sz="1400" b="1" dirty="0">
                <a:solidFill>
                  <a:srgbClr val="000000"/>
                </a:solidFill>
                <a:latin typeface="Arial" pitchFamily="34" charset="0"/>
                <a:ea typeface="Arial" pitchFamily="34" charset="-122"/>
                <a:cs typeface="Arial" pitchFamily="34" charset="-120"/>
              </a:rPr>
              <a:t>Геометрический смысл
</a:t>
            </a:r>
            <a:pPr algn="l" indent="0" marL="0">
              <a:lnSpc>
                <a:spcPct val="90000"/>
              </a:lnSpc>
              <a:buNone/>
            </a:pPr>
            <a:r>
              <a:rPr lang="en-US" sz="1100" b="1"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1100" dirty="0">
                <a:solidFill>
                  <a:srgbClr val="000000"/>
                </a:solidFill>
                <a:latin typeface="Arial" pitchFamily="34" charset="0"/>
                <a:ea typeface="Arial" pitchFamily="34" charset="-122"/>
                <a:cs typeface="Arial" pitchFamily="34" charset="-120"/>
              </a:rPr>
              <a:t>На графике периодичность означает, что одинаковый фрагмент можно сдвигать вдоль оси x на период, не меняя форму. Так график мысленно продолжается бесконечно.
</a:t>
            </a:r>
            <a:endParaRPr lang="en-US" sz="1400" dirty="0"/>
          </a:p>
        </p:txBody>
      </p:sp>
      <p:sp>
        <p:nvSpPr>
          <p:cNvPr id="11" name="Text 4"/>
          <p:cNvSpPr txBox="1"/>
          <p:nvPr/>
        </p:nvSpPr>
        <p:spPr>
          <a:xfrm>
            <a:off x="3397238" y="1333500"/>
            <a:ext cx="3456000" cy="1177500"/>
          </a:xfrm>
          <a:prstGeom prst="rect">
            <a:avLst/>
          </a:prstGeom>
          <a:noFill/>
          <a:ln/>
        </p:spPr>
        <p:txBody>
          <a:bodyPr wrap="square" lIns="0" tIns="0" rIns="0" bIns="0" rtlCol="0" anchor="b"/>
          <a:lstStyle/>
          <a:p>
            <a:pPr algn="l" indent="0" marL="0">
              <a:lnSpc>
                <a:spcPct val="90000"/>
              </a:lnSpc>
              <a:buNone/>
            </a:pPr>
            <a:r>
              <a:rPr lang="en-US" sz="1400" b="1" dirty="0">
                <a:solidFill>
                  <a:srgbClr val="000000"/>
                </a:solidFill>
                <a:latin typeface="Arial" pitchFamily="34" charset="0"/>
                <a:ea typeface="Arial" pitchFamily="34" charset="-122"/>
                <a:cs typeface="Arial" pitchFamily="34" charset="-120"/>
              </a:rPr>
              <a:t>Основной период
</a:t>
            </a:r>
            <a:pPr algn="l" indent="0" marL="0">
              <a:lnSpc>
                <a:spcPct val="90000"/>
              </a:lnSpc>
              <a:buNone/>
            </a:pPr>
            <a:r>
              <a:rPr lang="en-US" sz="1100" b="1"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1100" dirty="0">
                <a:solidFill>
                  <a:srgbClr val="000000"/>
                </a:solidFill>
                <a:latin typeface="Arial" pitchFamily="34" charset="0"/>
                <a:ea typeface="Arial" pitchFamily="34" charset="-122"/>
                <a:cs typeface="Arial" pitchFamily="34" charset="-120"/>
              </a:rPr>
              <a:t>Из всех периодов выделяют наименьший положительный. Его называют основным периодом, потому что именно он полностью описывает повторение графика и удобен для вычислений.
</a:t>
            </a:r>
            <a:endParaRPr lang="en-US" sz="1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13147" y="1292719"/>
            <a:ext cx="3969000" cy="3182824"/>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840568" y="1468846"/>
            <a:ext cx="3706500" cy="567000"/>
          </a:xfrm>
          <a:prstGeom prst="rect">
            <a:avLst/>
          </a:prstGeom>
          <a:noFill/>
          <a:ln/>
        </p:spPr>
        <p:txBody>
          <a:bodyPr wrap="square" lIns="0" tIns="0" rIns="0" bIns="0" rtlCol="0" anchor="ctr"/>
          <a:lstStyle/>
          <a:p>
            <a:pPr algn="l" indent="0" marL="0">
              <a:lnSpc>
                <a:spcPct val="90000"/>
              </a:lnSpc>
              <a:buNone/>
            </a:pPr>
            <a:r>
              <a:rPr lang="en-US" sz="1200" dirty="0">
                <a:solidFill>
                  <a:srgbClr val="000000"/>
                </a:solidFill>
                <a:latin typeface="Arial" pitchFamily="34" charset="0"/>
                <a:ea typeface="Arial" pitchFamily="34" charset="-122"/>
                <a:cs typeface="Arial" pitchFamily="34" charset="-120"/>
              </a:rPr>
              <a:t>Сравнение показывает две группы функций: синус и косинус повторяются через 2π, а тангенс и котангенс — через π.
</a:t>
            </a:r>
            <a:endParaRPr lang="en-US" sz="1200" dirty="0"/>
          </a:p>
        </p:txBody>
      </p:sp>
      <p:sp>
        <p:nvSpPr>
          <p:cNvPr id="8" name="Text 1"/>
          <p:cNvSpPr txBox="1"/>
          <p:nvPr/>
        </p:nvSpPr>
        <p:spPr>
          <a:xfrm>
            <a:off x="8435530" y="4762976"/>
            <a:ext cx="295500" cy="99000"/>
          </a:xfrm>
          <a:prstGeom prst="rect">
            <a:avLst/>
          </a:prstGeom>
          <a:noFill/>
          <a:ln/>
        </p:spPr>
        <p:txBody>
          <a:bodyPr wrap="square" lIns="0" tIns="0" rIns="0" bIns="0" rtlCol="0" anchor="ctr"/>
          <a:lstStyle/>
          <a:p>
            <a:pPr algn="ctr" indent="0" marL="0">
              <a:lnSpc>
                <a:spcPct val="100000"/>
              </a:lnSpc>
              <a:buNone/>
            </a:pPr>
            <a:r>
              <a:rPr lang="en-US" sz="700" dirty="0">
                <a:solidFill>
                  <a:srgbClr val="FFFFFF"/>
                </a:solidFill>
                <a:latin typeface="Arial" pitchFamily="34" charset="0"/>
                <a:ea typeface="Arial" pitchFamily="34" charset="-122"/>
                <a:cs typeface="Arial" pitchFamily="34" charset="-120"/>
              </a:rPr>
              <a:t>9</a:t>
            </a:r>
            <a:endParaRPr lang="en-US" sz="700" dirty="0"/>
          </a:p>
        </p:txBody>
      </p:sp>
      <p:sp>
        <p:nvSpPr>
          <p:cNvPr id="9" name="Text 2"/>
          <p:cNvSpPr txBox="1"/>
          <p:nvPr/>
        </p:nvSpPr>
        <p:spPr>
          <a:xfrm>
            <a:off x="413147" y="435769"/>
            <a:ext cx="8317800" cy="604800"/>
          </a:xfrm>
          <a:prstGeom prst="rect">
            <a:avLst/>
          </a:prstGeom>
          <a:noFill/>
          <a:ln/>
        </p:spPr>
        <p:txBody>
          <a:bodyPr wrap="square" lIns="0" tIns="0" rIns="0" bIns="0" rtlCol="0" anchor="t"/>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Основные периоды тригонометрических функций
</a:t>
            </a:r>
            <a:endParaRPr lang="en-US" sz="2400" dirty="0"/>
          </a:p>
        </p:txBody>
      </p:sp>
      <p:sp>
        <p:nvSpPr>
          <p:cNvPr id="10" name="Text 3"/>
          <p:cNvSpPr txBox="1"/>
          <p:nvPr/>
        </p:nvSpPr>
        <p:spPr>
          <a:xfrm>
            <a:off x="4849446" y="2549765"/>
            <a:ext cx="3697800" cy="543300"/>
          </a:xfrm>
          <a:prstGeom prst="rect">
            <a:avLst/>
          </a:prstGeom>
          <a:noFill/>
          <a:ln/>
        </p:spPr>
        <p:txBody>
          <a:bodyPr wrap="square" lIns="0" tIns="0" rIns="0" bIns="0" rtlCol="0" anchor="t"/>
          <a:lstStyle/>
          <a:p>
            <a:pPr algn="l" indent="0" marL="0">
              <a:lnSpc>
                <a:spcPct val="90000"/>
              </a:lnSpc>
              <a:buNone/>
            </a:pPr>
            <a:r>
              <a:rPr lang="en-US" sz="1200" dirty="0">
                <a:solidFill>
                  <a:srgbClr val="FFFFFF"/>
                </a:solidFill>
                <a:latin typeface="Arial" pitchFamily="34" charset="0"/>
                <a:ea typeface="Arial" pitchFamily="34" charset="-122"/>
                <a:cs typeface="Arial" pitchFamily="34" charset="-120"/>
              </a:rPr>
              <a:t>Меньший период у tg x и ctg x означает более частое повторение графика и тесную связь с асимптотами.
</a:t>
            </a:r>
            <a:endParaRPr lang="en-US" sz="1200" dirty="0"/>
          </a:p>
        </p:txBody>
      </p:sp>
      <p:sp>
        <p:nvSpPr>
          <p:cNvPr id="11" name="Text 4"/>
          <p:cNvSpPr txBox="1"/>
          <p:nvPr/>
        </p:nvSpPr>
        <p:spPr>
          <a:xfrm>
            <a:off x="4671975" y="3467325"/>
            <a:ext cx="3895800" cy="218400"/>
          </a:xfrm>
          <a:prstGeom prst="rect">
            <a:avLst/>
          </a:prstGeom>
          <a:noFill/>
          <a:ln/>
        </p:spPr>
        <p:txBody>
          <a:bodyPr wrap="square" lIns="0" tIns="0" rIns="0" bIns="0" rtlCol="0" anchor="t"/>
          <a:lstStyle/>
          <a:p>
            <a:pPr algn="l" indent="0" marL="0">
              <a:lnSpc>
                <a:spcPct val="90000"/>
              </a:lnSpc>
              <a:buNone/>
            </a:pPr>
            <a:r>
              <a:rPr lang="en-US" sz="955" dirty="0">
                <a:solidFill>
                  <a:srgbClr val="000000"/>
                </a:solidFill>
                <a:latin typeface="Arial" pitchFamily="34" charset="0"/>
                <a:ea typeface="Arial" pitchFamily="34" charset="-122"/>
                <a:cs typeface="Arial" pitchFamily="34" charset="-120"/>
              </a:rPr>
              <a:t>Школьные свойства тригонометрических функций; значения периодов: 2π и π
</a:t>
            </a:r>
            <a:endParaRPr lang="en-US" sz="955"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435530" y="4762976"/>
            <a:ext cx="295500" cy="99000"/>
          </a:xfrm>
          <a:prstGeom prst="rect">
            <a:avLst/>
          </a:prstGeom>
          <a:noFill/>
          <a:ln/>
        </p:spPr>
        <p:txBody>
          <a:bodyPr wrap="square" lIns="0" tIns="0" rIns="0" bIns="0" rtlCol="0" anchor="ctr"/>
          <a:lstStyle/>
          <a:p>
            <a:pPr algn="ctr" indent="0" marL="0">
              <a:lnSpc>
                <a:spcPct val="100000"/>
              </a:lnSpc>
              <a:buNone/>
            </a:pPr>
            <a:r>
              <a:rPr lang="en-US" sz="700" dirty="0">
                <a:solidFill>
                  <a:srgbClr val="FFFFFF"/>
                </a:solidFill>
                <a:latin typeface="Arial" pitchFamily="34" charset="0"/>
                <a:ea typeface="Arial" pitchFamily="34" charset="-122"/>
                <a:cs typeface="Arial" pitchFamily="34" charset="-120"/>
              </a:rPr>
              <a:t>10</a:t>
            </a:r>
            <a:endParaRPr lang="en-US" sz="700" dirty="0"/>
          </a:p>
        </p:txBody>
      </p:sp>
      <p:sp>
        <p:nvSpPr>
          <p:cNvPr id="9" name="Text 1"/>
          <p:cNvSpPr txBox="1"/>
          <p:nvPr/>
        </p:nvSpPr>
        <p:spPr>
          <a:xfrm>
            <a:off x="413147" y="435769"/>
            <a:ext cx="8317800" cy="604800"/>
          </a:xfrm>
          <a:prstGeom prst="rect">
            <a:avLst/>
          </a:prstGeom>
          <a:noFill/>
          <a:ln/>
        </p:spPr>
        <p:txBody>
          <a:bodyPr wrap="square" lIns="0" tIns="0" rIns="0" bIns="0" rtlCol="0" anchor="t"/>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Как период помогает выполнять вычисления
</a:t>
            </a:r>
            <a:endParaRPr lang="en-US" sz="2400" dirty="0"/>
          </a:p>
        </p:txBody>
      </p:sp>
      <p:sp>
        <p:nvSpPr>
          <p:cNvPr id="10" name="Text 2"/>
          <p:cNvSpPr txBox="1"/>
          <p:nvPr/>
        </p:nvSpPr>
        <p:spPr>
          <a:xfrm>
            <a:off x="570350" y="1816494"/>
            <a:ext cx="1746300" cy="446400"/>
          </a:xfrm>
          <a:prstGeom prst="rect">
            <a:avLst/>
          </a:prstGeom>
          <a:noFill/>
          <a:ln/>
        </p:spPr>
        <p:txBody>
          <a:bodyPr wrap="square" lIns="0" tIns="0" rIns="0" bIns="0" rtlCol="0" anchor="ctr"/>
          <a:lstStyle/>
          <a:p>
            <a:pPr algn="l" indent="0" marL="0">
              <a:lnSpc>
                <a:spcPct val="90000"/>
              </a:lnSpc>
              <a:buNone/>
            </a:pPr>
            <a:r>
              <a:rPr lang="en-US" sz="1200" b="1" dirty="0">
                <a:solidFill>
                  <a:srgbClr val="FFFFFF"/>
                </a:solidFill>
                <a:latin typeface="Arial" pitchFamily="34" charset="0"/>
                <a:ea typeface="Arial" pitchFamily="34" charset="-122"/>
                <a:cs typeface="Arial" pitchFamily="34" charset="-120"/>
              </a:rPr>
              <a:t>Сдвиг на период
</a:t>
            </a:r>
            <a:endParaRPr lang="en-US" sz="1200" dirty="0"/>
          </a:p>
        </p:txBody>
      </p:sp>
      <p:sp>
        <p:nvSpPr>
          <p:cNvPr id="11" name="Text 3"/>
          <p:cNvSpPr txBox="1"/>
          <p:nvPr/>
        </p:nvSpPr>
        <p:spPr>
          <a:xfrm>
            <a:off x="570350" y="2430869"/>
            <a:ext cx="1746300" cy="15303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Если функция периодична с периодом T, то значение f(x) можно заменить на f(x+nT), где n — любое целое число. Это позволяет выбирать удобный аргумент без изменения ответа.
</a:t>
            </a:r>
            <a:endParaRPr lang="en-US" sz="1000" dirty="0"/>
          </a:p>
        </p:txBody>
      </p:sp>
      <p:sp>
        <p:nvSpPr>
          <p:cNvPr id="12" name="Text 4"/>
          <p:cNvSpPr txBox="1"/>
          <p:nvPr/>
        </p:nvSpPr>
        <p:spPr>
          <a:xfrm>
            <a:off x="6863150" y="1816494"/>
            <a:ext cx="1746300" cy="446400"/>
          </a:xfrm>
          <a:prstGeom prst="rect">
            <a:avLst/>
          </a:prstGeom>
          <a:noFill/>
          <a:ln/>
        </p:spPr>
        <p:txBody>
          <a:bodyPr wrap="square" lIns="0" tIns="0" rIns="0" bIns="0" rtlCol="0" anchor="ctr"/>
          <a:lstStyle/>
          <a:p>
            <a:pPr algn="l" indent="0" marL="0">
              <a:lnSpc>
                <a:spcPct val="90000"/>
              </a:lnSpc>
              <a:buNone/>
            </a:pPr>
            <a:r>
              <a:rPr lang="en-US" sz="1200" b="1" dirty="0">
                <a:solidFill>
                  <a:srgbClr val="FFFFFF"/>
                </a:solidFill>
                <a:latin typeface="Arial" pitchFamily="34" charset="0"/>
                <a:ea typeface="Arial" pitchFamily="34" charset="-122"/>
                <a:cs typeface="Arial" pitchFamily="34" charset="-120"/>
              </a:rPr>
              <a:t>Практическая польза
</a:t>
            </a:r>
            <a:endParaRPr lang="en-US" sz="1200" dirty="0"/>
          </a:p>
        </p:txBody>
      </p:sp>
      <p:sp>
        <p:nvSpPr>
          <p:cNvPr id="13" name="Text 5"/>
          <p:cNvSpPr txBox="1"/>
          <p:nvPr/>
        </p:nvSpPr>
        <p:spPr>
          <a:xfrm>
            <a:off x="6863150" y="2430869"/>
            <a:ext cx="1746300" cy="15303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Период помогает сократить вычисления и избежать лишних преобразований. В задачах с уравнениями и графиками он позволяет быстро получить новые решения из уже найденных.
</a:t>
            </a:r>
            <a:endParaRPr lang="en-US" sz="1000" dirty="0"/>
          </a:p>
        </p:txBody>
      </p:sp>
      <p:sp>
        <p:nvSpPr>
          <p:cNvPr id="14" name="Text 6"/>
          <p:cNvSpPr txBox="1"/>
          <p:nvPr/>
        </p:nvSpPr>
        <p:spPr>
          <a:xfrm>
            <a:off x="4765550" y="1816494"/>
            <a:ext cx="1746300" cy="446400"/>
          </a:xfrm>
          <a:prstGeom prst="rect">
            <a:avLst/>
          </a:prstGeom>
          <a:noFill/>
          <a:ln/>
        </p:spPr>
        <p:txBody>
          <a:bodyPr wrap="square" lIns="0" tIns="0" rIns="0" bIns="0" rtlCol="0" anchor="ctr"/>
          <a:lstStyle/>
          <a:p>
            <a:pPr algn="l" indent="0" marL="0">
              <a:lnSpc>
                <a:spcPct val="90000"/>
              </a:lnSpc>
              <a:buNone/>
            </a:pPr>
            <a:r>
              <a:rPr lang="en-US" sz="1200" b="1" dirty="0">
                <a:solidFill>
                  <a:srgbClr val="FFFFFF"/>
                </a:solidFill>
                <a:latin typeface="Arial" pitchFamily="34" charset="0"/>
                <a:ea typeface="Arial" pitchFamily="34" charset="-122"/>
                <a:cs typeface="Arial" pitchFamily="34" charset="-120"/>
              </a:rPr>
              <a:t>Тангенс и котангенс
</a:t>
            </a:r>
            <a:endParaRPr lang="en-US" sz="1200" dirty="0"/>
          </a:p>
        </p:txBody>
      </p:sp>
      <p:sp>
        <p:nvSpPr>
          <p:cNvPr id="15" name="Text 7"/>
          <p:cNvSpPr txBox="1"/>
          <p:nvPr/>
        </p:nvSpPr>
        <p:spPr>
          <a:xfrm>
            <a:off x="4765550" y="2430869"/>
            <a:ext cx="1746300" cy="15303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Для tg x и ctg x удобно работать с промежутками длиной π, потому что именно через такой шаг значения повторяются. Это особенно полезно при больших аргументах.
</a:t>
            </a:r>
            <a:endParaRPr lang="en-US" sz="1000" dirty="0"/>
          </a:p>
        </p:txBody>
      </p:sp>
      <p:sp>
        <p:nvSpPr>
          <p:cNvPr id="16" name="Text 8"/>
          <p:cNvSpPr txBox="1"/>
          <p:nvPr/>
        </p:nvSpPr>
        <p:spPr>
          <a:xfrm>
            <a:off x="2667950" y="1816494"/>
            <a:ext cx="1746300" cy="446400"/>
          </a:xfrm>
          <a:prstGeom prst="rect">
            <a:avLst/>
          </a:prstGeom>
          <a:noFill/>
          <a:ln/>
        </p:spPr>
        <p:txBody>
          <a:bodyPr wrap="square" lIns="0" tIns="0" rIns="0" bIns="0" rtlCol="0" anchor="ctr"/>
          <a:lstStyle/>
          <a:p>
            <a:pPr algn="l" indent="0" marL="0">
              <a:lnSpc>
                <a:spcPct val="90000"/>
              </a:lnSpc>
              <a:buNone/>
            </a:pPr>
            <a:r>
              <a:rPr lang="en-US" sz="1200" b="1" dirty="0">
                <a:solidFill>
                  <a:srgbClr val="FFFFFF"/>
                </a:solidFill>
                <a:latin typeface="Arial" pitchFamily="34" charset="0"/>
                <a:ea typeface="Arial" pitchFamily="34" charset="-122"/>
                <a:cs typeface="Arial" pitchFamily="34" charset="-120"/>
              </a:rPr>
              <a:t>Синус и косинус
</a:t>
            </a:r>
            <a:endParaRPr lang="en-US" sz="1200" dirty="0"/>
          </a:p>
        </p:txBody>
      </p:sp>
      <p:sp>
        <p:nvSpPr>
          <p:cNvPr id="17" name="Text 9"/>
          <p:cNvSpPr txBox="1"/>
          <p:nvPr/>
        </p:nvSpPr>
        <p:spPr>
          <a:xfrm>
            <a:off x="2667950" y="2430869"/>
            <a:ext cx="1746300" cy="15303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Для sin x и cos x часто сводят угол к промежуткам [0; 2π] или [-π; π]. Так проще использовать известные значения и быстрее ориентироваться на окружности и графике.
</a:t>
            </a:r>
            <a:endParaRPr lang="en-US" sz="1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640104" y="1073548"/>
            <a:ext cx="3927150" cy="1856192"/>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4553720" y="1073548"/>
            <a:ext cx="3927150" cy="1856192"/>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sp>
        <p:nvSpPr>
          <p:cNvPr id="11" name="Text 0"/>
          <p:cNvSpPr txBox="1"/>
          <p:nvPr/>
        </p:nvSpPr>
        <p:spPr>
          <a:xfrm>
            <a:off x="413147" y="435769"/>
            <a:ext cx="8317800" cy="604800"/>
          </a:xfrm>
          <a:prstGeom prst="rect">
            <a:avLst/>
          </a:prstGeom>
          <a:noFill/>
          <a:ln/>
        </p:spPr>
        <p:txBody>
          <a:bodyPr wrap="square" lIns="0" tIns="0" rIns="0" bIns="0" rtlCol="0" anchor="t"/>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Графическая интерпретация периодичности
</a:t>
            </a:r>
            <a:endParaRPr lang="en-US" sz="2400" dirty="0"/>
          </a:p>
        </p:txBody>
      </p:sp>
      <p:sp>
        <p:nvSpPr>
          <p:cNvPr id="12" name="Text 1"/>
          <p:cNvSpPr txBox="1"/>
          <p:nvPr/>
        </p:nvSpPr>
        <p:spPr>
          <a:xfrm>
            <a:off x="8514355" y="4762976"/>
            <a:ext cx="295425" cy="99000"/>
          </a:xfrm>
          <a:prstGeom prst="rect">
            <a:avLst/>
          </a:prstGeom>
          <a:noFill/>
          <a:ln/>
        </p:spPr>
        <p:txBody>
          <a:bodyPr wrap="square" lIns="0" tIns="0" rIns="0" bIns="0" rtlCol="0" anchor="ctr"/>
          <a:lstStyle/>
          <a:p>
            <a:pPr algn="ctr" indent="0" marL="0">
              <a:lnSpc>
                <a:spcPct val="100000"/>
              </a:lnSpc>
              <a:buNone/>
            </a:pPr>
            <a:r>
              <a:rPr lang="en-US" sz="700" dirty="0">
                <a:solidFill>
                  <a:srgbClr val="FFFFFF"/>
                </a:solidFill>
                <a:latin typeface="Arial" pitchFamily="34" charset="0"/>
                <a:ea typeface="Arial" pitchFamily="34" charset="-122"/>
                <a:cs typeface="Arial" pitchFamily="34" charset="-120"/>
              </a:rPr>
              <a:t>11</a:t>
            </a:r>
            <a:endParaRPr lang="en-US" sz="700" dirty="0"/>
          </a:p>
        </p:txBody>
      </p:sp>
      <p:sp>
        <p:nvSpPr>
          <p:cNvPr id="13" name="Text 2"/>
          <p:cNvSpPr txBox="1"/>
          <p:nvPr/>
        </p:nvSpPr>
        <p:spPr>
          <a:xfrm>
            <a:off x="856172" y="3109175"/>
            <a:ext cx="3461100" cy="283800"/>
          </a:xfrm>
          <a:prstGeom prst="rect">
            <a:avLst/>
          </a:prstGeom>
          <a:noFill/>
          <a:ln/>
        </p:spPr>
        <p:txBody>
          <a:bodyPr wrap="square" lIns="0" tIns="0" rIns="0" bIns="0" rtlCol="0" anchor="ctr"/>
          <a:lstStyle/>
          <a:p>
            <a:pPr algn="l" indent="0" marL="0">
              <a:lnSpc>
                <a:spcPct val="90000"/>
              </a:lnSpc>
              <a:buNone/>
            </a:pPr>
            <a:r>
              <a:rPr lang="en-US" sz="1400" b="1" dirty="0">
                <a:solidFill>
                  <a:srgbClr val="FFFFFF"/>
                </a:solidFill>
                <a:latin typeface="Arial" pitchFamily="34" charset="0"/>
                <a:ea typeface="Arial" pitchFamily="34" charset="-122"/>
                <a:cs typeface="Arial" pitchFamily="34" charset="-120"/>
              </a:rPr>
              <a:t>Одинаковая волна на оси x
</a:t>
            </a:r>
            <a:endParaRPr lang="en-US" sz="1400" dirty="0"/>
          </a:p>
        </p:txBody>
      </p:sp>
      <p:sp>
        <p:nvSpPr>
          <p:cNvPr id="14" name="Text 3"/>
          <p:cNvSpPr txBox="1"/>
          <p:nvPr/>
        </p:nvSpPr>
        <p:spPr>
          <a:xfrm>
            <a:off x="856172" y="3570900"/>
            <a:ext cx="3461100" cy="726000"/>
          </a:xfrm>
          <a:prstGeom prst="rect">
            <a:avLst/>
          </a:prstGeom>
          <a:noFill/>
          <a:ln/>
        </p:spPr>
        <p:txBody>
          <a:bodyPr wrap="square" lIns="0" tIns="0" rIns="0" bIns="0" rtlCol="0" anchor="t"/>
          <a:lstStyle/>
          <a:p>
            <a:pPr algn="l" indent="0" marL="0">
              <a:lnSpc>
                <a:spcPct val="90000"/>
              </a:lnSpc>
              <a:buNone/>
            </a:pPr>
            <a:r>
              <a:rPr lang="en-US" sz="1058" dirty="0">
                <a:solidFill>
                  <a:srgbClr val="FFFFFF"/>
                </a:solidFill>
                <a:latin typeface="Arial" pitchFamily="34" charset="0"/>
                <a:ea typeface="Arial" pitchFamily="34" charset="-122"/>
                <a:cs typeface="Arial" pitchFamily="34" charset="-120"/>
              </a:rPr>
              <a:t>Графики синуса и косинуса похожи на спокойную волну, которая точно повторяет себя через каждые 2π. Если мысленно сдвинуть один участок вправо или влево на этот промежуток, форма линии не изменится. Именно поэтому их легко узнавать среди других кривых.
</a:t>
            </a:r>
            <a:endParaRPr lang="en-US" sz="1058" dirty="0"/>
          </a:p>
        </p:txBody>
      </p:sp>
      <p:sp>
        <p:nvSpPr>
          <p:cNvPr id="15" name="Text 4"/>
          <p:cNvSpPr txBox="1"/>
          <p:nvPr/>
        </p:nvSpPr>
        <p:spPr>
          <a:xfrm>
            <a:off x="4769801" y="3109175"/>
            <a:ext cx="3461100" cy="283800"/>
          </a:xfrm>
          <a:prstGeom prst="rect">
            <a:avLst/>
          </a:prstGeom>
          <a:noFill/>
          <a:ln/>
        </p:spPr>
        <p:txBody>
          <a:bodyPr wrap="square" lIns="0" tIns="0" rIns="0" bIns="0" rtlCol="0" anchor="ctr"/>
          <a:lstStyle/>
          <a:p>
            <a:pPr algn="l" indent="0" marL="0">
              <a:lnSpc>
                <a:spcPct val="90000"/>
              </a:lnSpc>
              <a:buNone/>
            </a:pPr>
            <a:r>
              <a:rPr lang="en-US" sz="1400" b="1" dirty="0">
                <a:solidFill>
                  <a:srgbClr val="FFFFFF"/>
                </a:solidFill>
                <a:latin typeface="Arial" pitchFamily="34" charset="0"/>
                <a:ea typeface="Arial" pitchFamily="34" charset="-122"/>
                <a:cs typeface="Arial" pitchFamily="34" charset="-120"/>
              </a:rPr>
              <a:t>Повторение ветвей и асимптот
</a:t>
            </a:r>
            <a:endParaRPr lang="en-US" sz="1400" dirty="0"/>
          </a:p>
        </p:txBody>
      </p:sp>
      <p:sp>
        <p:nvSpPr>
          <p:cNvPr id="16" name="Text 5"/>
          <p:cNvSpPr txBox="1"/>
          <p:nvPr/>
        </p:nvSpPr>
        <p:spPr>
          <a:xfrm>
            <a:off x="4769801" y="3570900"/>
            <a:ext cx="3461100" cy="726000"/>
          </a:xfrm>
          <a:prstGeom prst="rect">
            <a:avLst/>
          </a:prstGeom>
          <a:noFill/>
          <a:ln/>
        </p:spPr>
        <p:txBody>
          <a:bodyPr wrap="square" lIns="0" tIns="0" rIns="0" bIns="0" rtlCol="0" anchor="t"/>
          <a:lstStyle/>
          <a:p>
            <a:pPr algn="l" indent="0" marL="0">
              <a:lnSpc>
                <a:spcPct val="90000"/>
              </a:lnSpc>
              <a:buNone/>
            </a:pPr>
            <a:r>
              <a:rPr lang="en-US" sz="1058" dirty="0">
                <a:solidFill>
                  <a:srgbClr val="FFFFFF"/>
                </a:solidFill>
                <a:latin typeface="Arial" pitchFamily="34" charset="0"/>
                <a:ea typeface="Arial" pitchFamily="34" charset="-122"/>
                <a:cs typeface="Arial" pitchFamily="34" charset="-120"/>
              </a:rPr>
              <a:t>У тангенса и котангенса периодичность видно не только по повторению формы, но и по расположению вертикальных асимптот. Каждая новая часть графика появляется после сдвига на π, сохраняя тот же рисунок. Для школьника это наглядный признак периодической функции.
</a:t>
            </a:r>
            <a:endParaRPr lang="en-US" sz="1058"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5997939" y="1085810"/>
            <a:ext cx="2761187" cy="34950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sp>
        <p:nvSpPr>
          <p:cNvPr id="11" name="Text 0"/>
          <p:cNvSpPr txBox="1"/>
          <p:nvPr/>
        </p:nvSpPr>
        <p:spPr>
          <a:xfrm>
            <a:off x="8435530" y="4762976"/>
            <a:ext cx="295500" cy="99000"/>
          </a:xfrm>
          <a:prstGeom prst="rect">
            <a:avLst/>
          </a:prstGeom>
          <a:noFill/>
          <a:ln/>
        </p:spPr>
        <p:txBody>
          <a:bodyPr wrap="square" lIns="0" tIns="0" rIns="0" bIns="0" rtlCol="0" anchor="ctr"/>
          <a:lstStyle/>
          <a:p>
            <a:pPr algn="ctr" indent="0" marL="0">
              <a:lnSpc>
                <a:spcPct val="100000"/>
              </a:lnSpc>
              <a:buNone/>
            </a:pPr>
            <a:r>
              <a:rPr lang="en-US" sz="700" dirty="0">
                <a:solidFill>
                  <a:srgbClr val="FFFFFF"/>
                </a:solidFill>
                <a:latin typeface="Arial" pitchFamily="34" charset="0"/>
                <a:ea typeface="Arial" pitchFamily="34" charset="-122"/>
                <a:cs typeface="Arial" pitchFamily="34" charset="-120"/>
              </a:rPr>
              <a:t>12</a:t>
            </a:r>
            <a:endParaRPr lang="en-US" sz="700" dirty="0"/>
          </a:p>
        </p:txBody>
      </p:sp>
      <p:sp>
        <p:nvSpPr>
          <p:cNvPr id="12" name="Text 1"/>
          <p:cNvSpPr txBox="1"/>
          <p:nvPr/>
        </p:nvSpPr>
        <p:spPr>
          <a:xfrm>
            <a:off x="413150" y="435775"/>
            <a:ext cx="7742100" cy="604800"/>
          </a:xfrm>
          <a:prstGeom prst="rect">
            <a:avLst/>
          </a:prstGeom>
          <a:noFill/>
          <a:ln/>
        </p:spPr>
        <p:txBody>
          <a:bodyPr wrap="square" lIns="0" tIns="0" rIns="0" bIns="0" rtlCol="0" anchor="t"/>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Правила чётности для суммы и произведения функций
</a:t>
            </a:r>
            <a:endParaRPr lang="en-US" sz="2400" dirty="0"/>
          </a:p>
        </p:txBody>
      </p:sp>
      <p:sp>
        <p:nvSpPr>
          <p:cNvPr id="13" name="Text 2"/>
          <p:cNvSpPr txBox="1"/>
          <p:nvPr/>
        </p:nvSpPr>
        <p:spPr>
          <a:xfrm>
            <a:off x="556300" y="1423665"/>
            <a:ext cx="2277900" cy="215400"/>
          </a:xfrm>
          <a:prstGeom prst="rect">
            <a:avLst/>
          </a:prstGeom>
          <a:noFill/>
          <a:ln/>
        </p:spPr>
        <p:txBody>
          <a:bodyPr wrap="square" lIns="0" tIns="0" rIns="0" bIns="0" rtlCol="0" anchor="ctr"/>
          <a:lstStyle/>
          <a:p>
            <a:pPr algn="l" indent="0" marL="0">
              <a:lnSpc>
                <a:spcPct val="90000"/>
              </a:lnSpc>
              <a:buNone/>
            </a:pPr>
            <a:r>
              <a:rPr lang="en-US" sz="1000" b="1" dirty="0">
                <a:solidFill>
                  <a:srgbClr val="FFFFFF"/>
                </a:solidFill>
                <a:latin typeface="Arial" pitchFamily="34" charset="0"/>
                <a:ea typeface="Arial" pitchFamily="34" charset="-122"/>
                <a:cs typeface="Arial" pitchFamily="34" charset="-120"/>
              </a:rPr>
              <a:t>Сумма чётных
</a:t>
            </a:r>
            <a:endParaRPr lang="en-US" sz="1000" dirty="0"/>
          </a:p>
        </p:txBody>
      </p:sp>
      <p:sp>
        <p:nvSpPr>
          <p:cNvPr id="14" name="Text 3"/>
          <p:cNvSpPr txBox="1"/>
          <p:nvPr/>
        </p:nvSpPr>
        <p:spPr>
          <a:xfrm>
            <a:off x="556300" y="1676953"/>
            <a:ext cx="2277900" cy="495000"/>
          </a:xfrm>
          <a:prstGeom prst="rect">
            <a:avLst/>
          </a:prstGeom>
          <a:noFill/>
          <a:ln/>
        </p:spPr>
        <p:txBody>
          <a:bodyPr wrap="square" lIns="0" tIns="0" rIns="0" bIns="0" rtlCol="0" anchor="t"/>
          <a:lstStyle/>
          <a:p>
            <a:pPr algn="l" indent="0" marL="0">
              <a:lnSpc>
                <a:spcPct val="90000"/>
              </a:lnSpc>
              <a:buNone/>
            </a:pPr>
            <a:r>
              <a:rPr lang="en-US" sz="800" dirty="0">
                <a:solidFill>
                  <a:srgbClr val="FFFFFF"/>
                </a:solidFill>
                <a:latin typeface="Arial" pitchFamily="34" charset="0"/>
                <a:ea typeface="Arial" pitchFamily="34" charset="-122"/>
                <a:cs typeface="Arial" pitchFamily="34" charset="-120"/>
              </a:rPr>
              <a:t>Если две функции симметричны относительно оси Oy, то и их сумма сохраняет эту симметрию. При подстановке −x в обе части получается тот же результат, поэтому сумма остаётся чётной.
</a:t>
            </a:r>
            <a:endParaRPr lang="en-US" sz="800" dirty="0"/>
          </a:p>
        </p:txBody>
      </p:sp>
      <p:sp>
        <p:nvSpPr>
          <p:cNvPr id="15" name="Text 4"/>
          <p:cNvSpPr txBox="1"/>
          <p:nvPr/>
        </p:nvSpPr>
        <p:spPr>
          <a:xfrm>
            <a:off x="3348463" y="1423665"/>
            <a:ext cx="2277900" cy="215400"/>
          </a:xfrm>
          <a:prstGeom prst="rect">
            <a:avLst/>
          </a:prstGeom>
          <a:noFill/>
          <a:ln/>
        </p:spPr>
        <p:txBody>
          <a:bodyPr wrap="square" lIns="0" tIns="0" rIns="0" bIns="0" rtlCol="0" anchor="ctr"/>
          <a:lstStyle/>
          <a:p>
            <a:pPr algn="l" indent="0" marL="0">
              <a:lnSpc>
                <a:spcPct val="90000"/>
              </a:lnSpc>
              <a:buNone/>
            </a:pPr>
            <a:r>
              <a:rPr lang="en-US" sz="1000" b="1" dirty="0">
                <a:solidFill>
                  <a:srgbClr val="FFFFFF"/>
                </a:solidFill>
                <a:latin typeface="Arial" pitchFamily="34" charset="0"/>
                <a:ea typeface="Arial" pitchFamily="34" charset="-122"/>
                <a:cs typeface="Arial" pitchFamily="34" charset="-120"/>
              </a:rPr>
              <a:t>Сумма нечётных
</a:t>
            </a:r>
            <a:endParaRPr lang="en-US" sz="1000" dirty="0"/>
          </a:p>
        </p:txBody>
      </p:sp>
      <p:sp>
        <p:nvSpPr>
          <p:cNvPr id="16" name="Text 5"/>
          <p:cNvSpPr txBox="1"/>
          <p:nvPr/>
        </p:nvSpPr>
        <p:spPr>
          <a:xfrm>
            <a:off x="3348463" y="1676953"/>
            <a:ext cx="2277900" cy="495000"/>
          </a:xfrm>
          <a:prstGeom prst="rect">
            <a:avLst/>
          </a:prstGeom>
          <a:noFill/>
          <a:ln/>
        </p:spPr>
        <p:txBody>
          <a:bodyPr wrap="square" lIns="0" tIns="0" rIns="0" bIns="0" rtlCol="0" anchor="t"/>
          <a:lstStyle/>
          <a:p>
            <a:pPr algn="l" indent="0" marL="0">
              <a:lnSpc>
                <a:spcPct val="90000"/>
              </a:lnSpc>
              <a:buNone/>
            </a:pPr>
            <a:r>
              <a:rPr lang="en-US" sz="800" dirty="0">
                <a:solidFill>
                  <a:srgbClr val="FFFFFF"/>
                </a:solidFill>
                <a:latin typeface="Arial" pitchFamily="34" charset="0"/>
                <a:ea typeface="Arial" pitchFamily="34" charset="-122"/>
                <a:cs typeface="Arial" pitchFamily="34" charset="-120"/>
              </a:rPr>
              <a:t>Когда обе функции меняют знак при замене x на −x, их сумма тоже меняет знак. Это означает, что сумма двух нечётных функций является нечётной.
</a:t>
            </a:r>
            <a:endParaRPr lang="en-US" sz="800" dirty="0"/>
          </a:p>
        </p:txBody>
      </p:sp>
      <p:sp>
        <p:nvSpPr>
          <p:cNvPr id="17" name="Text 6"/>
          <p:cNvSpPr txBox="1"/>
          <p:nvPr/>
        </p:nvSpPr>
        <p:spPr>
          <a:xfrm>
            <a:off x="556300" y="2674942"/>
            <a:ext cx="2277900" cy="215400"/>
          </a:xfrm>
          <a:prstGeom prst="rect">
            <a:avLst/>
          </a:prstGeom>
          <a:noFill/>
          <a:ln/>
        </p:spPr>
        <p:txBody>
          <a:bodyPr wrap="square" lIns="0" tIns="0" rIns="0" bIns="0" rtlCol="0" anchor="ctr"/>
          <a:lstStyle/>
          <a:p>
            <a:pPr algn="l" indent="0" marL="0">
              <a:lnSpc>
                <a:spcPct val="90000"/>
              </a:lnSpc>
              <a:buNone/>
            </a:pPr>
            <a:r>
              <a:rPr lang="en-US" sz="1000" b="1" dirty="0">
                <a:solidFill>
                  <a:srgbClr val="FFFFFF"/>
                </a:solidFill>
                <a:latin typeface="Arial" pitchFamily="34" charset="0"/>
                <a:ea typeface="Arial" pitchFamily="34" charset="-122"/>
                <a:cs typeface="Arial" pitchFamily="34" charset="-120"/>
              </a:rPr>
              <a:t>Произведение чётных
</a:t>
            </a:r>
            <a:endParaRPr lang="en-US" sz="1000" dirty="0"/>
          </a:p>
        </p:txBody>
      </p:sp>
      <p:sp>
        <p:nvSpPr>
          <p:cNvPr id="18" name="Text 7"/>
          <p:cNvSpPr txBox="1"/>
          <p:nvPr/>
        </p:nvSpPr>
        <p:spPr>
          <a:xfrm>
            <a:off x="556300" y="2928230"/>
            <a:ext cx="2277900" cy="495000"/>
          </a:xfrm>
          <a:prstGeom prst="rect">
            <a:avLst/>
          </a:prstGeom>
          <a:noFill/>
          <a:ln/>
        </p:spPr>
        <p:txBody>
          <a:bodyPr wrap="square" lIns="0" tIns="0" rIns="0" bIns="0" rtlCol="0" anchor="t"/>
          <a:lstStyle/>
          <a:p>
            <a:pPr algn="l" indent="0" marL="0">
              <a:lnSpc>
                <a:spcPct val="90000"/>
              </a:lnSpc>
              <a:buNone/>
            </a:pPr>
            <a:r>
              <a:rPr lang="en-US" sz="800" dirty="0">
                <a:solidFill>
                  <a:srgbClr val="FFFFFF"/>
                </a:solidFill>
                <a:latin typeface="Arial" pitchFamily="34" charset="0"/>
                <a:ea typeface="Arial" pitchFamily="34" charset="-122"/>
                <a:cs typeface="Arial" pitchFamily="34" charset="-120"/>
              </a:rPr>
              <a:t>Произведение двух чётных функций остаётся чётным, потому что каждая из них не меняется при замене x на −x. В результате произведение ведёт себя так же, как исходные функции.
</a:t>
            </a:r>
            <a:endParaRPr lang="en-US" sz="800" dirty="0"/>
          </a:p>
        </p:txBody>
      </p:sp>
      <p:sp>
        <p:nvSpPr>
          <p:cNvPr id="19" name="Text 8"/>
          <p:cNvSpPr txBox="1"/>
          <p:nvPr/>
        </p:nvSpPr>
        <p:spPr>
          <a:xfrm>
            <a:off x="3348463" y="2674942"/>
            <a:ext cx="2277900" cy="215400"/>
          </a:xfrm>
          <a:prstGeom prst="rect">
            <a:avLst/>
          </a:prstGeom>
          <a:noFill/>
          <a:ln/>
        </p:spPr>
        <p:txBody>
          <a:bodyPr wrap="square" lIns="0" tIns="0" rIns="0" bIns="0" rtlCol="0" anchor="ctr"/>
          <a:lstStyle/>
          <a:p>
            <a:pPr algn="l" indent="0" marL="0">
              <a:lnSpc>
                <a:spcPct val="90000"/>
              </a:lnSpc>
              <a:buNone/>
            </a:pPr>
            <a:r>
              <a:rPr lang="en-US" sz="1000" b="1" dirty="0">
                <a:solidFill>
                  <a:srgbClr val="222222"/>
                </a:solidFill>
                <a:latin typeface="Arial" pitchFamily="34" charset="0"/>
                <a:ea typeface="Arial" pitchFamily="34" charset="-122"/>
                <a:cs typeface="Arial" pitchFamily="34" charset="-120"/>
              </a:rPr>
              <a:t>Произведение нечётных
</a:t>
            </a:r>
            <a:endParaRPr lang="en-US" sz="1000" dirty="0"/>
          </a:p>
        </p:txBody>
      </p:sp>
      <p:sp>
        <p:nvSpPr>
          <p:cNvPr id="20" name="Text 9"/>
          <p:cNvSpPr txBox="1"/>
          <p:nvPr/>
        </p:nvSpPr>
        <p:spPr>
          <a:xfrm>
            <a:off x="3348463" y="2928230"/>
            <a:ext cx="2277900" cy="495000"/>
          </a:xfrm>
          <a:prstGeom prst="rect">
            <a:avLst/>
          </a:prstGeom>
          <a:noFill/>
          <a:ln/>
        </p:spPr>
        <p:txBody>
          <a:bodyPr wrap="square" lIns="0" tIns="0" rIns="0" bIns="0" rtlCol="0" anchor="t"/>
          <a:lstStyle/>
          <a:p>
            <a:pPr algn="l" indent="0" marL="0">
              <a:lnSpc>
                <a:spcPct val="90000"/>
              </a:lnSpc>
              <a:buNone/>
            </a:pPr>
            <a:r>
              <a:rPr lang="en-US" sz="800" dirty="0">
                <a:solidFill>
                  <a:srgbClr val="222222"/>
                </a:solidFill>
                <a:latin typeface="Arial" pitchFamily="34" charset="0"/>
                <a:ea typeface="Arial" pitchFamily="34" charset="-122"/>
                <a:cs typeface="Arial" pitchFamily="34" charset="-120"/>
              </a:rPr>
              <a:t>Если обе функции нечётные, то при замене x на −x возникают два минуса, которые взаимно уничтожаются. Поэтому произведение двух нечётных функций оказывается чётным.
</a:t>
            </a:r>
            <a:endParaRPr lang="en-US" sz="800" dirty="0"/>
          </a:p>
        </p:txBody>
      </p:sp>
      <p:sp>
        <p:nvSpPr>
          <p:cNvPr id="21" name="Text 10"/>
          <p:cNvSpPr txBox="1"/>
          <p:nvPr/>
        </p:nvSpPr>
        <p:spPr>
          <a:xfrm>
            <a:off x="704300" y="3796946"/>
            <a:ext cx="4455900" cy="215400"/>
          </a:xfrm>
          <a:prstGeom prst="rect">
            <a:avLst/>
          </a:prstGeom>
          <a:noFill/>
          <a:ln/>
        </p:spPr>
        <p:txBody>
          <a:bodyPr wrap="square" lIns="0" tIns="0" rIns="0" bIns="0" rtlCol="0" anchor="ctr"/>
          <a:lstStyle/>
          <a:p>
            <a:pPr algn="l" indent="0" marL="0">
              <a:lnSpc>
                <a:spcPct val="90000"/>
              </a:lnSpc>
              <a:buNone/>
            </a:pPr>
            <a:r>
              <a:rPr lang="en-US" sz="1000" b="1" dirty="0">
                <a:solidFill>
                  <a:srgbClr val="FFFFFF"/>
                </a:solidFill>
                <a:latin typeface="Arial" pitchFamily="34" charset="0"/>
                <a:ea typeface="Arial" pitchFamily="34" charset="-122"/>
                <a:cs typeface="Arial" pitchFamily="34" charset="-120"/>
              </a:rPr>
              <a:t>Смешанное произведение
</a:t>
            </a:r>
            <a:endParaRPr lang="en-US" sz="1000" dirty="0"/>
          </a:p>
        </p:txBody>
      </p:sp>
      <p:sp>
        <p:nvSpPr>
          <p:cNvPr id="22" name="Text 11"/>
          <p:cNvSpPr txBox="1"/>
          <p:nvPr/>
        </p:nvSpPr>
        <p:spPr>
          <a:xfrm>
            <a:off x="704301" y="4050227"/>
            <a:ext cx="4455900" cy="258300"/>
          </a:xfrm>
          <a:prstGeom prst="rect">
            <a:avLst/>
          </a:prstGeom>
          <a:noFill/>
          <a:ln/>
        </p:spPr>
        <p:txBody>
          <a:bodyPr wrap="square" lIns="0" tIns="0" rIns="0" bIns="0" rtlCol="0" anchor="t"/>
          <a:lstStyle/>
          <a:p>
            <a:pPr algn="l" indent="0" marL="0">
              <a:lnSpc>
                <a:spcPct val="90000"/>
              </a:lnSpc>
              <a:buNone/>
            </a:pPr>
            <a:r>
              <a:rPr lang="en-US" sz="757" dirty="0">
                <a:solidFill>
                  <a:srgbClr val="FFFFFF"/>
                </a:solidFill>
                <a:latin typeface="Arial" pitchFamily="34" charset="0"/>
                <a:ea typeface="Arial" pitchFamily="34" charset="-122"/>
                <a:cs typeface="Arial" pitchFamily="34" charset="-120"/>
              </a:rPr>
              <a:t>Произведение чётной и нечётной функции становится нечётным: одна часть сохраняется, а другая меняет знак. Это правило удобно для анализа сложных выражений без построения графика.
</a:t>
            </a:r>
            <a:endParaRPr lang="en-US" sz="757"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13147" y="1924394"/>
            <a:ext cx="3975900" cy="1397412"/>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840568" y="1650150"/>
            <a:ext cx="3706500" cy="567000"/>
          </a:xfrm>
          <a:prstGeom prst="rect">
            <a:avLst/>
          </a:prstGeom>
          <a:noFill/>
          <a:ln/>
        </p:spPr>
        <p:txBody>
          <a:bodyPr wrap="square" lIns="0" tIns="0" rIns="0" bIns="0" rtlCol="0" anchor="ctr"/>
          <a:lstStyle/>
          <a:p>
            <a:pPr algn="l" indent="0" marL="0">
              <a:lnSpc>
                <a:spcPct val="90000"/>
              </a:lnSpc>
              <a:buNone/>
            </a:pPr>
            <a:r>
              <a:rPr lang="en-US" sz="1200" dirty="0">
                <a:solidFill>
                  <a:srgbClr val="000000"/>
                </a:solidFill>
                <a:latin typeface="Arial" pitchFamily="34" charset="0"/>
                <a:ea typeface="Arial" pitchFamily="34" charset="-122"/>
                <a:cs typeface="Arial" pitchFamily="34" charset="-120"/>
              </a:rPr>
              <a:t>Таблица показывает, как замена аргумента и сдвиг на период меняют значения основных тригонометрических функций.
</a:t>
            </a:r>
            <a:endParaRPr lang="en-US" sz="1200" dirty="0"/>
          </a:p>
        </p:txBody>
      </p:sp>
      <p:sp>
        <p:nvSpPr>
          <p:cNvPr id="9" name="Text 1"/>
          <p:cNvSpPr txBox="1"/>
          <p:nvPr/>
        </p:nvSpPr>
        <p:spPr>
          <a:xfrm>
            <a:off x="8435530" y="4762976"/>
            <a:ext cx="295500" cy="99000"/>
          </a:xfrm>
          <a:prstGeom prst="rect">
            <a:avLst/>
          </a:prstGeom>
          <a:noFill/>
          <a:ln/>
        </p:spPr>
        <p:txBody>
          <a:bodyPr wrap="square" lIns="0" tIns="0" rIns="0" bIns="0" rtlCol="0" anchor="ctr"/>
          <a:lstStyle/>
          <a:p>
            <a:pPr algn="ctr" indent="0" marL="0">
              <a:lnSpc>
                <a:spcPct val="100000"/>
              </a:lnSpc>
              <a:buNone/>
            </a:pPr>
            <a:r>
              <a:rPr lang="en-US" sz="700" dirty="0">
                <a:solidFill>
                  <a:srgbClr val="FFFFFF"/>
                </a:solidFill>
                <a:latin typeface="Arial" pitchFamily="34" charset="0"/>
                <a:ea typeface="Arial" pitchFamily="34" charset="-122"/>
                <a:cs typeface="Arial" pitchFamily="34" charset="-120"/>
              </a:rPr>
              <a:t>13</a:t>
            </a:r>
            <a:endParaRPr lang="en-US" sz="700" dirty="0"/>
          </a:p>
        </p:txBody>
      </p:sp>
      <p:sp>
        <p:nvSpPr>
          <p:cNvPr id="10" name="Text 2"/>
          <p:cNvSpPr txBox="1"/>
          <p:nvPr/>
        </p:nvSpPr>
        <p:spPr>
          <a:xfrm>
            <a:off x="413147" y="435769"/>
            <a:ext cx="7973700" cy="604800"/>
          </a:xfrm>
          <a:prstGeom prst="rect">
            <a:avLst/>
          </a:prstGeom>
          <a:noFill/>
          <a:ln/>
        </p:spPr>
        <p:txBody>
          <a:bodyPr wrap="square" lIns="0" tIns="0" rIns="0" bIns="0" rtlCol="0" anchor="t"/>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Примеры преобразований аргумента
</a:t>
            </a:r>
            <a:endParaRPr lang="en-US" sz="2400" dirty="0"/>
          </a:p>
        </p:txBody>
      </p:sp>
      <p:sp>
        <p:nvSpPr>
          <p:cNvPr id="11" name="Text 3"/>
          <p:cNvSpPr txBox="1"/>
          <p:nvPr/>
        </p:nvSpPr>
        <p:spPr>
          <a:xfrm>
            <a:off x="4849446" y="2731069"/>
            <a:ext cx="3697800" cy="543300"/>
          </a:xfrm>
          <a:prstGeom prst="rect">
            <a:avLst/>
          </a:prstGeom>
          <a:noFill/>
          <a:ln/>
        </p:spPr>
        <p:txBody>
          <a:bodyPr wrap="square" lIns="0" tIns="0" rIns="0" bIns="0" rtlCol="0" anchor="t"/>
          <a:lstStyle/>
          <a:p>
            <a:pPr algn="l" indent="0" marL="0">
              <a:lnSpc>
                <a:spcPct val="90000"/>
              </a:lnSpc>
              <a:buNone/>
            </a:pPr>
            <a:r>
              <a:rPr lang="en-US" sz="1200" dirty="0">
                <a:solidFill>
                  <a:srgbClr val="FFFFFF"/>
                </a:solidFill>
                <a:latin typeface="Arial" pitchFamily="34" charset="0"/>
                <a:ea typeface="Arial" pitchFamily="34" charset="-122"/>
                <a:cs typeface="Arial" pitchFamily="34" charset="-120"/>
              </a:rPr>
              <a:t>Замена на −x помогает установить чётность или нечётность, а сдвиг на π или 2π показывает период и возможную смену знака.
</a:t>
            </a:r>
            <a:endParaRPr lang="en-US" sz="1200" dirty="0"/>
          </a:p>
        </p:txBody>
      </p:sp>
      <p:sp>
        <p:nvSpPr>
          <p:cNvPr id="12" name="Text 4"/>
          <p:cNvSpPr txBox="1"/>
          <p:nvPr/>
        </p:nvSpPr>
        <p:spPr>
          <a:xfrm>
            <a:off x="4671975" y="3648629"/>
            <a:ext cx="3895800" cy="218400"/>
          </a:xfrm>
          <a:prstGeom prst="rect">
            <a:avLst/>
          </a:prstGeom>
          <a:noFill/>
          <a:ln/>
        </p:spPr>
        <p:txBody>
          <a:bodyPr wrap="square" lIns="0" tIns="0" rIns="0" bIns="0" rtlCol="0" anchor="t"/>
          <a:lstStyle/>
          <a:p>
            <a:pPr algn="l" indent="0" marL="0">
              <a:lnSpc>
                <a:spcPct val="90000"/>
              </a:lnSpc>
              <a:buNone/>
            </a:pPr>
            <a:r>
              <a:rPr lang="en-US" sz="955" dirty="0">
                <a:solidFill>
                  <a:srgbClr val="000000"/>
                </a:solidFill>
                <a:latin typeface="Arial" pitchFamily="34" charset="0"/>
                <a:ea typeface="Arial" pitchFamily="34" charset="-122"/>
                <a:cs typeface="Arial" pitchFamily="34" charset="-120"/>
              </a:rPr>
              <a:t>Школьные формулы приведения и свойства тригонометрических функций
</a:t>
            </a:r>
            <a:endParaRPr lang="en-US" sz="955"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13147" y="1292983"/>
            <a:ext cx="8317800" cy="3182297"/>
          </a:xfrm>
          <a:prstGeom prst="rect">
            <a:avLst/>
          </a:prstGeom>
        </p:spPr>
      </p:pic>
      <p:sp>
        <p:nvSpPr>
          <p:cNvPr id="4" name="Text 0"/>
          <p:cNvSpPr txBox="1"/>
          <p:nvPr/>
        </p:nvSpPr>
        <p:spPr>
          <a:xfrm>
            <a:off x="8435530" y="4762976"/>
            <a:ext cx="295500" cy="99000"/>
          </a:xfrm>
          <a:prstGeom prst="rect">
            <a:avLst/>
          </a:prstGeom>
          <a:noFill/>
          <a:ln/>
        </p:spPr>
        <p:txBody>
          <a:bodyPr wrap="square" lIns="0" tIns="0" rIns="0" bIns="0" rtlCol="0" anchor="ctr"/>
          <a:lstStyle/>
          <a:p>
            <a:pPr algn="ctr" indent="0" marL="0">
              <a:lnSpc>
                <a:spcPct val="100000"/>
              </a:lnSpc>
              <a:buNone/>
            </a:pPr>
            <a:r>
              <a:rPr lang="en-US" sz="700" dirty="0">
                <a:solidFill>
                  <a:srgbClr val="FFFFFF"/>
                </a:solidFill>
                <a:latin typeface="Arial" pitchFamily="34" charset="0"/>
                <a:ea typeface="Arial" pitchFamily="34" charset="-122"/>
                <a:cs typeface="Arial" pitchFamily="34" charset="-120"/>
              </a:rPr>
              <a:t>14</a:t>
            </a:r>
            <a:endParaRPr lang="en-US" sz="700" dirty="0"/>
          </a:p>
        </p:txBody>
      </p:sp>
      <p:sp>
        <p:nvSpPr>
          <p:cNvPr id="5" name="Text 1"/>
          <p:cNvSpPr txBox="1"/>
          <p:nvPr/>
        </p:nvSpPr>
        <p:spPr>
          <a:xfrm>
            <a:off x="413147" y="435769"/>
            <a:ext cx="8317800" cy="364200"/>
          </a:xfrm>
          <a:prstGeom prst="rect">
            <a:avLst/>
          </a:prstGeom>
          <a:noFill/>
          <a:ln/>
        </p:spPr>
        <p:txBody>
          <a:bodyPr wrap="square" lIns="0" tIns="0" rIns="0" bIns="0" rtlCol="0" anchor="t"/>
          <a:lstStyle/>
          <a:p>
            <a:pPr algn="l" indent="0" marL="0">
              <a:lnSpc>
                <a:spcPct val="90000"/>
              </a:lnSpc>
              <a:buNone/>
            </a:pPr>
            <a:r>
              <a:rPr lang="en-US" sz="1957" b="1" dirty="0">
                <a:solidFill>
                  <a:srgbClr val="000000"/>
                </a:solidFill>
                <a:latin typeface="Arial" pitchFamily="34" charset="0"/>
                <a:ea typeface="Arial" pitchFamily="34" charset="-122"/>
                <a:cs typeface="Arial" pitchFamily="34" charset="-120"/>
              </a:rPr>
              <a:t>Связь формул преобразования аргумента со свойствами функций
</a:t>
            </a:r>
            <a:endParaRPr lang="en-US" sz="1957" dirty="0"/>
          </a:p>
        </p:txBody>
      </p:sp>
      <p:sp>
        <p:nvSpPr>
          <p:cNvPr id="6" name="Text 2"/>
          <p:cNvSpPr txBox="1"/>
          <p:nvPr/>
        </p:nvSpPr>
        <p:spPr>
          <a:xfrm>
            <a:off x="413147" y="845820"/>
            <a:ext cx="8133900" cy="267600"/>
          </a:xfrm>
          <a:prstGeom prst="rect">
            <a:avLst/>
          </a:prstGeom>
          <a:noFill/>
          <a:ln/>
        </p:spPr>
        <p:txBody>
          <a:bodyPr wrap="square" lIns="0" tIns="0" rIns="0" bIns="0" rtlCol="0" anchor="t"/>
          <a:lstStyle/>
          <a:p>
            <a:pPr algn="l" indent="0" marL="0">
              <a:lnSpc>
                <a:spcPct val="90000"/>
              </a:lnSpc>
              <a:buNone/>
            </a:pPr>
            <a:r>
              <a:rPr lang="en-US" sz="1200" dirty="0">
                <a:solidFill>
                  <a:srgbClr val="000000"/>
                </a:solidFill>
                <a:latin typeface="Arial" pitchFamily="34" charset="0"/>
                <a:ea typeface="Arial" pitchFamily="34" charset="-122"/>
                <a:cs typeface="Arial" pitchFamily="34" charset="-120"/>
              </a:rPr>
              <a:t>Алгоритм проверки свойств по формулам и области определения
</a:t>
            </a:r>
            <a:endParaRPr lang="en-US" sz="12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31306" y="1078226"/>
            <a:ext cx="3906600" cy="346024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8435530" y="4762976"/>
            <a:ext cx="295500" cy="99000"/>
          </a:xfrm>
          <a:prstGeom prst="rect">
            <a:avLst/>
          </a:prstGeom>
          <a:noFill/>
          <a:ln/>
        </p:spPr>
        <p:txBody>
          <a:bodyPr wrap="square" lIns="0" tIns="0" rIns="0" bIns="0" rtlCol="0" anchor="ctr"/>
          <a:lstStyle/>
          <a:p>
            <a:pPr algn="ctr" indent="0" marL="0">
              <a:lnSpc>
                <a:spcPct val="100000"/>
              </a:lnSpc>
              <a:buNone/>
            </a:pPr>
            <a:r>
              <a:rPr lang="en-US" sz="700" dirty="0">
                <a:solidFill>
                  <a:srgbClr val="FFFFFF"/>
                </a:solidFill>
                <a:latin typeface="Arial" pitchFamily="34" charset="0"/>
                <a:ea typeface="Arial" pitchFamily="34" charset="-122"/>
                <a:cs typeface="Arial" pitchFamily="34" charset="-120"/>
              </a:rPr>
              <a:t>15</a:t>
            </a:r>
            <a:endParaRPr lang="en-US" sz="700" dirty="0"/>
          </a:p>
        </p:txBody>
      </p:sp>
      <p:sp>
        <p:nvSpPr>
          <p:cNvPr id="11" name="Text 1"/>
          <p:cNvSpPr txBox="1"/>
          <p:nvPr/>
        </p:nvSpPr>
        <p:spPr>
          <a:xfrm>
            <a:off x="4859100" y="3798904"/>
            <a:ext cx="3854100" cy="207000"/>
          </a:xfrm>
          <a:prstGeom prst="rect">
            <a:avLst/>
          </a:prstGeom>
          <a:noFill/>
          <a:ln/>
        </p:spPr>
        <p:txBody>
          <a:bodyPr wrap="square" lIns="0" tIns="0" rIns="0" bIns="0" rtlCol="0" anchor="ctr"/>
          <a:lstStyle/>
          <a:p>
            <a:pPr algn="l" indent="0" marL="0">
              <a:lnSpc>
                <a:spcPct val="90000"/>
              </a:lnSpc>
              <a:buNone/>
            </a:pPr>
            <a:r>
              <a:rPr lang="en-US" sz="1300" b="1" dirty="0">
                <a:solidFill>
                  <a:srgbClr val="000000"/>
                </a:solidFill>
                <a:latin typeface="Arial" pitchFamily="34" charset="0"/>
                <a:ea typeface="Arial" pitchFamily="34" charset="-122"/>
                <a:cs typeface="Arial" pitchFamily="34" charset="-120"/>
              </a:rPr>
              <a:t>Считают периодичность достаточной
</a:t>
            </a:r>
            <a:endParaRPr lang="en-US" sz="1300" dirty="0"/>
          </a:p>
        </p:txBody>
      </p:sp>
      <p:sp>
        <p:nvSpPr>
          <p:cNvPr id="12" name="Text 2"/>
          <p:cNvSpPr txBox="1"/>
          <p:nvPr/>
        </p:nvSpPr>
        <p:spPr>
          <a:xfrm>
            <a:off x="4859025" y="4042488"/>
            <a:ext cx="3854100" cy="446400"/>
          </a:xfrm>
          <a:prstGeom prst="rect">
            <a:avLst/>
          </a:prstGeom>
          <a:noFill/>
          <a:ln/>
        </p:spPr>
        <p:txBody>
          <a:bodyPr wrap="square" lIns="0" tIns="0" rIns="0" bIns="0" rtlCol="0" anchor="t"/>
          <a:lstStyle/>
          <a:p>
            <a:pPr algn="l" indent="0" marL="0">
              <a:lnSpc>
                <a:spcPct val="100000"/>
              </a:lnSpc>
              <a:buNone/>
            </a:pPr>
            <a:r>
              <a:rPr lang="en-US" sz="900" dirty="0">
                <a:solidFill>
                  <a:srgbClr val="000000"/>
                </a:solidFill>
                <a:latin typeface="Arial" pitchFamily="34" charset="0"/>
                <a:ea typeface="Arial" pitchFamily="34" charset="-122"/>
                <a:cs typeface="Arial" pitchFamily="34" charset="-120"/>
              </a:rPr>
              <a:t>Не каждая периодическая функция обязательно чётная или нечётная. Период лишь говорит о повторяемости значений, а симметрия требует отдельной проверки по определению.
</a:t>
            </a:r>
            <a:endParaRPr lang="en-US" sz="900" dirty="0"/>
          </a:p>
        </p:txBody>
      </p:sp>
      <p:sp>
        <p:nvSpPr>
          <p:cNvPr id="13" name="Text 3"/>
          <p:cNvSpPr txBox="1"/>
          <p:nvPr/>
        </p:nvSpPr>
        <p:spPr>
          <a:xfrm>
            <a:off x="4859100" y="1160092"/>
            <a:ext cx="3854100" cy="207000"/>
          </a:xfrm>
          <a:prstGeom prst="rect">
            <a:avLst/>
          </a:prstGeom>
          <a:noFill/>
          <a:ln/>
        </p:spPr>
        <p:txBody>
          <a:bodyPr wrap="square" lIns="0" tIns="0" rIns="0" bIns="0" rtlCol="0" anchor="ctr"/>
          <a:lstStyle/>
          <a:p>
            <a:pPr algn="l" indent="0" marL="0">
              <a:lnSpc>
                <a:spcPct val="90000"/>
              </a:lnSpc>
              <a:buNone/>
            </a:pPr>
            <a:r>
              <a:rPr lang="en-US" sz="1300" b="1" dirty="0">
                <a:solidFill>
                  <a:srgbClr val="000000"/>
                </a:solidFill>
                <a:latin typeface="Arial" pitchFamily="34" charset="0"/>
                <a:ea typeface="Arial" pitchFamily="34" charset="-122"/>
                <a:cs typeface="Arial" pitchFamily="34" charset="-120"/>
              </a:rPr>
              <a:t>Забывают область определения
</a:t>
            </a:r>
            <a:endParaRPr lang="en-US" sz="1300" dirty="0"/>
          </a:p>
        </p:txBody>
      </p:sp>
      <p:sp>
        <p:nvSpPr>
          <p:cNvPr id="14" name="Text 4"/>
          <p:cNvSpPr txBox="1"/>
          <p:nvPr/>
        </p:nvSpPr>
        <p:spPr>
          <a:xfrm>
            <a:off x="4859025" y="1403676"/>
            <a:ext cx="3854100" cy="446400"/>
          </a:xfrm>
          <a:prstGeom prst="rect">
            <a:avLst/>
          </a:prstGeom>
          <a:noFill/>
          <a:ln/>
        </p:spPr>
        <p:txBody>
          <a:bodyPr wrap="square" lIns="0" tIns="0" rIns="0" bIns="0" rtlCol="0" anchor="t"/>
          <a:lstStyle/>
          <a:p>
            <a:pPr algn="l" indent="0" marL="0">
              <a:lnSpc>
                <a:spcPct val="100000"/>
              </a:lnSpc>
              <a:buNone/>
            </a:pPr>
            <a:r>
              <a:rPr lang="en-US" sz="889" dirty="0">
                <a:solidFill>
                  <a:srgbClr val="000000"/>
                </a:solidFill>
                <a:latin typeface="Arial" pitchFamily="34" charset="0"/>
                <a:ea typeface="Arial" pitchFamily="34" charset="-122"/>
                <a:cs typeface="Arial" pitchFamily="34" charset="-120"/>
              </a:rPr>
              <a:t>Для tg x и ctg x нельзя проверять свойства только по формуле, не учитывая запрещённые значения. Если точка не входит в область определения, вывод о чётности или периодичности в ней делать нельзя.
</a:t>
            </a:r>
            <a:endParaRPr lang="en-US" sz="889" dirty="0"/>
          </a:p>
        </p:txBody>
      </p:sp>
      <p:sp>
        <p:nvSpPr>
          <p:cNvPr id="15" name="Text 5"/>
          <p:cNvSpPr txBox="1"/>
          <p:nvPr/>
        </p:nvSpPr>
        <p:spPr>
          <a:xfrm>
            <a:off x="4859100" y="2039696"/>
            <a:ext cx="3854100" cy="207000"/>
          </a:xfrm>
          <a:prstGeom prst="rect">
            <a:avLst/>
          </a:prstGeom>
          <a:noFill/>
          <a:ln/>
        </p:spPr>
        <p:txBody>
          <a:bodyPr wrap="square" lIns="0" tIns="0" rIns="0" bIns="0" rtlCol="0" anchor="ctr"/>
          <a:lstStyle/>
          <a:p>
            <a:pPr algn="l" indent="0" marL="0">
              <a:lnSpc>
                <a:spcPct val="90000"/>
              </a:lnSpc>
              <a:buNone/>
            </a:pPr>
            <a:r>
              <a:rPr lang="en-US" sz="1300" b="1" dirty="0">
                <a:solidFill>
                  <a:srgbClr val="000000"/>
                </a:solidFill>
                <a:latin typeface="Arial" pitchFamily="34" charset="0"/>
                <a:ea typeface="Arial" pitchFamily="34" charset="-122"/>
                <a:cs typeface="Arial" pitchFamily="34" charset="-120"/>
              </a:rPr>
              <a:t>Путают симметрию и период
</a:t>
            </a:r>
            <a:endParaRPr lang="en-US" sz="1300" dirty="0"/>
          </a:p>
        </p:txBody>
      </p:sp>
      <p:sp>
        <p:nvSpPr>
          <p:cNvPr id="16" name="Text 6"/>
          <p:cNvSpPr txBox="1"/>
          <p:nvPr/>
        </p:nvSpPr>
        <p:spPr>
          <a:xfrm>
            <a:off x="4859025" y="2283280"/>
            <a:ext cx="3854100" cy="446400"/>
          </a:xfrm>
          <a:prstGeom prst="rect">
            <a:avLst/>
          </a:prstGeom>
          <a:noFill/>
          <a:ln/>
        </p:spPr>
        <p:txBody>
          <a:bodyPr wrap="square" lIns="0" tIns="0" rIns="0" bIns="0" rtlCol="0" anchor="t"/>
          <a:lstStyle/>
          <a:p>
            <a:pPr algn="l" indent="0" marL="0">
              <a:lnSpc>
                <a:spcPct val="100000"/>
              </a:lnSpc>
              <a:buNone/>
            </a:pPr>
            <a:r>
              <a:rPr lang="en-US" sz="900" dirty="0">
                <a:solidFill>
                  <a:srgbClr val="000000"/>
                </a:solidFill>
                <a:latin typeface="Arial" pitchFamily="34" charset="0"/>
                <a:ea typeface="Arial" pitchFamily="34" charset="-122"/>
                <a:cs typeface="Arial" pitchFamily="34" charset="-120"/>
              </a:rPr>
              <a:t>Чётность и периодичность описывают разные свойства. Первая связана с отражением графика, вторая — с его повторением, поэтому одно не заменяет другое и не следует из него автоматически.
</a:t>
            </a:r>
            <a:endParaRPr lang="en-US" sz="900" dirty="0"/>
          </a:p>
        </p:txBody>
      </p:sp>
      <p:sp>
        <p:nvSpPr>
          <p:cNvPr id="17" name="Text 7"/>
          <p:cNvSpPr txBox="1"/>
          <p:nvPr/>
        </p:nvSpPr>
        <p:spPr>
          <a:xfrm>
            <a:off x="4859100" y="2919300"/>
            <a:ext cx="3854100" cy="207000"/>
          </a:xfrm>
          <a:prstGeom prst="rect">
            <a:avLst/>
          </a:prstGeom>
          <a:noFill/>
          <a:ln/>
        </p:spPr>
        <p:txBody>
          <a:bodyPr wrap="square" lIns="0" tIns="0" rIns="0" bIns="0" rtlCol="0" anchor="ctr"/>
          <a:lstStyle/>
          <a:p>
            <a:pPr algn="l" indent="0" marL="0">
              <a:lnSpc>
                <a:spcPct val="90000"/>
              </a:lnSpc>
              <a:buNone/>
            </a:pPr>
            <a:r>
              <a:rPr lang="en-US" sz="1300" b="1" dirty="0">
                <a:solidFill>
                  <a:srgbClr val="000000"/>
                </a:solidFill>
                <a:latin typeface="Arial" pitchFamily="34" charset="0"/>
                <a:ea typeface="Arial" pitchFamily="34" charset="-122"/>
                <a:cs typeface="Arial" pitchFamily="34" charset="-120"/>
              </a:rPr>
              <a:t>Смотрят на один пример
</a:t>
            </a:r>
            <a:endParaRPr lang="en-US" sz="1300" dirty="0"/>
          </a:p>
        </p:txBody>
      </p:sp>
      <p:sp>
        <p:nvSpPr>
          <p:cNvPr id="18" name="Text 8"/>
          <p:cNvSpPr txBox="1"/>
          <p:nvPr/>
        </p:nvSpPr>
        <p:spPr>
          <a:xfrm>
            <a:off x="4859025" y="3162884"/>
            <a:ext cx="3854100" cy="446400"/>
          </a:xfrm>
          <a:prstGeom prst="rect">
            <a:avLst/>
          </a:prstGeom>
          <a:noFill/>
          <a:ln/>
        </p:spPr>
        <p:txBody>
          <a:bodyPr wrap="square" lIns="0" tIns="0" rIns="0" bIns="0" rtlCol="0" anchor="t"/>
          <a:lstStyle/>
          <a:p>
            <a:pPr algn="l" indent="0" marL="0">
              <a:lnSpc>
                <a:spcPct val="100000"/>
              </a:lnSpc>
              <a:buNone/>
            </a:pPr>
            <a:r>
              <a:rPr lang="en-US" sz="900" dirty="0">
                <a:solidFill>
                  <a:srgbClr val="000000"/>
                </a:solidFill>
                <a:latin typeface="Arial" pitchFamily="34" charset="0"/>
                <a:ea typeface="Arial" pitchFamily="34" charset="-122"/>
                <a:cs typeface="Arial" pitchFamily="34" charset="-120"/>
              </a:rPr>
              <a:t>Проверка по одному значению может совпасть случайно и не доказывает свойство функции. Нужно использовать общее равенство f(-x)=f(x) или f(-x)=-f(x) для всех допустимых x.
</a:t>
            </a:r>
            <a:endParaRPr lang="en-US" sz="900" dirty="0"/>
          </a:p>
        </p:txBody>
      </p:sp>
      <p:sp>
        <p:nvSpPr>
          <p:cNvPr id="19" name="Text 9"/>
          <p:cNvSpPr txBox="1"/>
          <p:nvPr/>
        </p:nvSpPr>
        <p:spPr>
          <a:xfrm>
            <a:off x="413147" y="435769"/>
            <a:ext cx="7973700" cy="604800"/>
          </a:xfrm>
          <a:prstGeom prst="rect">
            <a:avLst/>
          </a:prstGeom>
          <a:noFill/>
          <a:ln/>
        </p:spPr>
        <p:txBody>
          <a:bodyPr wrap="square" lIns="0" tIns="0" rIns="0" bIns="0" rtlCol="0" anchor="t"/>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Типичные ошибки при изучении темы
</a:t>
            </a:r>
            <a:endParaRPr lang="en-US" sz="24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13147" y="1292719"/>
            <a:ext cx="3969000" cy="3182824"/>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840568" y="1468846"/>
            <a:ext cx="3706500" cy="567000"/>
          </a:xfrm>
          <a:prstGeom prst="rect">
            <a:avLst/>
          </a:prstGeom>
          <a:noFill/>
          <a:ln/>
        </p:spPr>
        <p:txBody>
          <a:bodyPr wrap="square" lIns="0" tIns="0" rIns="0" bIns="0" rtlCol="0" anchor="ctr"/>
          <a:lstStyle/>
          <a:p>
            <a:pPr algn="l" indent="0" marL="0">
              <a:lnSpc>
                <a:spcPct val="90000"/>
              </a:lnSpc>
              <a:buNone/>
            </a:pPr>
            <a:r>
              <a:rPr lang="en-US" sz="1200" dirty="0">
                <a:solidFill>
                  <a:srgbClr val="000000"/>
                </a:solidFill>
                <a:latin typeface="Arial" pitchFamily="34" charset="0"/>
                <a:ea typeface="Arial" pitchFamily="34" charset="-122"/>
                <a:cs typeface="Arial" pitchFamily="34" charset="-120"/>
              </a:rPr>
              <a:t>На диаграмме видно, что косинус выделяется чётностью, а тангенс и котангенс отличаются более коротким периодом и наличием разрывов.
</a:t>
            </a:r>
            <a:endParaRPr lang="en-US" sz="1200" dirty="0"/>
          </a:p>
        </p:txBody>
      </p:sp>
      <p:sp>
        <p:nvSpPr>
          <p:cNvPr id="8" name="Text 1"/>
          <p:cNvSpPr txBox="1"/>
          <p:nvPr/>
        </p:nvSpPr>
        <p:spPr>
          <a:xfrm>
            <a:off x="8435530" y="4762976"/>
            <a:ext cx="295500" cy="99000"/>
          </a:xfrm>
          <a:prstGeom prst="rect">
            <a:avLst/>
          </a:prstGeom>
          <a:noFill/>
          <a:ln/>
        </p:spPr>
        <p:txBody>
          <a:bodyPr wrap="square" lIns="0" tIns="0" rIns="0" bIns="0" rtlCol="0" anchor="ctr"/>
          <a:lstStyle/>
          <a:p>
            <a:pPr algn="ctr" indent="0" marL="0">
              <a:lnSpc>
                <a:spcPct val="100000"/>
              </a:lnSpc>
              <a:buNone/>
            </a:pPr>
            <a:r>
              <a:rPr lang="en-US" sz="700" dirty="0">
                <a:solidFill>
                  <a:srgbClr val="FFFFFF"/>
                </a:solidFill>
                <a:latin typeface="Arial" pitchFamily="34" charset="0"/>
                <a:ea typeface="Arial" pitchFamily="34" charset="-122"/>
                <a:cs typeface="Arial" pitchFamily="34" charset="-120"/>
              </a:rPr>
              <a:t>16</a:t>
            </a:r>
            <a:endParaRPr lang="en-US" sz="700" dirty="0"/>
          </a:p>
        </p:txBody>
      </p:sp>
      <p:sp>
        <p:nvSpPr>
          <p:cNvPr id="9" name="Text 2"/>
          <p:cNvSpPr txBox="1"/>
          <p:nvPr/>
        </p:nvSpPr>
        <p:spPr>
          <a:xfrm>
            <a:off x="413147" y="435769"/>
            <a:ext cx="8317800" cy="604800"/>
          </a:xfrm>
          <a:prstGeom prst="rect">
            <a:avLst/>
          </a:prstGeom>
          <a:noFill/>
          <a:ln/>
        </p:spPr>
        <p:txBody>
          <a:bodyPr wrap="square" lIns="0" tIns="0" rIns="0" bIns="0" rtlCol="0" anchor="t"/>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Сравнение свойств основных тригонометрических функций
</a:t>
            </a:r>
            <a:endParaRPr lang="en-US" sz="2400" dirty="0"/>
          </a:p>
        </p:txBody>
      </p:sp>
      <p:sp>
        <p:nvSpPr>
          <p:cNvPr id="10" name="Text 3"/>
          <p:cNvSpPr txBox="1"/>
          <p:nvPr/>
        </p:nvSpPr>
        <p:spPr>
          <a:xfrm>
            <a:off x="4849446" y="2549765"/>
            <a:ext cx="3697800" cy="543300"/>
          </a:xfrm>
          <a:prstGeom prst="rect">
            <a:avLst/>
          </a:prstGeom>
          <a:noFill/>
          <a:ln/>
        </p:spPr>
        <p:txBody>
          <a:bodyPr wrap="square" lIns="0" tIns="0" rIns="0" bIns="0" rtlCol="0" anchor="t"/>
          <a:lstStyle/>
          <a:p>
            <a:pPr algn="l" indent="0" marL="0">
              <a:lnSpc>
                <a:spcPct val="90000"/>
              </a:lnSpc>
              <a:buNone/>
            </a:pPr>
            <a:r>
              <a:rPr lang="en-US" sz="1200" dirty="0">
                <a:solidFill>
                  <a:srgbClr val="FFFFFF"/>
                </a:solidFill>
                <a:latin typeface="Arial" pitchFamily="34" charset="0"/>
                <a:ea typeface="Arial" pitchFamily="34" charset="-122"/>
                <a:cs typeface="Arial" pitchFamily="34" charset="-120"/>
              </a:rPr>
              <a:t>Все четыре функции периодические, но только cos x чётная; у tg x и ctg x период вдвое меньше, чем у sin x и cos x.
</a:t>
            </a:r>
            <a:endParaRPr lang="en-US" sz="1200" dirty="0"/>
          </a:p>
        </p:txBody>
      </p:sp>
      <p:sp>
        <p:nvSpPr>
          <p:cNvPr id="11" name="Text 4"/>
          <p:cNvSpPr txBox="1"/>
          <p:nvPr/>
        </p:nvSpPr>
        <p:spPr>
          <a:xfrm>
            <a:off x="4671975" y="3467325"/>
            <a:ext cx="3895800" cy="218400"/>
          </a:xfrm>
          <a:prstGeom prst="rect">
            <a:avLst/>
          </a:prstGeom>
          <a:noFill/>
          <a:ln/>
        </p:spPr>
        <p:txBody>
          <a:bodyPr wrap="square" lIns="0" tIns="0" rIns="0" bIns="0" rtlCol="0" anchor="t"/>
          <a:lstStyle/>
          <a:p>
            <a:pPr algn="l" indent="0" marL="0">
              <a:lnSpc>
                <a:spcPct val="90000"/>
              </a:lnSpc>
              <a:buNone/>
            </a:pPr>
            <a:r>
              <a:rPr lang="en-US" sz="955" dirty="0">
                <a:solidFill>
                  <a:srgbClr val="000000"/>
                </a:solidFill>
                <a:latin typeface="Arial" pitchFamily="34" charset="0"/>
                <a:ea typeface="Arial" pitchFamily="34" charset="-122"/>
                <a:cs typeface="Arial" pitchFamily="34" charset="-120"/>
              </a:rPr>
              <a:t>Обобщение свойств тригонометрических функций из школьного курса алгебры
</a:t>
            </a:r>
            <a:endParaRPr lang="en-US" sz="955"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70490" y="1072294"/>
            <a:ext cx="2782500" cy="1858623"/>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5983442" y="1072294"/>
            <a:ext cx="2782500" cy="1858623"/>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3180693" y="1072294"/>
            <a:ext cx="2782500" cy="1858623"/>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8435530" y="4762976"/>
            <a:ext cx="295500" cy="99000"/>
          </a:xfrm>
          <a:prstGeom prst="rect">
            <a:avLst/>
          </a:prstGeom>
          <a:noFill/>
          <a:ln/>
        </p:spPr>
        <p:txBody>
          <a:bodyPr wrap="square" lIns="0" tIns="0" rIns="0" bIns="0" rtlCol="0" anchor="ctr"/>
          <a:lstStyle/>
          <a:p>
            <a:pPr algn="ctr" indent="0" marL="0">
              <a:lnSpc>
                <a:spcPct val="100000"/>
              </a:lnSpc>
              <a:buNone/>
            </a:pPr>
            <a:r>
              <a:rPr lang="en-US" sz="700" dirty="0">
                <a:solidFill>
                  <a:srgbClr val="FFFFFF"/>
                </a:solidFill>
                <a:latin typeface="Arial" pitchFamily="34" charset="0"/>
                <a:ea typeface="Arial" pitchFamily="34" charset="-122"/>
                <a:cs typeface="Arial" pitchFamily="34" charset="-120"/>
              </a:rPr>
              <a:t>17</a:t>
            </a:r>
            <a:endParaRPr lang="en-US" sz="700" dirty="0"/>
          </a:p>
        </p:txBody>
      </p:sp>
      <p:sp>
        <p:nvSpPr>
          <p:cNvPr id="11" name="Text 1"/>
          <p:cNvSpPr txBox="1"/>
          <p:nvPr/>
        </p:nvSpPr>
        <p:spPr>
          <a:xfrm>
            <a:off x="413147" y="435769"/>
            <a:ext cx="8317800" cy="604800"/>
          </a:xfrm>
          <a:prstGeom prst="rect">
            <a:avLst/>
          </a:prstGeom>
          <a:noFill/>
          <a:ln/>
        </p:spPr>
        <p:txBody>
          <a:bodyPr wrap="square" lIns="0" tIns="0" rIns="0" bIns="0" rtlCol="0" anchor="t"/>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Применение в физике и реальных процессах
</a:t>
            </a:r>
            <a:endParaRPr lang="en-US" sz="2400" dirty="0"/>
          </a:p>
        </p:txBody>
      </p:sp>
      <p:sp>
        <p:nvSpPr>
          <p:cNvPr id="12" name="Text 2"/>
          <p:cNvSpPr txBox="1"/>
          <p:nvPr/>
        </p:nvSpPr>
        <p:spPr>
          <a:xfrm>
            <a:off x="586568" y="3109164"/>
            <a:ext cx="2393100" cy="283800"/>
          </a:xfrm>
          <a:prstGeom prst="rect">
            <a:avLst/>
          </a:prstGeom>
          <a:noFill/>
          <a:ln/>
        </p:spPr>
        <p:txBody>
          <a:bodyPr wrap="square" lIns="0" tIns="0" rIns="0" bIns="0" rtlCol="0" anchor="ctr"/>
          <a:lstStyle/>
          <a:p>
            <a:pPr algn="l" indent="0" marL="0">
              <a:lnSpc>
                <a:spcPct val="90000"/>
              </a:lnSpc>
              <a:buNone/>
            </a:pPr>
            <a:r>
              <a:rPr lang="en-US" sz="900" b="1" dirty="0">
                <a:solidFill>
                  <a:srgbClr val="FFFFFF"/>
                </a:solidFill>
                <a:latin typeface="Arial" pitchFamily="34" charset="0"/>
                <a:ea typeface="Arial" pitchFamily="34" charset="-122"/>
                <a:cs typeface="Arial" pitchFamily="34" charset="-120"/>
              </a:rPr>
              <a:t>Колебания и волны
</a:t>
            </a:r>
            <a:endParaRPr lang="en-US" sz="900" dirty="0"/>
          </a:p>
        </p:txBody>
      </p:sp>
      <p:sp>
        <p:nvSpPr>
          <p:cNvPr id="13" name="Text 3"/>
          <p:cNvSpPr txBox="1"/>
          <p:nvPr/>
        </p:nvSpPr>
        <p:spPr>
          <a:xfrm>
            <a:off x="586568" y="3570889"/>
            <a:ext cx="2393100" cy="726000"/>
          </a:xfrm>
          <a:prstGeom prst="rect">
            <a:avLst/>
          </a:prstGeom>
          <a:noFill/>
          <a:ln/>
        </p:spPr>
        <p:txBody>
          <a:bodyPr wrap="square" lIns="0" tIns="0" rIns="0" bIns="0" rtlCol="0" anchor="t"/>
          <a:lstStyle/>
          <a:p>
            <a:pPr algn="l" indent="0" marL="0">
              <a:lnSpc>
                <a:spcPct val="90000"/>
              </a:lnSpc>
              <a:buNone/>
            </a:pPr>
            <a:r>
              <a:rPr lang="en-US" sz="800" dirty="0">
                <a:solidFill>
                  <a:srgbClr val="FFFFFF"/>
                </a:solidFill>
                <a:latin typeface="Arial" pitchFamily="34" charset="0"/>
                <a:ea typeface="Arial" pitchFamily="34" charset="-122"/>
                <a:cs typeface="Arial" pitchFamily="34" charset="-120"/>
              </a:rPr>
              <a:t>Синус и косинус удобно описывают маятник, звук и электромагнитные колебания, потому что эти процессы повторяются через равные промежутки времени. По графику легко увидеть амплитуду, фазу и период, а значит, понять поведение системы без сложных вычислений.
</a:t>
            </a:r>
            <a:endParaRPr lang="en-US" sz="800" dirty="0"/>
          </a:p>
        </p:txBody>
      </p:sp>
      <p:sp>
        <p:nvSpPr>
          <p:cNvPr id="14" name="Text 4"/>
          <p:cNvSpPr txBox="1"/>
          <p:nvPr/>
        </p:nvSpPr>
        <p:spPr>
          <a:xfrm>
            <a:off x="6199520" y="3109164"/>
            <a:ext cx="2393100" cy="283800"/>
          </a:xfrm>
          <a:prstGeom prst="rect">
            <a:avLst/>
          </a:prstGeom>
          <a:noFill/>
          <a:ln/>
        </p:spPr>
        <p:txBody>
          <a:bodyPr wrap="square" lIns="0" tIns="0" rIns="0" bIns="0" rtlCol="0" anchor="ctr"/>
          <a:lstStyle/>
          <a:p>
            <a:pPr algn="l" indent="0" marL="0">
              <a:lnSpc>
                <a:spcPct val="90000"/>
              </a:lnSpc>
              <a:buNone/>
            </a:pPr>
            <a:r>
              <a:rPr lang="en-US" sz="900" b="1" dirty="0">
                <a:solidFill>
                  <a:srgbClr val="FFFFFF"/>
                </a:solidFill>
                <a:latin typeface="Arial" pitchFamily="34" charset="0"/>
                <a:ea typeface="Arial" pitchFamily="34" charset="-122"/>
                <a:cs typeface="Arial" pitchFamily="34" charset="-120"/>
              </a:rPr>
              <a:t>Симметрия в задачах
</a:t>
            </a:r>
            <a:endParaRPr lang="en-US" sz="900" dirty="0"/>
          </a:p>
        </p:txBody>
      </p:sp>
      <p:sp>
        <p:nvSpPr>
          <p:cNvPr id="15" name="Text 5"/>
          <p:cNvSpPr txBox="1"/>
          <p:nvPr/>
        </p:nvSpPr>
        <p:spPr>
          <a:xfrm>
            <a:off x="6199520" y="3570889"/>
            <a:ext cx="2393100" cy="726000"/>
          </a:xfrm>
          <a:prstGeom prst="rect">
            <a:avLst/>
          </a:prstGeom>
          <a:noFill/>
          <a:ln/>
        </p:spPr>
        <p:txBody>
          <a:bodyPr wrap="square" lIns="0" tIns="0" rIns="0" bIns="0" rtlCol="0" anchor="t"/>
          <a:lstStyle/>
          <a:p>
            <a:pPr algn="l" indent="0" marL="0">
              <a:lnSpc>
                <a:spcPct val="90000"/>
              </a:lnSpc>
              <a:buNone/>
            </a:pPr>
            <a:r>
              <a:rPr lang="en-US" sz="800" dirty="0">
                <a:solidFill>
                  <a:srgbClr val="FFFFFF"/>
                </a:solidFill>
                <a:latin typeface="Arial" pitchFamily="34" charset="0"/>
                <a:ea typeface="Arial" pitchFamily="34" charset="-122"/>
                <a:cs typeface="Arial" pitchFamily="34" charset="-120"/>
              </a:rPr>
              <a:t>Чётность и нечётность помогают замечать симметрию в физических и вычислительных моделях, а также сокращать число промежуточных шагов. В школьных задачах это особенно полезно при анализе графиков, таблиц значений и формул, где важно быстро увидеть структуру зависимости.
</a:t>
            </a:r>
            <a:endParaRPr lang="en-US" sz="800" dirty="0"/>
          </a:p>
        </p:txBody>
      </p:sp>
      <p:sp>
        <p:nvSpPr>
          <p:cNvPr id="16" name="Text 6"/>
          <p:cNvSpPr txBox="1"/>
          <p:nvPr/>
        </p:nvSpPr>
        <p:spPr>
          <a:xfrm>
            <a:off x="3396771" y="3109164"/>
            <a:ext cx="2393100" cy="283800"/>
          </a:xfrm>
          <a:prstGeom prst="rect">
            <a:avLst/>
          </a:prstGeom>
          <a:noFill/>
          <a:ln/>
        </p:spPr>
        <p:txBody>
          <a:bodyPr wrap="square" lIns="0" tIns="0" rIns="0" bIns="0" rtlCol="0" anchor="ctr"/>
          <a:lstStyle/>
          <a:p>
            <a:pPr algn="l" indent="0" marL="0">
              <a:lnSpc>
                <a:spcPct val="90000"/>
              </a:lnSpc>
              <a:buNone/>
            </a:pPr>
            <a:r>
              <a:rPr lang="en-US" sz="900" b="1" dirty="0">
                <a:solidFill>
                  <a:srgbClr val="FFFFFF"/>
                </a:solidFill>
                <a:latin typeface="Arial" pitchFamily="34" charset="0"/>
                <a:ea typeface="Arial" pitchFamily="34" charset="-122"/>
                <a:cs typeface="Arial" pitchFamily="34" charset="-120"/>
              </a:rPr>
              <a:t>Вращение и движение
</a:t>
            </a:r>
            <a:endParaRPr lang="en-US" sz="900" dirty="0"/>
          </a:p>
        </p:txBody>
      </p:sp>
      <p:sp>
        <p:nvSpPr>
          <p:cNvPr id="17" name="Text 7"/>
          <p:cNvSpPr txBox="1"/>
          <p:nvPr/>
        </p:nvSpPr>
        <p:spPr>
          <a:xfrm>
            <a:off x="3396771" y="3570889"/>
            <a:ext cx="2393100" cy="726000"/>
          </a:xfrm>
          <a:prstGeom prst="rect">
            <a:avLst/>
          </a:prstGeom>
          <a:noFill/>
          <a:ln/>
        </p:spPr>
        <p:txBody>
          <a:bodyPr wrap="square" lIns="0" tIns="0" rIns="0" bIns="0" rtlCol="0" anchor="t"/>
          <a:lstStyle/>
          <a:p>
            <a:pPr algn="l" indent="0" marL="0">
              <a:lnSpc>
                <a:spcPct val="90000"/>
              </a:lnSpc>
              <a:buNone/>
            </a:pPr>
            <a:r>
              <a:rPr lang="en-US" sz="800" dirty="0">
                <a:solidFill>
                  <a:srgbClr val="FFFFFF"/>
                </a:solidFill>
                <a:latin typeface="Arial" pitchFamily="34" charset="0"/>
                <a:ea typeface="Arial" pitchFamily="34" charset="-122"/>
                <a:cs typeface="Arial" pitchFamily="34" charset="-120"/>
              </a:rPr>
              <a:t>При описании вращения точки по окружности тригонометрические функции связывают угол, положение и время. Периодичность здесь отражает полный оборот, после которого состояние системы повторяется. Это делает формулы компактными и наглядными для инженерных моделей.
</a:t>
            </a:r>
            <a:endParaRPr lang="en-US" sz="8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493200" y="2007732"/>
            <a:ext cx="2681400" cy="2382885"/>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435530" y="4762976"/>
            <a:ext cx="295500" cy="99000"/>
          </a:xfrm>
          <a:prstGeom prst="rect">
            <a:avLst/>
          </a:prstGeom>
          <a:noFill/>
          <a:ln/>
        </p:spPr>
        <p:txBody>
          <a:bodyPr wrap="square" lIns="0" tIns="0" rIns="0" bIns="0" rtlCol="0" anchor="ctr"/>
          <a:lstStyle/>
          <a:p>
            <a:pPr algn="ctr" indent="0" marL="0">
              <a:lnSpc>
                <a:spcPct val="100000"/>
              </a:lnSpc>
              <a:buNone/>
            </a:pPr>
            <a:r>
              <a:rPr lang="en-US" sz="700" dirty="0">
                <a:solidFill>
                  <a:srgbClr val="FFFFFF"/>
                </a:solidFill>
                <a:latin typeface="Arial" pitchFamily="34" charset="0"/>
                <a:ea typeface="Arial" pitchFamily="34" charset="-122"/>
                <a:cs typeface="Arial" pitchFamily="34" charset="-120"/>
              </a:rPr>
              <a:t>18</a:t>
            </a:r>
            <a:endParaRPr lang="en-US" sz="700" dirty="0"/>
          </a:p>
        </p:txBody>
      </p:sp>
      <p:sp>
        <p:nvSpPr>
          <p:cNvPr id="10" name="Text 1"/>
          <p:cNvSpPr txBox="1"/>
          <p:nvPr/>
        </p:nvSpPr>
        <p:spPr>
          <a:xfrm>
            <a:off x="3981350" y="616900"/>
            <a:ext cx="4537200" cy="266700"/>
          </a:xfrm>
          <a:prstGeom prst="rect">
            <a:avLst/>
          </a:prstGeom>
          <a:noFill/>
          <a:ln/>
        </p:spPr>
        <p:txBody>
          <a:bodyPr wrap="square" lIns="0" tIns="0" rIns="0" bIns="0" rtlCol="0" anchor="ctr"/>
          <a:lstStyle/>
          <a:p>
            <a:pPr algn="l" indent="0" marL="0">
              <a:lnSpc>
                <a:spcPct val="90000"/>
              </a:lnSpc>
              <a:buNone/>
            </a:pPr>
            <a:r>
              <a:rPr lang="en-US" sz="1200" b="1" dirty="0">
                <a:solidFill>
                  <a:srgbClr val="000000"/>
                </a:solidFill>
                <a:latin typeface="Arial" pitchFamily="34" charset="0"/>
                <a:ea typeface="Arial" pitchFamily="34" charset="-122"/>
                <a:cs typeface="Arial" pitchFamily="34" charset="-120"/>
              </a:rPr>
              <a:t>Используйте симметрию
</a:t>
            </a:r>
            <a:endParaRPr lang="en-US" sz="1200" dirty="0"/>
          </a:p>
        </p:txBody>
      </p:sp>
      <p:sp>
        <p:nvSpPr>
          <p:cNvPr id="11" name="Text 2"/>
          <p:cNvSpPr txBox="1"/>
          <p:nvPr/>
        </p:nvSpPr>
        <p:spPr>
          <a:xfrm>
            <a:off x="3981350" y="982275"/>
            <a:ext cx="4537200" cy="495600"/>
          </a:xfrm>
          <a:prstGeom prst="rect">
            <a:avLst/>
          </a:prstGeom>
          <a:noFill/>
          <a:ln/>
        </p:spPr>
        <p:txBody>
          <a:bodyPr wrap="square" lIns="0" tIns="0" rIns="0" bIns="0" rtlCol="0" anchor="ctr"/>
          <a:lstStyle/>
          <a:p>
            <a:pPr algn="l" indent="0" marL="0">
              <a:lnSpc>
                <a:spcPct val="100000"/>
              </a:lnSpc>
              <a:buNone/>
            </a:pPr>
            <a:r>
              <a:rPr lang="en-US" sz="1034" dirty="0">
                <a:solidFill>
                  <a:srgbClr val="000000"/>
                </a:solidFill>
                <a:latin typeface="Arial" pitchFamily="34" charset="0"/>
                <a:ea typeface="Arial" pitchFamily="34" charset="-122"/>
                <a:cs typeface="Arial" pitchFamily="34" charset="-120"/>
              </a:rPr>
              <a:t>Если функция чётная, достаточно сначала рассмотреть неотрицательные значения x, а затем отразить найденные решения относительно оси Oy. Это уменьшает число случаев и ускоряет поиск ответов.
</a:t>
            </a:r>
            <a:endParaRPr lang="en-US" sz="1034" dirty="0"/>
          </a:p>
        </p:txBody>
      </p:sp>
      <p:sp>
        <p:nvSpPr>
          <p:cNvPr id="12" name="Text 3"/>
          <p:cNvSpPr txBox="1"/>
          <p:nvPr/>
        </p:nvSpPr>
        <p:spPr>
          <a:xfrm>
            <a:off x="3981350" y="3373900"/>
            <a:ext cx="4537200" cy="266700"/>
          </a:xfrm>
          <a:prstGeom prst="rect">
            <a:avLst/>
          </a:prstGeom>
          <a:noFill/>
          <a:ln/>
        </p:spPr>
        <p:txBody>
          <a:bodyPr wrap="square" lIns="0" tIns="0" rIns="0" bIns="0" rtlCol="0" anchor="ctr"/>
          <a:lstStyle/>
          <a:p>
            <a:pPr algn="l" indent="0" marL="0">
              <a:lnSpc>
                <a:spcPct val="90000"/>
              </a:lnSpc>
              <a:buNone/>
            </a:pPr>
            <a:r>
              <a:rPr lang="en-US" sz="1200" b="1" dirty="0">
                <a:solidFill>
                  <a:srgbClr val="000000"/>
                </a:solidFill>
                <a:latin typeface="Arial" pitchFamily="34" charset="0"/>
                <a:ea typeface="Arial" pitchFamily="34" charset="-122"/>
                <a:cs typeface="Arial" pitchFamily="34" charset="-120"/>
              </a:rPr>
              <a:t>Применяйте период
</a:t>
            </a:r>
            <a:endParaRPr lang="en-US" sz="1200" dirty="0"/>
          </a:p>
        </p:txBody>
      </p:sp>
      <p:sp>
        <p:nvSpPr>
          <p:cNvPr id="13" name="Text 4"/>
          <p:cNvSpPr txBox="1"/>
          <p:nvPr/>
        </p:nvSpPr>
        <p:spPr>
          <a:xfrm>
            <a:off x="3981350" y="3739275"/>
            <a:ext cx="4537200" cy="495600"/>
          </a:xfrm>
          <a:prstGeom prst="rect">
            <a:avLst/>
          </a:prstGeom>
          <a:noFill/>
          <a:ln/>
        </p:spPr>
        <p:txBody>
          <a:bodyPr wrap="square" lIns="0" tIns="0" rIns="0" bIns="0" rtlCol="0" anchor="ctr"/>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Когда функция периодическая, одно найденное решение порождает бесконечное множество новых. Достаточно прибавлять или вычитать период, чтобы получить все остальные ответы того же уравнения.
</a:t>
            </a:r>
            <a:endParaRPr lang="en-US" sz="1100" dirty="0"/>
          </a:p>
        </p:txBody>
      </p:sp>
      <p:sp>
        <p:nvSpPr>
          <p:cNvPr id="14" name="Text 5"/>
          <p:cNvSpPr txBox="1"/>
          <p:nvPr/>
        </p:nvSpPr>
        <p:spPr>
          <a:xfrm>
            <a:off x="3981350" y="1995400"/>
            <a:ext cx="4537200" cy="266700"/>
          </a:xfrm>
          <a:prstGeom prst="rect">
            <a:avLst/>
          </a:prstGeom>
          <a:noFill/>
          <a:ln/>
        </p:spPr>
        <p:txBody>
          <a:bodyPr wrap="square" lIns="0" tIns="0" rIns="0" bIns="0" rtlCol="0" anchor="ctr"/>
          <a:lstStyle/>
          <a:p>
            <a:pPr algn="l" indent="0" marL="0">
              <a:lnSpc>
                <a:spcPct val="90000"/>
              </a:lnSpc>
              <a:buNone/>
            </a:pPr>
            <a:r>
              <a:rPr lang="en-US" sz="1200" b="1" dirty="0">
                <a:solidFill>
                  <a:srgbClr val="000000"/>
                </a:solidFill>
                <a:latin typeface="Arial" pitchFamily="34" charset="0"/>
                <a:ea typeface="Arial" pitchFamily="34" charset="-122"/>
                <a:cs typeface="Arial" pitchFamily="34" charset="-120"/>
              </a:rPr>
              <a:t>Ищите парные решения
</a:t>
            </a:r>
            <a:endParaRPr lang="en-US" sz="1200" dirty="0"/>
          </a:p>
        </p:txBody>
      </p:sp>
      <p:sp>
        <p:nvSpPr>
          <p:cNvPr id="15" name="Text 6"/>
          <p:cNvSpPr txBox="1"/>
          <p:nvPr/>
        </p:nvSpPr>
        <p:spPr>
          <a:xfrm>
            <a:off x="3981350" y="2360775"/>
            <a:ext cx="4537200" cy="495600"/>
          </a:xfrm>
          <a:prstGeom prst="rect">
            <a:avLst/>
          </a:prstGeom>
          <a:noFill/>
          <a:ln/>
        </p:spPr>
        <p:txBody>
          <a:bodyPr wrap="square" lIns="0" tIns="0" rIns="0" bIns="0" rtlCol="0" anchor="ctr"/>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Для нечётной функции решения обычно появляются парами: x и −x. Поэтому, найдя одно значение, можно сразу добавить симметричное ему, не выполняя полный пересчёт.
</a:t>
            </a:r>
            <a:endParaRPr lang="en-US" sz="1100" dirty="0"/>
          </a:p>
        </p:txBody>
      </p:sp>
      <p:sp>
        <p:nvSpPr>
          <p:cNvPr id="16" name="Text 7"/>
          <p:cNvSpPr txBox="1"/>
          <p:nvPr/>
        </p:nvSpPr>
        <p:spPr>
          <a:xfrm>
            <a:off x="534300" y="680025"/>
            <a:ext cx="2560500" cy="1200600"/>
          </a:xfrm>
          <a:prstGeom prst="rect">
            <a:avLst/>
          </a:prstGeom>
          <a:noFill/>
          <a:ln/>
        </p:spPr>
        <p:txBody>
          <a:bodyPr wrap="square" lIns="0" tIns="0" rIns="0" bIns="0" rtlCol="0" anchor="t"/>
          <a:lstStyle/>
          <a:p>
            <a:pPr algn="l" indent="0" marL="0">
              <a:lnSpc>
                <a:spcPct val="90000"/>
              </a:lnSpc>
              <a:buNone/>
            </a:pPr>
            <a:r>
              <a:rPr lang="en-US" sz="2123" b="1" dirty="0">
                <a:solidFill>
                  <a:srgbClr val="FFFFFF"/>
                </a:solidFill>
                <a:latin typeface="Arial" pitchFamily="34" charset="0"/>
                <a:ea typeface="Arial" pitchFamily="34" charset="-122"/>
                <a:cs typeface="Arial" pitchFamily="34" charset="-120"/>
              </a:rPr>
              <a:t>Как свойства функций помогают в решении уравнений
</a:t>
            </a:r>
            <a:endParaRPr lang="en-US" sz="2123"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1343042" y="1145300"/>
            <a:ext cx="6458008" cy="22698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581740" y="3925584"/>
            <a:ext cx="3706500" cy="567000"/>
          </a:xfrm>
          <a:prstGeom prst="rect">
            <a:avLst/>
          </a:prstGeom>
          <a:noFill/>
          <a:ln/>
        </p:spPr>
        <p:txBody>
          <a:bodyPr wrap="square" lIns="0" tIns="0" rIns="0" bIns="0" rtlCol="0" anchor="ctr"/>
          <a:lstStyle/>
          <a:p>
            <a:pPr algn="l" indent="0" marL="0">
              <a:lnSpc>
                <a:spcPct val="90000"/>
              </a:lnSpc>
              <a:buNone/>
            </a:pPr>
            <a:r>
              <a:rPr lang="en-US" sz="1200" dirty="0">
                <a:solidFill>
                  <a:srgbClr val="000000"/>
                </a:solidFill>
                <a:latin typeface="Arial" pitchFamily="34" charset="0"/>
                <a:ea typeface="Arial" pitchFamily="34" charset="-122"/>
                <a:cs typeface="Arial" pitchFamily="34" charset="-120"/>
              </a:rPr>
              <a:t>Таблица собирает в одном месте симметрию, период и особенности графиков четырёх основных функций.
</a:t>
            </a:r>
            <a:endParaRPr lang="en-US" sz="1200" dirty="0"/>
          </a:p>
        </p:txBody>
      </p:sp>
      <p:sp>
        <p:nvSpPr>
          <p:cNvPr id="8" name="Text 1"/>
          <p:cNvSpPr txBox="1"/>
          <p:nvPr/>
        </p:nvSpPr>
        <p:spPr>
          <a:xfrm>
            <a:off x="8435530" y="4762976"/>
            <a:ext cx="295500" cy="99000"/>
          </a:xfrm>
          <a:prstGeom prst="rect">
            <a:avLst/>
          </a:prstGeom>
          <a:noFill/>
          <a:ln/>
        </p:spPr>
        <p:txBody>
          <a:bodyPr wrap="square" lIns="0" tIns="0" rIns="0" bIns="0" rtlCol="0" anchor="ctr"/>
          <a:lstStyle/>
          <a:p>
            <a:pPr algn="ctr" indent="0" marL="0">
              <a:lnSpc>
                <a:spcPct val="100000"/>
              </a:lnSpc>
              <a:buNone/>
            </a:pPr>
            <a:r>
              <a:rPr lang="en-US" sz="700" dirty="0">
                <a:solidFill>
                  <a:srgbClr val="FFFFFF"/>
                </a:solidFill>
                <a:latin typeface="Arial" pitchFamily="34" charset="0"/>
                <a:ea typeface="Arial" pitchFamily="34" charset="-122"/>
                <a:cs typeface="Arial" pitchFamily="34" charset="-120"/>
              </a:rPr>
              <a:t>19</a:t>
            </a:r>
            <a:endParaRPr lang="en-US" sz="700" dirty="0"/>
          </a:p>
        </p:txBody>
      </p:sp>
      <p:sp>
        <p:nvSpPr>
          <p:cNvPr id="9" name="Text 2"/>
          <p:cNvSpPr txBox="1"/>
          <p:nvPr/>
        </p:nvSpPr>
        <p:spPr>
          <a:xfrm>
            <a:off x="413147" y="435769"/>
            <a:ext cx="7973700" cy="604800"/>
          </a:xfrm>
          <a:prstGeom prst="rect">
            <a:avLst/>
          </a:prstGeom>
          <a:noFill/>
          <a:ln/>
        </p:spPr>
        <p:txBody>
          <a:bodyPr wrap="square" lIns="0" tIns="0" rIns="0" bIns="0" rtlCol="0" anchor="t"/>
          <a:lstStyle/>
          <a:p>
            <a:pPr algn="l" indent="0" marL="0">
              <a:lnSpc>
                <a:spcPct val="90000"/>
              </a:lnSpc>
              <a:buNone/>
            </a:pPr>
            <a:r>
              <a:rPr lang="en-US" sz="2400" b="1" dirty="0">
                <a:solidFill>
                  <a:srgbClr val="000000"/>
                </a:solidFill>
                <a:latin typeface="Arial" pitchFamily="34" charset="0"/>
                <a:ea typeface="Arial" pitchFamily="34" charset="-122"/>
                <a:cs typeface="Arial" pitchFamily="34" charset="-120"/>
              </a:rPr>
              <a:t>Краткий итог по основным тригонометрическим функциям
</a:t>
            </a:r>
            <a:endParaRPr lang="en-US" sz="2400" dirty="0"/>
          </a:p>
        </p:txBody>
      </p:sp>
      <p:sp>
        <p:nvSpPr>
          <p:cNvPr id="10" name="Text 3"/>
          <p:cNvSpPr txBox="1"/>
          <p:nvPr/>
        </p:nvSpPr>
        <p:spPr>
          <a:xfrm>
            <a:off x="4671975" y="3937526"/>
            <a:ext cx="3881400" cy="543300"/>
          </a:xfrm>
          <a:prstGeom prst="rect">
            <a:avLst/>
          </a:prstGeom>
          <a:noFill/>
          <a:ln/>
        </p:spPr>
        <p:txBody>
          <a:bodyPr wrap="square" lIns="0" tIns="0" rIns="0" bIns="0" rtlCol="0" anchor="t"/>
          <a:lstStyle/>
          <a:p>
            <a:pPr algn="l" indent="0" marL="0">
              <a:lnSpc>
                <a:spcPct val="90000"/>
              </a:lnSpc>
              <a:buNone/>
            </a:pPr>
            <a:r>
              <a:rPr lang="en-US" sz="1200" dirty="0">
                <a:solidFill>
                  <a:srgbClr val="FFFFFF"/>
                </a:solidFill>
                <a:latin typeface="Arial" pitchFamily="34" charset="0"/>
                <a:ea typeface="Arial" pitchFamily="34" charset="-122"/>
                <a:cs typeface="Arial" pitchFamily="34" charset="-120"/>
              </a:rPr>
              <a:t>Синус и косинус имеют одинаковый период, но разную симметрию; тангенс и котангенс повторяются чаще и требуют учёта разрывов.
</a:t>
            </a:r>
            <a:endParaRPr lang="en-US" sz="1200" dirty="0"/>
          </a:p>
        </p:txBody>
      </p:sp>
      <p:sp>
        <p:nvSpPr>
          <p:cNvPr id="11" name="Text 4"/>
          <p:cNvSpPr txBox="1"/>
          <p:nvPr/>
        </p:nvSpPr>
        <p:spPr>
          <a:xfrm>
            <a:off x="413146" y="3470629"/>
            <a:ext cx="8317800" cy="218400"/>
          </a:xfrm>
          <a:prstGeom prst="rect">
            <a:avLst/>
          </a:prstGeom>
          <a:noFill/>
          <a:ln/>
        </p:spPr>
        <p:txBody>
          <a:bodyPr wrap="square" lIns="0" tIns="0" rIns="0" bIns="0" rtlCol="0" anchor="t"/>
          <a:lstStyle/>
          <a:p>
            <a:pPr algn="l" indent="0" marL="0">
              <a:lnSpc>
                <a:spcPct val="90000"/>
              </a:lnSpc>
              <a:buNone/>
            </a:pPr>
            <a:r>
              <a:rPr lang="en-US" sz="1100" dirty="0">
                <a:solidFill>
                  <a:srgbClr val="000000"/>
                </a:solidFill>
                <a:latin typeface="Arial" pitchFamily="34" charset="0"/>
                <a:ea typeface="Arial" pitchFamily="34" charset="-122"/>
                <a:cs typeface="Arial" pitchFamily="34" charset="-120"/>
              </a:rPr>
              <a:t>Сводка свойств тригонометрических функций из школьного курса алгебры
</a:t>
            </a:r>
            <a:endParaRPr lang="en-US" sz="11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413150" y="431475"/>
            <a:ext cx="7095300" cy="1026000"/>
          </a:xfrm>
          <a:prstGeom prst="rect">
            <a:avLst/>
          </a:prstGeom>
          <a:noFill/>
          <a:ln/>
        </p:spPr>
        <p:txBody>
          <a:bodyPr wrap="square" lIns="0" tIns="0" rIns="0" bIns="0" rtlCol="0" anchor="t"/>
          <a:lstStyle/>
          <a:p>
            <a:pPr algn="l" indent="0" marL="0">
              <a:lnSpc>
                <a:spcPct val="90000"/>
              </a:lnSpc>
              <a:buNone/>
            </a:pPr>
            <a:r>
              <a:rPr lang="en-US" sz="3300" b="1" dirty="0">
                <a:solidFill>
                  <a:srgbClr val="000000"/>
                </a:solidFill>
                <a:latin typeface="Arial" pitchFamily="34" charset="0"/>
                <a:ea typeface="Arial" pitchFamily="34" charset="-122"/>
                <a:cs typeface="Arial" pitchFamily="34" charset="-120"/>
              </a:rPr>
              <a:t>Три свойства, которые работают вместе
</a:t>
            </a:r>
            <a:endParaRPr lang="en-US" sz="3300" dirty="0"/>
          </a:p>
        </p:txBody>
      </p:sp>
      <p:sp>
        <p:nvSpPr>
          <p:cNvPr id="5" name="Text 1"/>
          <p:cNvSpPr txBox="1"/>
          <p:nvPr/>
        </p:nvSpPr>
        <p:spPr>
          <a:xfrm>
            <a:off x="3825200" y="1898450"/>
            <a:ext cx="4671300" cy="1861800"/>
          </a:xfrm>
          <a:prstGeom prst="rect">
            <a:avLst/>
          </a:prstGeom>
          <a:noFill/>
          <a:ln/>
        </p:spPr>
        <p:txBody>
          <a:bodyPr wrap="square" lIns="0" tIns="0" rIns="0" bIns="0" rtlCol="0" anchor="ctr"/>
          <a:lstStyle/>
          <a:p>
            <a:pPr algn="l" indent="0" marL="0">
              <a:lnSpc>
                <a:spcPct val="100000"/>
              </a:lnSpc>
              <a:buNone/>
            </a:pPr>
            <a:r>
              <a:rPr lang="en-US" sz="1700" dirty="0">
                <a:solidFill>
                  <a:srgbClr val="FFFFFF"/>
                </a:solidFill>
                <a:latin typeface="Arial" pitchFamily="34" charset="0"/>
                <a:ea typeface="Arial" pitchFamily="34" charset="-122"/>
                <a:cs typeface="Arial" pitchFamily="34" charset="-120"/>
              </a:rPr>
              <a:t>Чётность, нечётность и периодичность дополняют друг друга: они помогают понимать графики, быстро преобразовывать формулы и уверенно решать задачи. Для тригонометрических функций это не отдельные правила, а единый инструмент анализа.
</a:t>
            </a:r>
            <a:endParaRPr lang="en-US" sz="17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2026-05-30T02:54:53Z</dcterms:created>
  <dcterms:modified xsi:type="dcterms:W3CDTF">2026-05-30T02:54:53Z</dcterms:modified>
</cp:coreProperties>
</file>