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jpe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jpeg"/><Relationship Id="rId3" Type="http://schemas.openxmlformats.org/officeDocument/2006/relationships/image" Target="../media/image-14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image" Target="../media/image-16-8.png"/><Relationship Id="rId9" Type="http://schemas.openxmlformats.org/officeDocument/2006/relationships/image" Target="../media/image-16-9.png"/><Relationship Id="rId10" Type="http://schemas.openxmlformats.org/officeDocument/2006/relationships/image" Target="../media/image-16-10.png"/><Relationship Id="rId11" Type="http://schemas.openxmlformats.org/officeDocument/2006/relationships/image" Target="../media/image-16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01656" y="0"/>
            <a:ext cx="4440287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20125" y="4328725"/>
            <a:ext cx="3766800" cy="528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516150" y="1768650"/>
            <a:ext cx="3766800" cy="1293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4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Пищевые связи в экосистеме: как организмы связаны между собой
</a:t>
            </a:r>
            <a:endParaRPr lang="en-US" sz="2544" dirty="0"/>
          </a:p>
        </p:txBody>
      </p:sp>
      <p:sp>
        <p:nvSpPr>
          <p:cNvPr id="6" name="Text 2"/>
          <p:cNvSpPr txBox="1"/>
          <p:nvPr/>
        </p:nvSpPr>
        <p:spPr>
          <a:xfrm>
            <a:off x="516150" y="3234325"/>
            <a:ext cx="3766800" cy="94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Энергия движется по цепям питания, а вещества возвращаются в круговорот.
</a:t>
            </a:r>
            <a:endParaRPr lang="en-US" sz="1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312325" y="1144062"/>
            <a:ext cx="4319400" cy="345467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522850" y="397250"/>
            <a:ext cx="7871700" cy="65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33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изучать пищевые связи в 11 классе
</a:t>
            </a:r>
            <a:endParaRPr lang="en-US" sz="2933" dirty="0"/>
          </a:p>
        </p:txBody>
      </p:sp>
      <p:sp>
        <p:nvSpPr>
          <p:cNvPr id="7" name="Text 2"/>
          <p:cNvSpPr txBox="1"/>
          <p:nvPr/>
        </p:nvSpPr>
        <p:spPr>
          <a:xfrm>
            <a:off x="847300" y="2064150"/>
            <a:ext cx="3810600" cy="163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Пищевые связи объясняют, как устроены сообщества, почему одни виды зависят от других и отчего в экосистеме важны не только организмы, но и потоки энергии.
</a:t>
            </a:r>
            <a:endParaRPr lang="en-US" sz="13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003477" y="1333500"/>
            <a:ext cx="2682013" cy="344589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24327" y="313331"/>
            <a:ext cx="7370557" cy="7610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604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Продуценты — источник органического вещества в экосистеме
</a:t>
            </a:r>
            <a:endParaRPr lang="en-US" sz="2604" dirty="0"/>
          </a:p>
        </p:txBody>
      </p:sp>
      <p:sp>
        <p:nvSpPr>
          <p:cNvPr id="9" name="Text 1"/>
          <p:cNvSpPr txBox="1"/>
          <p:nvPr/>
        </p:nvSpPr>
        <p:spPr>
          <a:xfrm>
            <a:off x="7794883" y="364101"/>
            <a:ext cx="1175441" cy="1921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682605" y="2123101"/>
            <a:ext cx="2269664" cy="7742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92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относится
</a:t>
            </a:r>
            <a:pPr algn="l" indent="0" marL="0">
              <a:lnSpc>
                <a:spcPct val="100000"/>
              </a:lnSpc>
              <a:buNone/>
            </a:pPr>
            <a:r>
              <a:rPr lang="en-US" sz="596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99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95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 продуцентам относятся зелёные растения, водоросли и цианобактерии. Они создают органические вещества из неорганических соединений и тем самым запускают питание всех остальных организмов.
</a:t>
            </a:r>
            <a:endParaRPr lang="en-US" sz="1292" dirty="0"/>
          </a:p>
        </p:txBody>
      </p:sp>
      <p:sp>
        <p:nvSpPr>
          <p:cNvPr id="11" name="Text 3"/>
          <p:cNvSpPr txBox="1"/>
          <p:nvPr/>
        </p:nvSpPr>
        <p:spPr>
          <a:xfrm>
            <a:off x="3440554" y="3116833"/>
            <a:ext cx="2269664" cy="7742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99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работает фотосинтез
</a:t>
            </a:r>
            <a:pPr algn="l" indent="0" marL="0">
              <a:lnSpc>
                <a:spcPct val="100000"/>
              </a:lnSpc>
              <a:buNone/>
            </a:pPr>
            <a:r>
              <a:rPr lang="en-US" sz="599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99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фотосинтезе энергия света превращается в энергию химических связей. Она запасается в биомассе и затем становится доступной консументам через пищевые связи.
</a:t>
            </a:r>
            <a:endParaRPr lang="en-US" sz="1299" dirty="0"/>
          </a:p>
        </p:txBody>
      </p:sp>
      <p:sp>
        <p:nvSpPr>
          <p:cNvPr id="12" name="Text 4"/>
          <p:cNvSpPr txBox="1"/>
          <p:nvPr/>
        </p:nvSpPr>
        <p:spPr>
          <a:xfrm>
            <a:off x="701027" y="3875701"/>
            <a:ext cx="2269664" cy="7742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Их значение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продуценты определяют первичную продукцию экосистемы. Без них не возникла бы устойчивая пищевая основа ни в наземных, ни в водных сообществах.
</a:t>
            </a:r>
            <a:endParaRPr lang="en-US" sz="13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37279" y="3524430"/>
            <a:ext cx="8387621" cy="125322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24327" y="313331"/>
            <a:ext cx="7370557" cy="7610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60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Консументы разных порядков и примеры цепей питания
</a:t>
            </a:r>
            <a:endParaRPr lang="en-US" sz="2604" dirty="0"/>
          </a:p>
        </p:txBody>
      </p:sp>
      <p:sp>
        <p:nvSpPr>
          <p:cNvPr id="9" name="Text 1"/>
          <p:cNvSpPr txBox="1"/>
          <p:nvPr/>
        </p:nvSpPr>
        <p:spPr>
          <a:xfrm>
            <a:off x="7794883" y="364101"/>
            <a:ext cx="1175441" cy="1921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694129" y="1387975"/>
            <a:ext cx="3597638" cy="7742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Консументы I порядка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организмы, которые питаются продуцентами. К ним относятся заяц, гусеница, кузнечик и дафния; они переводят растительную биомассу в доступную для хищников форму.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5033600" y="1387975"/>
            <a:ext cx="3597638" cy="7742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Консументы II порядка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поедают травоядных животных. Лягушка, лиса и окунь занимают следующий уровень и получают энергию уже через организм консументов первого порядка.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694129" y="2475807"/>
            <a:ext cx="3597638" cy="7742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Высшие хищники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Консументы III порядка и выше находятся на вершине цепи. Ястреб или щука контролируют численность нижележащих уровней и сами имеют немного естественных врагов.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5033600" y="2475807"/>
            <a:ext cx="3597638" cy="7742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последовательности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Хорошо показывает структуру питания цепь: трава → кузнечик → лягушка → уж → ястреб. Она наглядно демонстрирует переход энергии через несколько трофических уровней.
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0B424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9675" y="1611491"/>
            <a:ext cx="4330800" cy="267756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522850" y="397250"/>
            <a:ext cx="7871700" cy="95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Передача энергии между трофическими уровнями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5380600" y="1917175"/>
            <a:ext cx="3242700" cy="780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выше уровень, тем меньше энергии остаётся для роста, размножения и поддержания жизни организмов.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5380600" y="3247250"/>
            <a:ext cx="3242700" cy="78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Резкое уменьшение энергии объясняет короткие цепи питания и малочисленность верхних хищников.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870025" y="4549362"/>
            <a:ext cx="3990600" cy="37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биологии, раздел «Экология»; закон Линдемана.
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0B424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24327" y="313331"/>
            <a:ext cx="7370557" cy="7610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9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Пастбищные и детритные цепи питания
</a:t>
            </a:r>
            <a:endParaRPr lang="en-US" sz="2900" dirty="0"/>
          </a:p>
        </p:txBody>
      </p:sp>
      <p:sp>
        <p:nvSpPr>
          <p:cNvPr id="8" name="Text 1"/>
          <p:cNvSpPr txBox="1"/>
          <p:nvPr/>
        </p:nvSpPr>
        <p:spPr>
          <a:xfrm>
            <a:off x="7794883" y="364101"/>
            <a:ext cx="1175441" cy="1921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523670" y="1878020"/>
            <a:ext cx="3894011" cy="6595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Пастбищная цепь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Она начинается с живых растений или водорослей. Такие цепи характерны для лугов, степей, лесов и водоёмов, где первичная продукция образует основу питания.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523670" y="3348489"/>
            <a:ext cx="3894011" cy="6595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в природе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почве, подстилке и донных отложениях детритные цепи часто не уступают пастбищным по роли. Именно они обеспечивают переработку значительной части органических остатков.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4737227" y="1878020"/>
            <a:ext cx="3894011" cy="6595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Детритная цепь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Она стартует с мёртвого органического вещества: опавших листьев, остатков организмов, трупов и экскрементов. Энергия здесь переходит через разрушение уже отмершей биомассы.
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3873" y="1380200"/>
            <a:ext cx="8096254" cy="3444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522850" y="397250"/>
            <a:ext cx="7871700" cy="50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75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Энергия проходит через уровни, а вещества возвращаются в круговорот
</a:t>
            </a:r>
            <a:endParaRPr lang="en-US" sz="1975" dirty="0"/>
          </a:p>
        </p:txBody>
      </p:sp>
      <p:sp>
        <p:nvSpPr>
          <p:cNvPr id="5" name="Text 2"/>
          <p:cNvSpPr txBox="1"/>
          <p:nvPr/>
        </p:nvSpPr>
        <p:spPr>
          <a:xfrm>
            <a:off x="520950" y="969725"/>
            <a:ext cx="78717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отражает одностороннее движение энергии и замкнутый круговорот химических элементов в экосистеме.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37279" y="3524430"/>
            <a:ext cx="8387621" cy="125322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24327" y="313331"/>
            <a:ext cx="7370557" cy="7610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60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Редуценты и их роль в разложении органики
</a:t>
            </a:r>
            <a:endParaRPr lang="en-US" sz="2604" dirty="0"/>
          </a:p>
        </p:txBody>
      </p:sp>
      <p:sp>
        <p:nvSpPr>
          <p:cNvPr id="8" name="Text 1"/>
          <p:cNvSpPr txBox="1"/>
          <p:nvPr/>
        </p:nvSpPr>
        <p:spPr>
          <a:xfrm>
            <a:off x="7794883" y="364101"/>
            <a:ext cx="1175441" cy="1921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694129" y="1387975"/>
            <a:ext cx="3597638" cy="7742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они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редуценты — бактерии и грибы. Они используют мёртвые остатки как источник вещества и энергии, завершая разложение органики до простых соединений.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5033600" y="1387975"/>
            <a:ext cx="3597638" cy="7742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они перерабатывают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Редуценты разлагают опавшие листья, древесину, трупы животных и экскременты. Благодаря этому элементы не накапливаются в мёртвом остатке, а снова вовлекаются в экосистему.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694129" y="2475807"/>
            <a:ext cx="3597638" cy="7742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без них нельзя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бы редуценты исчезли, органические остатки быстро накапливались бы в природе, а почва и вода теряли бы важные минеральные вещества для роста растений.
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1275" y="1738634"/>
            <a:ext cx="4876200" cy="155608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522850" y="397250"/>
            <a:ext cx="7871700" cy="83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основных трофических уровней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5746225" y="1406675"/>
            <a:ext cx="2885400" cy="22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чем питаются основные группы организмов и какую роль они выполняют в экосистеме.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516975" y="3747588"/>
            <a:ext cx="4876200" cy="70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уровни связаны: продуценты создают органическое вещество, консументы его передают, а редуценты возвращают вещества в среду.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870025" y="4569900"/>
            <a:ext cx="4527300" cy="41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биологии, раздел «Экология»
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011016" y="1372511"/>
            <a:ext cx="2712656" cy="339164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24327" y="313331"/>
            <a:ext cx="7370557" cy="7610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60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Экологические пирамиды как модель трофической структуры
</a:t>
            </a:r>
            <a:endParaRPr lang="en-US" sz="2604" dirty="0"/>
          </a:p>
        </p:txBody>
      </p:sp>
      <p:sp>
        <p:nvSpPr>
          <p:cNvPr id="9" name="Text 1"/>
          <p:cNvSpPr txBox="1"/>
          <p:nvPr/>
        </p:nvSpPr>
        <p:spPr>
          <a:xfrm>
            <a:off x="7794883" y="364101"/>
            <a:ext cx="1175441" cy="1921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682605" y="2123101"/>
            <a:ext cx="2269664" cy="7742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99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Пирамида чисел
</a:t>
            </a:r>
            <a:pPr algn="l" indent="0" marL="0">
              <a:lnSpc>
                <a:spcPct val="100000"/>
              </a:lnSpc>
              <a:buNone/>
            </a:pPr>
            <a:r>
              <a:rPr lang="en-US" sz="599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99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Она показывает, сколько организмов приходится на каждый трофический уровень. Обычно численность снижается от растений к хищникам, потому что энергии на верхних уровнях становится меньше.
</a:t>
            </a:r>
            <a:endParaRPr lang="en-US" sz="1299" dirty="0"/>
          </a:p>
        </p:txBody>
      </p:sp>
      <p:sp>
        <p:nvSpPr>
          <p:cNvPr id="11" name="Text 3"/>
          <p:cNvSpPr txBox="1"/>
          <p:nvPr/>
        </p:nvSpPr>
        <p:spPr>
          <a:xfrm>
            <a:off x="3440554" y="3036503"/>
            <a:ext cx="2269664" cy="7742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77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Пирамида биомассы и энергии
</a:t>
            </a:r>
            <a:pPr algn="l" indent="0" marL="0">
              <a:lnSpc>
                <a:spcPct val="100000"/>
              </a:lnSpc>
              <a:buNone/>
            </a:pPr>
            <a:r>
              <a:rPr lang="en-US" sz="543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81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24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Пирамида биомассы отражает массу живого вещества, а пирамида энергии — объём энергии, проходящей через уровень. Энергетическая пирамида всегда сужается к вершине.
</a:t>
            </a:r>
            <a:endParaRPr lang="en-US" sz="1177" dirty="0"/>
          </a:p>
        </p:txBody>
      </p:sp>
      <p:sp>
        <p:nvSpPr>
          <p:cNvPr id="12" name="Text 4"/>
          <p:cNvSpPr txBox="1"/>
          <p:nvPr/>
        </p:nvSpPr>
        <p:spPr>
          <a:xfrm>
            <a:off x="681569" y="3875701"/>
            <a:ext cx="2269664" cy="7742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6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Особенность водных экосистем
</a:t>
            </a:r>
            <a:pPr algn="l" indent="0" marL="0">
              <a:lnSpc>
                <a:spcPct val="100000"/>
              </a:lnSpc>
              <a:buNone/>
            </a:pPr>
            <a:r>
              <a:rPr lang="en-US" sz="51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7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8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воде пирамида биомассы иногда бывает перевёрнутой. Это связано с быстрым обновлением фитопланктона, который имеет малую «запасённую» биомассу, но высокую продуктивность.
</a:t>
            </a:r>
            <a:endParaRPr lang="en-US" sz="1106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0B424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9675" y="1611491"/>
            <a:ext cx="4330800" cy="267756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522850" y="397250"/>
            <a:ext cx="7871700" cy="95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Численность организмов на разных трофических уровнях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5380600" y="1917175"/>
            <a:ext cx="3242700" cy="780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выше трофический уровень, тем меньше особей может поддерживать экосистема при той же площади и доступной энергии.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5380600" y="3247250"/>
            <a:ext cx="3242700" cy="78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Сокращение численности по цепи питания отражает энергетические потери и ограниченность кормовой базы для верхних хищников.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870025" y="4549362"/>
            <a:ext cx="3990600" cy="37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Схематические данные по школьному курсу биологии, раздел «Экология».
</a:t>
            </a:r>
            <a:endParaRPr lang="en-US" sz="1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003477" y="1333500"/>
            <a:ext cx="2682013" cy="344589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24327" y="313331"/>
            <a:ext cx="7370557" cy="7610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604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Пищевые сети: почему в природе почти нет одной цепи питания
</a:t>
            </a:r>
            <a:endParaRPr lang="en-US" sz="2604" dirty="0"/>
          </a:p>
        </p:txBody>
      </p:sp>
      <p:sp>
        <p:nvSpPr>
          <p:cNvPr id="9" name="Text 1"/>
          <p:cNvSpPr txBox="1"/>
          <p:nvPr/>
        </p:nvSpPr>
        <p:spPr>
          <a:xfrm>
            <a:off x="7794883" y="364101"/>
            <a:ext cx="1175441" cy="1921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682605" y="2123101"/>
            <a:ext cx="2269664" cy="7742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82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вид — несколько связей
</a:t>
            </a:r>
            <a:pPr algn="l" indent="0" marL="0">
              <a:lnSpc>
                <a:spcPct val="100000"/>
              </a:lnSpc>
              <a:buNone/>
            </a:pPr>
            <a:r>
              <a:rPr lang="en-US" sz="546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82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27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Большинство организмов питается не одним, а несколькими видами пищи. Поэтому один и тот же вид одновременно включается в разные цепи, образуя сложную сеть трофических отношений.
</a:t>
            </a:r>
            <a:endParaRPr lang="en-US" sz="1182" dirty="0"/>
          </a:p>
        </p:txBody>
      </p:sp>
      <p:sp>
        <p:nvSpPr>
          <p:cNvPr id="11" name="Text 3"/>
          <p:cNvSpPr txBox="1"/>
          <p:nvPr/>
        </p:nvSpPr>
        <p:spPr>
          <a:xfrm>
            <a:off x="3440554" y="3116833"/>
            <a:ext cx="2269664" cy="7742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64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Альтернативные пути питания
</a:t>
            </a:r>
            <a:pPr algn="l" indent="0" marL="0">
              <a:lnSpc>
                <a:spcPct val="100000"/>
              </a:lnSpc>
              <a:buNone/>
            </a:pPr>
            <a:r>
              <a:rPr lang="en-US" sz="537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79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16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один источник пищи исчезает, многие животные переключаются на другой. Благодаря этому энергия продолжает проходить через экосистему, а сообщество сохраняет большую устойчивость к изменениям.
</a:t>
            </a:r>
            <a:endParaRPr lang="en-US" sz="1164" dirty="0"/>
          </a:p>
        </p:txBody>
      </p:sp>
      <p:sp>
        <p:nvSpPr>
          <p:cNvPr id="12" name="Text 4"/>
          <p:cNvSpPr txBox="1"/>
          <p:nvPr/>
        </p:nvSpPr>
        <p:spPr>
          <a:xfrm>
            <a:off x="701027" y="3875701"/>
            <a:ext cx="2269664" cy="7742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35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Сеть против хрупкости
</a:t>
            </a:r>
            <a:pPr algn="l" indent="0" marL="0">
              <a:lnSpc>
                <a:spcPct val="100000"/>
              </a:lnSpc>
              <a:buNone/>
            </a:pPr>
            <a:r>
              <a:rPr lang="en-US" sz="57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9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6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больше переплетённых связей между видами, тем меньше риск полного разрушения сообщества при выпадении отдельного звена. Именно поэтому природные экосистемы редко устроены как одна простая цепь.
</a:t>
            </a:r>
            <a:endParaRPr lang="en-US" sz="1235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3873" y="1380200"/>
            <a:ext cx="8096254" cy="3444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522850" y="397250"/>
            <a:ext cx="7871700" cy="50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89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исчезновение одного вида запускает каскад изменений
</a:t>
            </a:r>
            <a:endParaRPr lang="en-US" sz="2089" dirty="0"/>
          </a:p>
        </p:txBody>
      </p:sp>
      <p:sp>
        <p:nvSpPr>
          <p:cNvPr id="5" name="Text 2"/>
          <p:cNvSpPr txBox="1"/>
          <p:nvPr/>
        </p:nvSpPr>
        <p:spPr>
          <a:xfrm>
            <a:off x="520950" y="969725"/>
            <a:ext cx="78717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отражает типичную последовательность перестройки пищевой сети после выпадения ключевого хищника или другого важного звена.
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E0FFC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2375" y="1148404"/>
            <a:ext cx="2505600" cy="206026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23100" y="1148404"/>
            <a:ext cx="2505600" cy="206026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16025" y="1148404"/>
            <a:ext cx="2505600" cy="2060269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526400" y="3359425"/>
            <a:ext cx="2505600" cy="124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Лесная история
</a:t>
            </a:r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 пологом леса дуб становится началом цепи, где его листья поедает гусеница, затем синица, а выше по цепи — ястреб. Такая последовательность хорошо показывает зависимость хищников от растительной основы леса.
</a:t>
            </a:r>
            <a:endParaRPr lang="en-US" sz="1500" dirty="0"/>
          </a:p>
        </p:txBody>
      </p:sp>
      <p:sp>
        <p:nvSpPr>
          <p:cNvPr id="7" name="Text 2"/>
          <p:cNvSpPr txBox="1"/>
          <p:nvPr/>
        </p:nvSpPr>
        <p:spPr>
          <a:xfrm>
            <a:off x="3323100" y="3359425"/>
            <a:ext cx="2505600" cy="124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Степной маршрут энергии
</a:t>
            </a:r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степи ковыль поддерживает суслика, за которым следует лисица, а затем орёл. Открытые пространства особенно наглядно демонстрируют, как одно злаковое сообщество может питать сразу несколько уровней потребителей.
</a:t>
            </a:r>
            <a:endParaRPr lang="en-US" sz="1500" dirty="0"/>
          </a:p>
        </p:txBody>
      </p:sp>
      <p:sp>
        <p:nvSpPr>
          <p:cNvPr id="8" name="Text 3"/>
          <p:cNvSpPr txBox="1"/>
          <p:nvPr/>
        </p:nvSpPr>
        <p:spPr>
          <a:xfrm>
            <a:off x="6119800" y="3359425"/>
            <a:ext cx="2505600" cy="124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Жизнь в водоёме
</a:t>
            </a:r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водоёме фитопланктон служит пищей дафнии, которую поедают мальки рыб, а их — щука. Здесь особенно заметно, что в водной среде цепи питания зависят от быстрого обновления организмов.
</a:t>
            </a:r>
            <a:endParaRPr lang="en-US" sz="1500" dirty="0"/>
          </a:p>
        </p:txBody>
      </p:sp>
      <p:sp>
        <p:nvSpPr>
          <p:cNvPr id="9" name="Text 4"/>
          <p:cNvSpPr txBox="1"/>
          <p:nvPr/>
        </p:nvSpPr>
        <p:spPr>
          <a:xfrm>
            <a:off x="526400" y="313975"/>
            <a:ext cx="7931400" cy="69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376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природных сообщества — три варианта пищевых связей
</a:t>
            </a:r>
            <a:endParaRPr lang="en-US" sz="2376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0B424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9675" y="1611491"/>
            <a:ext cx="4330800" cy="267756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522850" y="397250"/>
            <a:ext cx="7871700" cy="95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Детритная цепь и разложение органических остатков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5380600" y="1917175"/>
            <a:ext cx="3242700" cy="780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Разложение идёт поэтапно: крупные остатки измельчаются, а затем органика превращается в гумус и доступные минеральные формы.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5380600" y="3247250"/>
            <a:ext cx="3242700" cy="78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Основная роль детритной цепи — вернуть элементы в почву и ускорить круговорот веществ в экосистеме.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870025" y="4549362"/>
            <a:ext cx="3990600" cy="37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 школьному курсу биологии; значения условные, иллюстративные.
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0B424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7325" y="1615350"/>
            <a:ext cx="221100" cy="2211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57325" y="3317550"/>
            <a:ext cx="221100" cy="2211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982362" y="3315000"/>
            <a:ext cx="197925" cy="2262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602350" y="1627633"/>
            <a:ext cx="221100" cy="196533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6358962" y="1612800"/>
            <a:ext cx="197925" cy="22620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14" name="Text 1"/>
          <p:cNvSpPr txBox="1"/>
          <p:nvPr/>
        </p:nvSpPr>
        <p:spPr>
          <a:xfrm>
            <a:off x="522850" y="397250"/>
            <a:ext cx="7871700" cy="66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Человек как участник пищевых связей
</a:t>
            </a:r>
            <a:endParaRPr lang="en-US" sz="3000" dirty="0"/>
          </a:p>
        </p:txBody>
      </p:sp>
      <p:sp>
        <p:nvSpPr>
          <p:cNvPr id="15" name="Text 2"/>
          <p:cNvSpPr txBox="1"/>
          <p:nvPr/>
        </p:nvSpPr>
        <p:spPr>
          <a:xfrm>
            <a:off x="1287450" y="1481700"/>
            <a:ext cx="16119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Потребитель ресурсов
</a:t>
            </a:r>
            <a:endParaRPr lang="en-US" sz="1000" dirty="0"/>
          </a:p>
        </p:txBody>
      </p:sp>
      <p:sp>
        <p:nvSpPr>
          <p:cNvPr id="16" name="Text 3"/>
          <p:cNvSpPr txBox="1"/>
          <p:nvPr/>
        </p:nvSpPr>
        <p:spPr>
          <a:xfrm>
            <a:off x="759525" y="2073325"/>
            <a:ext cx="2139900" cy="58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Человек включён в пищевые сети как потребитель растений и животных. Его рацион зависит от устойчивости сельскохозяйственных и природных экосистем.
</a:t>
            </a:r>
            <a:endParaRPr lang="en-US" sz="900" dirty="0"/>
          </a:p>
        </p:txBody>
      </p:sp>
      <p:sp>
        <p:nvSpPr>
          <p:cNvPr id="17" name="Text 4"/>
          <p:cNvSpPr txBox="1"/>
          <p:nvPr/>
        </p:nvSpPr>
        <p:spPr>
          <a:xfrm>
            <a:off x="1287450" y="3228600"/>
            <a:ext cx="2982900" cy="41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Риск для устойчивости
</a:t>
            </a:r>
            <a:endParaRPr lang="en-US" sz="1000" dirty="0"/>
          </a:p>
        </p:txBody>
      </p:sp>
      <p:sp>
        <p:nvSpPr>
          <p:cNvPr id="18" name="Text 5"/>
          <p:cNvSpPr txBox="1"/>
          <p:nvPr/>
        </p:nvSpPr>
        <p:spPr>
          <a:xfrm>
            <a:off x="759525" y="3786013"/>
            <a:ext cx="3510900" cy="58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хозяйственная деятельность слишком резко меняет среду, экосистема теряет разнообразие и становится уязвимой к дальнейшим нарушениям, засухам и болезням.
</a:t>
            </a:r>
            <a:endParaRPr lang="en-US" sz="900" dirty="0"/>
          </a:p>
        </p:txBody>
      </p:sp>
      <p:sp>
        <p:nvSpPr>
          <p:cNvPr id="19" name="Text 6"/>
          <p:cNvSpPr txBox="1"/>
          <p:nvPr/>
        </p:nvSpPr>
        <p:spPr>
          <a:xfrm>
            <a:off x="5401000" y="3228600"/>
            <a:ext cx="2982900" cy="41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Химическое воздействие
</a:t>
            </a:r>
            <a:endParaRPr lang="en-US" sz="1000" dirty="0"/>
          </a:p>
        </p:txBody>
      </p:sp>
      <p:sp>
        <p:nvSpPr>
          <p:cNvPr id="20" name="Text 7"/>
          <p:cNvSpPr txBox="1"/>
          <p:nvPr/>
        </p:nvSpPr>
        <p:spPr>
          <a:xfrm>
            <a:off x="4872750" y="3786013"/>
            <a:ext cx="3510900" cy="58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Пестициды и другие загрязнители могут сокращать численность насекомых, беспозвоночных и птиц. Через цепи питания последствия затрагивают гораздо больше видов, чем место применения.
</a:t>
            </a:r>
            <a:endParaRPr lang="en-US" sz="900" dirty="0"/>
          </a:p>
        </p:txBody>
      </p:sp>
      <p:sp>
        <p:nvSpPr>
          <p:cNvPr id="21" name="Text 8"/>
          <p:cNvSpPr txBox="1"/>
          <p:nvPr/>
        </p:nvSpPr>
        <p:spPr>
          <a:xfrm>
            <a:off x="4029800" y="1481675"/>
            <a:ext cx="16119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промысла
</a:t>
            </a:r>
            <a:endParaRPr lang="en-US" sz="1000" dirty="0"/>
          </a:p>
        </p:txBody>
      </p:sp>
      <p:sp>
        <p:nvSpPr>
          <p:cNvPr id="22" name="Text 9"/>
          <p:cNvSpPr txBox="1"/>
          <p:nvPr/>
        </p:nvSpPr>
        <p:spPr>
          <a:xfrm>
            <a:off x="3501875" y="2073325"/>
            <a:ext cx="2139900" cy="58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52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Рыболовство и охота меняют численность видов, особенно если добыча ведётся быстрее естественного восстановления популяций. Это нарушает баланс между звеньями цепей питания.
</a:t>
            </a:r>
            <a:endParaRPr lang="en-US" sz="852" dirty="0"/>
          </a:p>
        </p:txBody>
      </p:sp>
      <p:sp>
        <p:nvSpPr>
          <p:cNvPr id="23" name="Text 10"/>
          <p:cNvSpPr txBox="1"/>
          <p:nvPr/>
        </p:nvSpPr>
        <p:spPr>
          <a:xfrm>
            <a:off x="6772150" y="1481700"/>
            <a:ext cx="16119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Изменение местообитаний
</a:t>
            </a:r>
            <a:endParaRPr lang="en-US" sz="1000" dirty="0"/>
          </a:p>
        </p:txBody>
      </p:sp>
      <p:sp>
        <p:nvSpPr>
          <p:cNvPr id="24" name="Text 11"/>
          <p:cNvSpPr txBox="1"/>
          <p:nvPr/>
        </p:nvSpPr>
        <p:spPr>
          <a:xfrm>
            <a:off x="6244225" y="2073325"/>
            <a:ext cx="2139900" cy="58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Вырубка лесов, осушение болот и преобразование земель уменьшают число укрытий и источников пищи. В результате разрываются привычные трофические связи.
</a:t>
            </a:r>
            <a:endParaRPr lang="en-US" sz="9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0B424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9675" y="1611491"/>
            <a:ext cx="4330800" cy="267756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522850" y="397250"/>
            <a:ext cx="7871700" cy="95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Биоаккумуляция и биомагнификация токсичных веществ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5380600" y="1917175"/>
            <a:ext cx="3242700" cy="780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небольшие дозы стойких загрязнителей опасны, если они постепенно переходят от одного звена пищевой цепи к следующему.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5380600" y="3247250"/>
            <a:ext cx="3242700" cy="78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Концентрация токсина возрастает к вершине цепи, поэтому верхние хищники и человек оказываются наиболее уязвимыми.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870025" y="4549362"/>
            <a:ext cx="3990600" cy="37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Иллюстративная схема по школьному курсу биологии; значения условные.
</a:t>
            </a:r>
            <a:endParaRPr lang="en-US" sz="1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24327" y="313331"/>
            <a:ext cx="7370557" cy="7610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92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Устойчивость экосистемы и её условия
</a:t>
            </a:r>
            <a:endParaRPr lang="en-US" sz="2924" dirty="0"/>
          </a:p>
        </p:txBody>
      </p:sp>
      <p:sp>
        <p:nvSpPr>
          <p:cNvPr id="9" name="Text 1"/>
          <p:cNvSpPr txBox="1"/>
          <p:nvPr/>
        </p:nvSpPr>
        <p:spPr>
          <a:xfrm>
            <a:off x="7794883" y="364101"/>
            <a:ext cx="1175441" cy="1921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682605" y="2123101"/>
            <a:ext cx="2269664" cy="7742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99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видов
</a:t>
            </a:r>
            <a:pPr algn="l" indent="0" marL="0">
              <a:lnSpc>
                <a:spcPct val="100000"/>
              </a:lnSpc>
              <a:buNone/>
            </a:pPr>
            <a:r>
              <a:rPr lang="en-US" sz="599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99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больше видов входит в сообщество, тем больше потенциальных связей между ними. Разнообразие снижает риск полного срыва питания при исчезновении одного из организмов.
</a:t>
            </a:r>
            <a:endParaRPr lang="en-US" sz="1299" dirty="0"/>
          </a:p>
        </p:txBody>
      </p:sp>
      <p:sp>
        <p:nvSpPr>
          <p:cNvPr id="11" name="Text 3"/>
          <p:cNvSpPr txBox="1"/>
          <p:nvPr/>
        </p:nvSpPr>
        <p:spPr>
          <a:xfrm>
            <a:off x="3440554" y="2123101"/>
            <a:ext cx="2269664" cy="7742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54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Несколько источников пищи
</a:t>
            </a:r>
            <a:pPr algn="l" indent="0" marL="0">
              <a:lnSpc>
                <a:spcPct val="100000"/>
              </a:lnSpc>
              <a:buNone/>
            </a:pPr>
            <a:r>
              <a:rPr lang="en-US" sz="579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93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72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у животных есть выбор между разными кормовыми объектами, экосистема легче переносит засухи, неурожаи и сезонные колебания численности отдельных видов.
</a:t>
            </a:r>
            <a:endParaRPr lang="en-US" sz="1254" dirty="0"/>
          </a:p>
        </p:txBody>
      </p:sp>
      <p:sp>
        <p:nvSpPr>
          <p:cNvPr id="12" name="Text 4"/>
          <p:cNvSpPr txBox="1"/>
          <p:nvPr/>
        </p:nvSpPr>
        <p:spPr>
          <a:xfrm>
            <a:off x="3439518" y="3875701"/>
            <a:ext cx="2269664" cy="7742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99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Разветвлённые сети
</a:t>
            </a:r>
            <a:pPr algn="l" indent="0" marL="0">
              <a:lnSpc>
                <a:spcPct val="100000"/>
              </a:lnSpc>
              <a:buNone/>
            </a:pPr>
            <a:r>
              <a:rPr lang="en-US" sz="599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99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Пищевые сети устойчивее простых цепей, потому что нагрузка распределяется между многими связями. При выпадении одного пути энергия может проходить по другим маршрутам.
</a:t>
            </a:r>
            <a:endParaRPr lang="en-US" sz="1299" dirty="0"/>
          </a:p>
        </p:txBody>
      </p:sp>
      <p:sp>
        <p:nvSpPr>
          <p:cNvPr id="13" name="Text 5"/>
          <p:cNvSpPr txBox="1"/>
          <p:nvPr/>
        </p:nvSpPr>
        <p:spPr>
          <a:xfrm>
            <a:off x="6198029" y="3875701"/>
            <a:ext cx="2269664" cy="7742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99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Динамическое равновесие
</a:t>
            </a:r>
            <a:pPr algn="l" indent="0" marL="0">
              <a:lnSpc>
                <a:spcPct val="100000"/>
              </a:lnSpc>
              <a:buNone/>
            </a:pPr>
            <a:r>
              <a:rPr lang="en-US" sz="599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99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Миграции, размножение и смена сезонов постоянно меняют численность популяций. Устойчивость означает не неподвижность, а способность системы сохранять общий баланс при колебаниях.
</a:t>
            </a:r>
            <a:endParaRPr lang="en-US" sz="1299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E0FFC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202186" y="1531950"/>
            <a:ext cx="4762528" cy="1884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522850" y="397250"/>
            <a:ext cx="7871700" cy="8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Факторы, нарушающие пищевые связи в экосистемах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870025" y="4569900"/>
            <a:ext cx="7761600" cy="41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биологии, раздел «Экология».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511400" y="3602475"/>
            <a:ext cx="3754200" cy="78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Краткое сравнение основных воздействий и их последствий для трофических связей.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4877471" y="3602475"/>
            <a:ext cx="3754200" cy="78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перечисленные факторы уменьшают разнообразие и нарушают передачу энергии, поэтому экосистема становится менее устойчивой.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0B424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16150" y="1905538"/>
            <a:ext cx="8111700" cy="1131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Пищевые связи — основа целостности экосистемы
</a:t>
            </a:r>
            <a:endParaRPr lang="en-US" sz="2800" dirty="0"/>
          </a:p>
        </p:txBody>
      </p:sp>
      <p:sp>
        <p:nvSpPr>
          <p:cNvPr id="4" name="Text 1"/>
          <p:cNvSpPr txBox="1"/>
          <p:nvPr/>
        </p:nvSpPr>
        <p:spPr>
          <a:xfrm>
            <a:off x="516150" y="3189063"/>
            <a:ext cx="8111700" cy="113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Пищевые связи показывают, что экосистема работает как единый механизм: энергия проходит через трофические уровни, а вещества возвращаются в среду. Сохранение разнообразия — главный ресурс её устойчивости.
</a:t>
            </a:r>
            <a:endParaRPr lang="en-US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2026-06-02T01:38:49Z</dcterms:created>
  <dcterms:modified xsi:type="dcterms:W3CDTF">2026-06-02T01:38:49Z</dcterms:modified>
</cp:coreProperties>
</file>