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Поздний цикл о прощании, памяти и нравственном завещании.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«Последние песни» Н. А. Некрасова: итоговая лирика поэта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«Последние песни» возникли в 1870-е годы, когда Некрасов тяжело болел, но продолжал работать до конца жизни. На фоне общественных споров о судьбе России поэт обостренно размышлял о долге литературы, положении народа и личной ответственности автора.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Историко-биографический контекст создания цикла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ясно раскрываются ключевые для Некрасова темы — народ, Россия, сострадание, долг и память. Поэтому сборник воспринимается как смысловой итог его поэтического пути и как важная часть школьного курса.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десятиклассника этот цикл ценен еще и тем, что показывает, как гражданская поэзия может быть одновременно сдержанной, философской и эмоционально напряженной, не теряя выразительности и человеческой достоверности.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помогает увидеть, как в поздней лирике Некрасова исповедальность становится особенно глубокой: личная боль поэта не замыкается в себе, а переходит в размышление о жизни, смерти и нравственном выборе.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«Последние песни» изучаются в 10 классе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поздних стихах Некрасова слышны физическая усталость, боль и предчувствие конца, но они не ломают внутренний стержень лирического героя. Напротив, чем ощутимее трагизм, тем отчетливее проступают стойкость и достоинство.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Сила, скрытая за слабостью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не отказывается от творчества даже перед лицом болезни. Его слово остается формой нравственного действия, а не только выражением переживания. Так создается образ автора, который до конца сохраняет верность своему призванию.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как служение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Поздний Некрасов предстает не как отстраненный наблюдатель, а как человек, проживший жизнь в напряженном диалоге с эпохой. В его облике соединяются усталость, сосредоточенность и неизменная требовательность к себе и к слову.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уходящей эпохи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поэта в последние годы жизни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88575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 «Последних песнях» показана через образы дороги, зимы, поля и бедной повседневности; эти детали создают ощущение трудной, но живой исторической реальности.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5599200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чувство поэта постоянно соотнесено с судьбой страны: переживание боли становится способом говорить не только о себе, но и о будущем родины.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9781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не идеализирует национальную жизнь, однако видит в ней нравственную устойчивость и способность к внутреннему обновлению даже в тяжелых обстоятельствах.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83193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тема России в цикле звучит одновременно трагически и доверительно: она объединяет скорбь, ответственность и надежду на перемены.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России в поздней лирике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398" y="2312790"/>
            <a:ext cx="276900" cy="2215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398" y="3434163"/>
            <a:ext cx="276900" cy="276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398" y="4626865"/>
            <a:ext cx="276900" cy="2215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398" y="5791915"/>
            <a:ext cx="276900" cy="2215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450575" y="487150"/>
            <a:ext cx="10933500" cy="11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как главная нравственная ценность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1535150" y="20494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и труженики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обращается к тем, чья жизнь связана с постоянным трудом и лишениями. Народ для него — не фон, а главный нравственный ориентир, по которому проверяется правда.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1535150" y="3214488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Сострадание без прикрас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Сопереживание в поздних стихах рождается из понимания социальной несправедливости. Поэт говорит о боли униженных людей спокойно, но предельно убедительно, не смягчая тяжесть их положения.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1535150" y="43795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Совесть и справедливость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в поэзии Некрасова выступает мерой совести, а не только социальной темой. Через отношение к простому человеку раскрывается моральная позиция автора и его требовательность к обществу.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1535150" y="55445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судьбы народа и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убежден, что будущее России невозможно отделить от жизни народа. Поэтому забота о крестьянах, бедняках и женщинах-труженицах становится частью размышления о судьбе всей страны.
</a:t>
            </a:r>
            <a:endParaRPr lang="en-US" sz="1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смыслового движения цикла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мотивов в поздней лирике Н. А. Некрасова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37350" y="3229425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Память, долг и нравственный выбор образуют единое смысловое поле: поэт оценивает прожитую жизнь через верность людям, слову и совести. Отсюда возникает ощущение духовной ответственности за каждую строку.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34072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85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тишины, холода, сумерек и дороги помогают передать состояние перехода. За внешней простотой языка скрывается глубокое переживание утраты, которое не переходит в отчаяние, а сохраняет человеческое достоинство.
</a:t>
            </a:r>
            <a:endParaRPr lang="en-US" sz="1485" dirty="0"/>
          </a:p>
        </p:txBody>
      </p:sp>
      <p:sp>
        <p:nvSpPr>
          <p:cNvPr id="6" name="Text 2"/>
          <p:cNvSpPr txBox="1"/>
          <p:nvPr/>
        </p:nvSpPr>
        <p:spPr>
          <a:xfrm>
            <a:off x="87667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прощания в цикле связан не только с близостью конца, но и с внутренним подведением итогов. Он задает спокойный, сосредоточенный тон всему сборнику и делает каждое стихотворение особенно значимым.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мотивы «Последних песен»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поздняя лирика строится вокруг общественно значимых смыслов и личного переживания.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Преобладает гражданско-философский взгляд: исповедь у Некрасова не отделяется от разговора о России и народе.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Н. А. Некрасова «Последние песни»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Тематическое соотношение в цикле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1669267"/>
            <a:ext cx="5955300" cy="338926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цикла Н. А. Некрасова «Последние песни»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черты поздней поэзии Некрасова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в «Последних песнях» соединяются гражданский, личный и философский планы.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Поздняя лирика становится предельно сжатой, внутренне напряженной и одновременно нравственно ясной.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156" y="2440875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6669" y="4715950"/>
            <a:ext cx="14137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4106" y="2440875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44106" y="4741690"/>
            <a:ext cx="218400" cy="1747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интонация поздних стихов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511450" y="2990875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поздних стихов намеренно лишён излишней книжности: Некрасов выбирает ясные слова, чтобы мысль звучала прямо, без украшательства, но с предельной внутренней напряжённостью.
</a:t>
            </a:r>
            <a:endParaRPr lang="en-US" sz="1477" dirty="0"/>
          </a:p>
        </p:txBody>
      </p:sp>
      <p:sp>
        <p:nvSpPr>
          <p:cNvPr id="15" name="Text 3"/>
          <p:cNvSpPr txBox="1"/>
          <p:nvPr/>
        </p:nvSpPr>
        <p:spPr>
          <a:xfrm>
            <a:off x="1166275" y="2297100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Простота и точность
</a:t>
            </a:r>
            <a:endParaRPr lang="en-US" sz="1700" dirty="0"/>
          </a:p>
        </p:txBody>
      </p:sp>
      <p:sp>
        <p:nvSpPr>
          <p:cNvPr id="16" name="Text 4"/>
          <p:cNvSpPr txBox="1"/>
          <p:nvPr/>
        </p:nvSpPr>
        <p:spPr>
          <a:xfrm>
            <a:off x="511450" y="5253200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Интонационные паузы и обрывы фраз передают усталость, сомнение и эмоциональную сдержанность. Именно они делают исповедальный тон особенно убедительным и человечным.
</a:t>
            </a:r>
            <a:endParaRPr lang="en-US" sz="1477" dirty="0"/>
          </a:p>
        </p:txBody>
      </p:sp>
      <p:sp>
        <p:nvSpPr>
          <p:cNvPr id="17" name="Text 5"/>
          <p:cNvSpPr txBox="1"/>
          <p:nvPr/>
        </p:nvSpPr>
        <p:spPr>
          <a:xfrm>
            <a:off x="1166275" y="4573225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пауз
</a:t>
            </a:r>
            <a:endParaRPr lang="en-US" sz="1700" dirty="0"/>
          </a:p>
        </p:txBody>
      </p:sp>
      <p:sp>
        <p:nvSpPr>
          <p:cNvPr id="18" name="Text 6"/>
          <p:cNvSpPr txBox="1"/>
          <p:nvPr/>
        </p:nvSpPr>
        <p:spPr>
          <a:xfrm>
            <a:off x="6414050" y="2990875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Риторические вопросы, обращения и повторы создают впечатление живого разговора. Так поэт вовлекает читателя в размышление о совести, долге и прожитой жизни.
</a:t>
            </a:r>
            <a:endParaRPr lang="en-US" sz="1477" dirty="0"/>
          </a:p>
        </p:txBody>
      </p:sp>
      <p:sp>
        <p:nvSpPr>
          <p:cNvPr id="19" name="Text 7"/>
          <p:cNvSpPr txBox="1"/>
          <p:nvPr/>
        </p:nvSpPr>
        <p:spPr>
          <a:xfrm>
            <a:off x="7068875" y="2297100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с читателем
</a:t>
            </a:r>
            <a:endParaRPr lang="en-US" sz="1700" dirty="0"/>
          </a:p>
        </p:txBody>
      </p:sp>
      <p:sp>
        <p:nvSpPr>
          <p:cNvPr id="20" name="Text 8"/>
          <p:cNvSpPr txBox="1"/>
          <p:nvPr/>
        </p:nvSpPr>
        <p:spPr>
          <a:xfrm>
            <a:off x="6414050" y="5253200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противопоставления помогают показать столкновение боли и стойкости, личного и общественного, конца и нравственной высоты. Благодаря этому простая речь приобретает философскую глубину.
</a:t>
            </a:r>
            <a:endParaRPr lang="en-US" sz="1477" dirty="0"/>
          </a:p>
        </p:txBody>
      </p:sp>
      <p:sp>
        <p:nvSpPr>
          <p:cNvPr id="21" name="Text 9"/>
          <p:cNvSpPr txBox="1"/>
          <p:nvPr/>
        </p:nvSpPr>
        <p:spPr>
          <a:xfrm>
            <a:off x="7068875" y="4565125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смысла
</a:t>
            </a:r>
            <a:endParaRPr lang="en-US" sz="1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дата обозначает завершение большого творческого пути: личная исповедь в цикле становится формой нравственного завещания поэта.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284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Поэтический цикл Н. А. Некрасова «Последние песни»; 1877 год
</a:t>
            </a:r>
            <a:endParaRPr lang="en-US" sz="1284" dirty="0"/>
          </a:p>
        </p:txBody>
      </p:sp>
      <p:sp>
        <p:nvSpPr>
          <p:cNvPr id="5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1877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2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год, когда цикл закрепил итоговый характер поздней лирики Некрасова.
</a:t>
            </a:r>
            <a:endParaRPr lang="en-US" sz="4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7088" y="2521323"/>
            <a:ext cx="1877700" cy="1815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62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продолжает главные темы Некрасова — судьбу народа, социальную несправедливость, гражданский долг и сострадание к униженным. Поэтому поздняя лирика воспринимается как естественное продолжение его поэтической биографии.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84037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интонация становится спокойнее, а мысль — сосредоточеннее: вместо развернутого рассказа появляется лаконичное философское высказывание, в котором личный опыт поэта звучит особенно обобщённо.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28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«Последних песен» с предыдущим творчеством
</a:t>
            </a:r>
            <a:endParaRPr lang="en-US" sz="302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85725" y="19669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показывает боль без преувеличения, поэтому трагизм звучит честно и сдержанно. Читатель видит не позу страдания, а подлинный человеческий опыт и внутреннюю правду.
</a:t>
            </a:r>
            <a:endParaRPr lang="en-US" sz="1500" dirty="0"/>
          </a:p>
        </p:txBody>
      </p:sp>
      <p:sp>
        <p:nvSpPr>
          <p:cNvPr id="8" name="Text 1"/>
          <p:cNvSpPr txBox="1"/>
          <p:nvPr/>
        </p:nvSpPr>
        <p:spPr>
          <a:xfrm>
            <a:off x="1585725" y="3111488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не отказывается от достоинства даже в момент физической слабости. Эта стойкость превращает личную судьбу поэта в нравственный пример, а не только в исповедь.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1585725" y="4256007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нет громких деклараций, но есть ясная этическая позиция. Именно спокойный тон делает переживание глубже: эмоция не расплескивается, а концентрируется в каждой строке.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585725" y="54005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воздействует потому, что соединяет скорбь с верой в смысл слова и человеческую ценность. Благодаря этому финал жизни ощущается не как поражение, а как духовное завершение.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цикл эмоционально сильным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трагическое начало в цикле доминирует, но не вытесняет активную нравственную позицию и внутреннюю собранность.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скорби сочетается с устойчивой верой в ответственность и будущее, поэтому поздняя лирика Некрасова не сводится к отчаянию.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Поэтический цикл Н. А. Некрасова «Последние песни»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поздних стихотворений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7150" y="3086950"/>
            <a:ext cx="31146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Антитеза помогает Некрасову резко противопоставлять боль и стойкость, холод и тепло, тишину и внутренний голос. Так смысл трагедии становится особенно отчётливым и напряжённым.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4541750" y="3086950"/>
            <a:ext cx="3199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Анафора и повторы создают ритм настойчивого размышления. Они усиливают чувство исповеди и подчёркивают, что важные мысли поэта возвращаются снова и снова.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8252625" y="3086950"/>
            <a:ext cx="3214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Пейзажные детали несут символическую нагрузку: сумерки, зимний холод, угасающий свет и тишина становятся знаками завершения пути и одновременно нравственного подведения итогов.
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в цикле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300" y="2464261"/>
            <a:ext cx="5955300" cy="193547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300" y="6190850"/>
            <a:ext cx="58068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Поэтический цикл Н. А. Некрасова «Последние песни»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и смысловой акцент в поздней лирике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7015250" y="1466550"/>
            <a:ext cx="4643700" cy="3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ключевых тем показывает, как в цикле соединяются личное переживание, гражданская позиция и философское осмысление конца жизни.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темы ведут к одному выводу: личная судьба поэта и судьба страны в поздней лирике неразделимы.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398" y="2300483"/>
            <a:ext cx="276900" cy="246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398" y="3434163"/>
            <a:ext cx="276900" cy="276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398" y="4599175"/>
            <a:ext cx="276900" cy="276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0573" y="5740975"/>
            <a:ext cx="242550" cy="323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450575" y="487150"/>
            <a:ext cx="10933500" cy="11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цикла в истории русской литературы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1535150" y="20494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поздней лирики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«Последние песни» закрепили образ позднего поэта, который подводит жизненный итог через размышление о совести, памяти и общественном долге, а не только через личную исповедь.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1535150" y="3214488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традиция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Сборник продолжает линию гражданской поэзии XIX века, где слово понимается как нравственное действие. У Некрасова эта традиция получает особенно строгую и сосредоточенную форму.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1535150" y="43795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сжатость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поздних стихах меньше сюжетной развёрнутости и больше смысловой концентрации. Такая сжатость делает каждую строку весомой и усиливает ощущение предельной откровенности.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1535150" y="55445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пути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воспринимается как финальная точка творческого движения Некрасова: в нём личная история поэта превращается в обобщённый разговор о времени, стране и ответственности слова.
</a:t>
            </a:r>
            <a:endParaRPr lang="en-US" sz="1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цикла для современного школьника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4683075" y="4604025"/>
            <a:ext cx="36039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8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Нравственный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9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становится заметно, что важны не только чувства, но и позиция: честность, сострадание, верность слову и готовность отвечать за свои убеждения.
</a:t>
            </a:r>
            <a:endParaRPr lang="en-US" sz="1789" dirty="0"/>
          </a:p>
        </p:txBody>
      </p:sp>
      <p:sp>
        <p:nvSpPr>
          <p:cNvPr id="9" name="Text 3"/>
          <p:cNvSpPr txBox="1"/>
          <p:nvPr/>
        </p:nvSpPr>
        <p:spPr>
          <a:xfrm>
            <a:off x="8113500" y="2450825"/>
            <a:ext cx="3603900" cy="122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8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Актуальность сегодня
</a:t>
            </a:r>
            <a:pPr algn="l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9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цикл помогает задуматься о памяти, ответственности и отношении к людям. Эти вопросы остаются значимыми для старшеклассника независимо от эпохи.
</a:t>
            </a:r>
            <a:endParaRPr lang="en-US" sz="1789" dirty="0"/>
          </a:p>
        </p:txBody>
      </p:sp>
      <p:sp>
        <p:nvSpPr>
          <p:cNvPr id="10" name="Text 4"/>
          <p:cNvSpPr txBox="1"/>
          <p:nvPr/>
        </p:nvSpPr>
        <p:spPr>
          <a:xfrm>
            <a:off x="1294925" y="2513800"/>
            <a:ext cx="36039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8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Личное переживание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9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читатель видит, что поэзия может говорить о боли, слабости и страхе без утраты достоинства. Это делает текст близким и психологически убедительным.
</a:t>
            </a:r>
            <a:endParaRPr lang="en-US" sz="178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сохраняет значение, потому что соединяет личную исповедь, гражданскую ответственность и веру в силу слова. В нём Некрасов остаётся честным, строгим и глубоко человечным поэтом.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«Последние песни»: поэтический итог Некрасова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2026-05-20T00:56:31Z</dcterms:created>
  <dcterms:modified xsi:type="dcterms:W3CDTF">2026-05-20T00:56:31Z</dcterms:modified>
</cp:coreProperties>
</file>