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jpeg"/><Relationship Id="rId6" Type="http://schemas.openxmlformats.org/officeDocument/2006/relationships/image" Target="../media/image-4-6.jpe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image" Target="../media/image-7-11.png"/><Relationship Id="rId12" Type="http://schemas.openxmlformats.org/officeDocument/2006/relationships/image" Target="../media/image-7-12.png"/><Relationship Id="rId13" Type="http://schemas.openxmlformats.org/officeDocument/2006/relationships/image" Target="../media/image-7-13.png"/><Relationship Id="rId14" Type="http://schemas.openxmlformats.org/officeDocument/2006/relationships/image" Target="../media/image-7-14.png"/><Relationship Id="rId15" Type="http://schemas.openxmlformats.org/officeDocument/2006/relationships/slideLayout" Target="../slideLayouts/slideLayout1.xml"/><Relationship Id="rId1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jpeg"/><Relationship Id="rId5" Type="http://schemas.openxmlformats.org/officeDocument/2006/relationships/image" Target="../media/image-14-5.jpeg"/><Relationship Id="rId6" Type="http://schemas.openxmlformats.org/officeDocument/2006/relationships/image" Target="../media/image-14-6.jpe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4425" y="161"/>
            <a:ext cx="8549700" cy="514317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1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7" name="Text 1"/>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Комплексный обзор темы: биосфера, природная и социальная среда
</a:t>
            </a:r>
            <a:endParaRPr lang="en-US" sz="2223" dirty="0"/>
          </a:p>
        </p:txBody>
      </p:sp>
      <p:sp>
        <p:nvSpPr>
          <p:cNvPr id="8" name="Text 2"/>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Биосфера объединяет жизнь и природу, показывая взаимосвязь с обществом и экологией.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История концепции биосферы: путь к пониманию жизни на Земле
</a:t>
            </a:r>
            <a:endParaRPr lang="en-US" sz="2223" dirty="0"/>
          </a:p>
        </p:txBody>
      </p:sp>
      <p:sp>
        <p:nvSpPr>
          <p:cNvPr id="8" name="Text 2"/>
          <p:cNvSpPr txBox="1"/>
          <p:nvPr/>
        </p:nvSpPr>
        <p:spPr>
          <a:xfrm>
            <a:off x="180000" y="4080300"/>
            <a:ext cx="3363000" cy="8832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Термин «биосфера» stammt aus dem 19. Jahrhundert von Eduard Suess. Vom ersten Mikroorganismus vor 3,5 Milliarden Jahren entwickelte sich das Konzept weiter und wurde von Wladimir Wernadski vertieft, wodurch die Natur- und Sozialumgebung verbunden wurden.
</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Биосфера: определение, состав и признаки
</a:t>
            </a:r>
            <a:endParaRPr lang="en-US" sz="2223" dirty="0"/>
          </a:p>
        </p:txBody>
      </p:sp>
      <p:sp>
        <p:nvSpPr>
          <p:cNvPr id="8" name="Text 1"/>
          <p:cNvSpPr txBox="1"/>
          <p:nvPr/>
        </p:nvSpPr>
        <p:spPr>
          <a:xfrm>
            <a:off x="337050" y="1743100"/>
            <a:ext cx="2322900" cy="883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Биосфера — это совокупность всех живых организмов вместе с природными средами на планете, включающая атмосферу, гидросферу и часть литосферы.
</a:t>
            </a:r>
            <a:endParaRPr lang="en-US" sz="900" dirty="0"/>
          </a:p>
        </p:txBody>
      </p:sp>
      <p:sp>
        <p:nvSpPr>
          <p:cNvPr id="9" name="Text 2"/>
          <p:cNvSpPr txBox="1"/>
          <p:nvPr/>
        </p:nvSpPr>
        <p:spPr>
          <a:xfrm>
            <a:off x="337050" y="3159800"/>
            <a:ext cx="2322900" cy="883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биосферы типична способность к саморегуляции, что позволяет поддерживать устойчивые условия обитания несмотря на внешние изменения.
</a:t>
            </a:r>
            <a:endParaRPr lang="en-US" sz="900" dirty="0"/>
          </a:p>
        </p:txBody>
      </p:sp>
      <p:sp>
        <p:nvSpPr>
          <p:cNvPr id="10" name="Text 3"/>
          <p:cNvSpPr txBox="1"/>
          <p:nvPr/>
        </p:nvSpPr>
        <p:spPr>
          <a:xfrm>
            <a:off x="3192150" y="1743087"/>
            <a:ext cx="2322900" cy="883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Она характеризуется стабильным круговоротом веществ и энергии, обеспечивающим поддержание жизни и взаимодействие между живыми и неживыми компонентами.
</a:t>
            </a:r>
            <a:endParaRPr lang="en-US" sz="900" dirty="0"/>
          </a:p>
        </p:txBody>
      </p:sp>
      <p:sp>
        <p:nvSpPr>
          <p:cNvPr id="11" name="Text 4"/>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30750" y="1251272"/>
            <a:ext cx="5433300" cy="1029356"/>
          </a:xfrm>
          <a:prstGeom prst="rect">
            <a:avLst/>
          </a:prstGeom>
        </p:spPr>
      </p:pic>
      <p:pic>
        <p:nvPicPr>
          <p:cNvPr id="6" name="Image 4" descr="preencoded.png">    </p:cNvPr>
          <p:cNvPicPr>
            <a:picLocks noChangeAspect="1"/>
          </p:cNvPicPr>
          <p:nvPr/>
        </p:nvPicPr>
        <p:blipFill>
          <a:blip r:embed="rId5"/>
          <a:stretch>
            <a:fillRect/>
          </a:stretch>
        </p:blipFill>
        <p:spPr>
          <a:xfrm>
            <a:off x="3530750" y="2396970"/>
            <a:ext cx="5433300" cy="1029356"/>
          </a:xfrm>
          <a:prstGeom prst="rect">
            <a:avLst/>
          </a:prstGeom>
        </p:spPr>
      </p:pic>
      <p:pic>
        <p:nvPicPr>
          <p:cNvPr id="7" name="Image 5" descr="preencoded.png">    </p:cNvPr>
          <p:cNvPicPr>
            <a:picLocks noChangeAspect="1"/>
          </p:cNvPicPr>
          <p:nvPr/>
        </p:nvPicPr>
        <p:blipFill>
          <a:blip r:embed="rId6"/>
          <a:stretch>
            <a:fillRect/>
          </a:stretch>
        </p:blipFill>
        <p:spPr>
          <a:xfrm>
            <a:off x="3530750" y="3558571"/>
            <a:ext cx="5433300" cy="102935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Границы и компоненты биосферы: от глубин до атмосферы
</a:t>
            </a:r>
            <a:endParaRPr lang="en-US" sz="18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1" name="Text 2"/>
          <p:cNvSpPr txBox="1"/>
          <p:nvPr/>
        </p:nvSpPr>
        <p:spPr>
          <a:xfrm>
            <a:off x="179950" y="1249800"/>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Литосфера — основа жизни на суше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Литосфера включает почвы и горные породы, являясь местом обитания многих организмов. Это важнейшая часть биосферы, где происходят процессы формирования минеральных веществ и почвенного плодородия.
</a:t>
            </a:r>
            <a:endParaRPr lang="en-US" sz="1100" dirty="0"/>
          </a:p>
        </p:txBody>
      </p:sp>
      <p:sp>
        <p:nvSpPr>
          <p:cNvPr id="12" name="Text 3"/>
          <p:cNvSpPr txBox="1"/>
          <p:nvPr/>
        </p:nvSpPr>
        <p:spPr>
          <a:xfrm>
            <a:off x="179950" y="2395497"/>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Гидросфера — водная среда жизни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Вода покрывает 71% поверхности планеты и включает океаны, реки и озёра. Гидросфера обеспечивает среду для множества организмов и участвует в круговороте веществ и энергии.
</a:t>
            </a:r>
            <a:endParaRPr lang="en-US" sz="1100" dirty="0"/>
          </a:p>
        </p:txBody>
      </p:sp>
      <p:sp>
        <p:nvSpPr>
          <p:cNvPr id="13" name="Text 4"/>
          <p:cNvSpPr txBox="1"/>
          <p:nvPr/>
        </p:nvSpPr>
        <p:spPr>
          <a:xfrm>
            <a:off x="179950" y="3557099"/>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Атмосфера — воздушная оболочка Земли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Атмосфера простирается до 20 км над поверхностью планеты, обеспечивая воздухом живые существа и участвуя в регулировании климата и газового состава биосферы.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Функции биосферы и их значение
</a:t>
            </a:r>
            <a:endParaRPr lang="en-US" sz="2223" dirty="0"/>
          </a:p>
        </p:txBody>
      </p:sp>
      <p:sp>
        <p:nvSpPr>
          <p:cNvPr id="10" name="Text 1"/>
          <p:cNvSpPr txBox="1"/>
          <p:nvPr/>
        </p:nvSpPr>
        <p:spPr>
          <a:xfrm>
            <a:off x="337050" y="1743100"/>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Биосфера обеспечивает непрерывный обмен веществ и энергии, поддерживая жизненные процессы на планете через экосистемы и пищевые цепи.
</a:t>
            </a:r>
            <a:endParaRPr lang="en-US" sz="800" dirty="0"/>
          </a:p>
        </p:txBody>
      </p:sp>
      <p:sp>
        <p:nvSpPr>
          <p:cNvPr id="11" name="Text 2"/>
          <p:cNvSpPr txBox="1"/>
          <p:nvPr/>
        </p:nvSpPr>
        <p:spPr>
          <a:xfrm>
            <a:off x="337050" y="3159800"/>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Является источником пищи, кислорода и органических веществ, необходимых для существования всех биологических видов.
</a:t>
            </a:r>
            <a:endParaRPr lang="en-US" sz="800" dirty="0"/>
          </a:p>
        </p:txBody>
      </p:sp>
      <p:sp>
        <p:nvSpPr>
          <p:cNvPr id="12" name="Text 3"/>
          <p:cNvSpPr txBox="1"/>
          <p:nvPr/>
        </p:nvSpPr>
        <p:spPr>
          <a:xfrm>
            <a:off x="3192150" y="1743087"/>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Поддерживает химический состав воздуха и воды, создавая условия для дыхания и водоснабжения живых организмов, включая человека.
</a:t>
            </a:r>
            <a:endParaRPr lang="en-US" sz="800" dirty="0"/>
          </a:p>
        </p:txBody>
      </p:sp>
      <p:sp>
        <p:nvSpPr>
          <p:cNvPr id="13" name="Text 4"/>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14" name="Text 5"/>
          <p:cNvSpPr txBox="1"/>
          <p:nvPr/>
        </p:nvSpPr>
        <p:spPr>
          <a:xfrm>
            <a:off x="3192150" y="3149113"/>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Регулирует климат и экологическое равновесие, что важно для устойчивости природных и человеческих сообществ.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2596187"/>
            <a:ext cx="5253300" cy="132877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Сравнение природной и социальной среды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9" name="Text 2"/>
          <p:cNvSpPr txBox="1"/>
          <p:nvPr/>
        </p:nvSpPr>
        <p:spPr>
          <a:xfrm>
            <a:off x="5787400" y="2306000"/>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Таблица отражает основные отличия и взаимовлияния между природной и социальной средой, их роль в жизни человека.
</a:t>
            </a:r>
            <a:endParaRPr lang="en-US" sz="900" dirty="0"/>
          </a:p>
        </p:txBody>
      </p:sp>
      <p:sp>
        <p:nvSpPr>
          <p:cNvPr id="10" name="Text 3"/>
          <p:cNvSpPr txBox="1"/>
          <p:nvPr/>
        </p:nvSpPr>
        <p:spPr>
          <a:xfrm>
            <a:off x="5787400" y="3320197"/>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Природная и социальная среды взаимозависимы, совместно влияя на развитие человека и общества.
</a:t>
            </a:r>
            <a:endParaRPr lang="en-US" sz="900" dirty="0"/>
          </a:p>
        </p:txBody>
      </p:sp>
      <p:sp>
        <p:nvSpPr>
          <p:cNvPr id="11" name="Text 4"/>
          <p:cNvSpPr txBox="1"/>
          <p:nvPr/>
        </p:nvSpPr>
        <p:spPr>
          <a:xfrm>
            <a:off x="180000" y="453900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Учебник биологии
</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2701" y="2362487"/>
            <a:ext cx="200400" cy="200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2408388" y="2362487"/>
            <a:ext cx="200400" cy="2004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601826" y="2371621"/>
            <a:ext cx="204900" cy="182133"/>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6798376" y="2362487"/>
            <a:ext cx="200400" cy="200400"/>
          </a:xfrm>
          <a:prstGeom prst="rect">
            <a:avLst/>
          </a:prstGeom>
        </p:spPr>
      </p:pic>
      <p:sp>
        <p:nvSpPr>
          <p:cNvPr id="16"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Основные компоненты экосистемы биосферы
</a:t>
            </a:r>
            <a:endParaRPr lang="en-US" sz="1823" dirty="0"/>
          </a:p>
        </p:txBody>
      </p:sp>
      <p:sp>
        <p:nvSpPr>
          <p:cNvPr id="1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18" name="Text 2"/>
          <p:cNvSpPr txBox="1"/>
          <p:nvPr/>
        </p:nvSpPr>
        <p:spPr>
          <a:xfrm>
            <a:off x="526227" y="2692775"/>
            <a:ext cx="1768200" cy="9486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Продуценты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Растения, способные самостоятельно производить органические вещества через фотосинтез, являются базой всей пищевой цепи.
</a:t>
            </a:r>
            <a:endParaRPr lang="en-US" sz="900" dirty="0"/>
          </a:p>
        </p:txBody>
      </p:sp>
      <p:sp>
        <p:nvSpPr>
          <p:cNvPr id="19" name="Text 3"/>
          <p:cNvSpPr txBox="1"/>
          <p:nvPr/>
        </p:nvSpPr>
        <p:spPr>
          <a:xfrm>
            <a:off x="2722596" y="2692775"/>
            <a:ext cx="1768200" cy="9486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Консументы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Животные разных уровней питания, которые потребляют органику, полученную от продуцентов или других организмов.
</a:t>
            </a:r>
            <a:endParaRPr lang="en-US" sz="900" dirty="0"/>
          </a:p>
        </p:txBody>
      </p:sp>
      <p:sp>
        <p:nvSpPr>
          <p:cNvPr id="20" name="Text 4"/>
          <p:cNvSpPr txBox="1"/>
          <p:nvPr/>
        </p:nvSpPr>
        <p:spPr>
          <a:xfrm>
            <a:off x="4918964" y="2692775"/>
            <a:ext cx="1768200" cy="9486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Редуценты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Грибы и бактерии, разлагающие органические остатки, возвращая вещества обратно в почву и поддерживая круговорот веществ.
</a:t>
            </a:r>
            <a:endParaRPr lang="en-US" sz="900" dirty="0"/>
          </a:p>
        </p:txBody>
      </p:sp>
      <p:sp>
        <p:nvSpPr>
          <p:cNvPr id="21" name="Text 5"/>
          <p:cNvSpPr txBox="1"/>
          <p:nvPr/>
        </p:nvSpPr>
        <p:spPr>
          <a:xfrm>
            <a:off x="7115332" y="2692775"/>
            <a:ext cx="1768200" cy="9486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Взаимодействие компонентов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Пищевые цепи и круговороты веществ объединяют организмы и среду, обеспечивая стабильность экосистем и биосферы в целом.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Земная поверхность: вода и суша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Атмосфера окружает всю планету, её толщина относительно невелика, но она жизненно важна для поддержания климата и дыхания.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Большинство живых организмов обитает в водных экосистемах или прибрежных зонах, что определяет важность водной среды.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Географические данные, 2023
</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8"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Природная среда и её примеры
</a:t>
            </a:r>
            <a:endParaRPr lang="en-US" sz="2223" dirty="0"/>
          </a:p>
        </p:txBody>
      </p:sp>
      <p:sp>
        <p:nvSpPr>
          <p:cNvPr id="9" name="Text 2"/>
          <p:cNvSpPr txBox="1"/>
          <p:nvPr/>
        </p:nvSpPr>
        <p:spPr>
          <a:xfrm>
            <a:off x="180000" y="2852325"/>
            <a:ext cx="3042900" cy="8832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Определение природной среды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Природная среда — это территории и экосистемы, которые не претерпели значительных изменений со стороны человека. Здесь сохраняются естественные процессы жизни и круговорота веществ.
</a:t>
            </a:r>
            <a:endParaRPr lang="en-US" sz="1000" dirty="0"/>
          </a:p>
        </p:txBody>
      </p:sp>
      <p:sp>
        <p:nvSpPr>
          <p:cNvPr id="10" name="Text 3"/>
          <p:cNvSpPr txBox="1"/>
          <p:nvPr/>
        </p:nvSpPr>
        <p:spPr>
          <a:xfrm>
            <a:off x="180000" y="4018950"/>
            <a:ext cx="3042900" cy="8832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Примеры природных экосистем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 известным примерам относятся Байкальский заповедник с его уникальной флорой и фауной, Камчатские вулканы, а также коралловые рифы, где обитают множество видов морских организмов.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45225" y="1996921"/>
            <a:ext cx="2444400" cy="1531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Социальная среда создаётся человеком и включает населённые пункты, различную инфраструктуру, производственные и культурные объекты, влияя на образ жизни.
</a:t>
            </a:r>
            <a:endParaRPr lang="en-US" sz="900" dirty="0"/>
          </a:p>
        </p:txBody>
      </p:sp>
      <p:sp>
        <p:nvSpPr>
          <p:cNvPr id="8" name="Text 1"/>
          <p:cNvSpPr txBox="1"/>
          <p:nvPr/>
        </p:nvSpPr>
        <p:spPr>
          <a:xfrm>
            <a:off x="3349763" y="1996899"/>
            <a:ext cx="2444400" cy="1531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Она быстро трансформируется под воздействием технологического прогресса и меняющихся общественных ценностей, отражая уровень развития общества.
</a:t>
            </a:r>
            <a:endParaRPr lang="en-US" sz="900" dirty="0"/>
          </a:p>
        </p:txBody>
      </p:sp>
      <p:sp>
        <p:nvSpPr>
          <p:cNvPr id="9" name="Text 2"/>
          <p:cNvSpPr txBox="1"/>
          <p:nvPr/>
        </p:nvSpPr>
        <p:spPr>
          <a:xfrm>
            <a:off x="6354300" y="1996921"/>
            <a:ext cx="2444400" cy="1531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Социальная среда формирует поведение и традиции людей, влияя на качество жизни и взаимоотношения в сообществе.
</a:t>
            </a:r>
            <a:endParaRPr lang="en-US" sz="900" dirty="0"/>
          </a:p>
        </p:txBody>
      </p:sp>
      <p:sp>
        <p:nvSpPr>
          <p:cNvPr id="10" name="Text 3"/>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Социальная среда: структура и особенности
</a:t>
            </a:r>
            <a:endParaRPr lang="en-US" sz="2223" dirty="0"/>
          </a:p>
        </p:txBody>
      </p:sp>
      <p:sp>
        <p:nvSpPr>
          <p:cNvPr id="11" name="Text 4"/>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Схема взаимосвязи природы и общества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9"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Источник: комплексный анализ экологических и социальных исследований
</a:t>
            </a:r>
            <a:endParaRPr lang="en-US" sz="1123"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61000" y="1629368"/>
            <a:ext cx="4227900" cy="67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Человеческая деятельность кардинально меняет природные ландшафты через вырубку лесов, осушение болот и урбанизацию, что приводит к потере биоразнообразия и деградации экосистем.
</a:t>
            </a:r>
            <a:endParaRPr lang="en-US" sz="900" dirty="0"/>
          </a:p>
        </p:txBody>
      </p:sp>
      <p:sp>
        <p:nvSpPr>
          <p:cNvPr id="9" name="Text 1"/>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Влияние человека на биосферу: масштабы и формы
</a:t>
            </a:r>
            <a:endParaRPr lang="en-US" sz="2223" dirty="0"/>
          </a:p>
        </p:txBody>
      </p:sp>
      <p:sp>
        <p:nvSpPr>
          <p:cNvPr id="10" name="Text 2"/>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11" name="Text 3"/>
          <p:cNvSpPr txBox="1"/>
          <p:nvPr/>
        </p:nvSpPr>
        <p:spPr>
          <a:xfrm>
            <a:off x="261000" y="2493927"/>
            <a:ext cx="4227900" cy="67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Загрязнение воздуха и воды происходит из-за промышленных предприятий, транспорта и сельского хозяйства, что вызывает ухудшение качества жизни и здоровья как людей, так и животных.
</a:t>
            </a:r>
            <a:endParaRPr lang="en-US" sz="900" dirty="0"/>
          </a:p>
        </p:txBody>
      </p:sp>
      <p:sp>
        <p:nvSpPr>
          <p:cNvPr id="12" name="Text 4"/>
          <p:cNvSpPr txBox="1"/>
          <p:nvPr/>
        </p:nvSpPr>
        <p:spPr>
          <a:xfrm>
            <a:off x="261000" y="3358487"/>
            <a:ext cx="4227900" cy="67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Интенсивное использование почв в сельском хозяйстве и промышленности способствует их истощению и эрозии, снижая плодородие и экологическую устойчивость территорий.
</a:t>
            </a:r>
            <a:endParaRPr lang="en-US" sz="900" dirty="0"/>
          </a:p>
        </p:txBody>
      </p:sp>
      <p:sp>
        <p:nvSpPr>
          <p:cNvPr id="13" name="Text 5"/>
          <p:cNvSpPr txBox="1"/>
          <p:nvPr/>
        </p:nvSpPr>
        <p:spPr>
          <a:xfrm>
            <a:off x="258450" y="4223045"/>
            <a:ext cx="4227900" cy="6762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Однако человек может восстанавливать природу через лесовосстановление, создание охраняемых природных территорий и внедрение технологий устойчивого развития.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Динамика использования природных ресурсов за 200 лет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Рост добычи ископаемого топлива сопровождался ускоренной урбанизацией и индустриализацией многих стран.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Прогресс индустрии неизбежно увеличил нагрузку на биосферу, вызвав значимые экологические проблемы.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Данные Мирового банка, 2022
</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79966" y="2896660"/>
            <a:ext cx="2811000" cy="1638835"/>
          </a:xfrm>
          <a:prstGeom prst="rect">
            <a:avLst/>
          </a:prstGeom>
        </p:spPr>
      </p:pic>
      <p:pic>
        <p:nvPicPr>
          <p:cNvPr id="6" name="Image 4" descr="preencoded.png">    </p:cNvPr>
          <p:cNvPicPr>
            <a:picLocks noChangeAspect="1"/>
          </p:cNvPicPr>
          <p:nvPr/>
        </p:nvPicPr>
        <p:blipFill>
          <a:blip r:embed="rId5"/>
          <a:stretch>
            <a:fillRect/>
          </a:stretch>
        </p:blipFill>
        <p:spPr>
          <a:xfrm>
            <a:off x="3166478" y="2896660"/>
            <a:ext cx="2811000" cy="1638835"/>
          </a:xfrm>
          <a:prstGeom prst="rect">
            <a:avLst/>
          </a:prstGeom>
        </p:spPr>
      </p:pic>
      <p:pic>
        <p:nvPicPr>
          <p:cNvPr id="7" name="Image 5" descr="preencoded.png">    </p:cNvPr>
          <p:cNvPicPr>
            <a:picLocks noChangeAspect="1"/>
          </p:cNvPicPr>
          <p:nvPr/>
        </p:nvPicPr>
        <p:blipFill>
          <a:blip r:embed="rId6"/>
          <a:stretch>
            <a:fillRect/>
          </a:stretch>
        </p:blipFill>
        <p:spPr>
          <a:xfrm>
            <a:off x="6152965" y="2896660"/>
            <a:ext cx="2811000" cy="1638835"/>
          </a:xfrm>
          <a:prstGeom prst="rect">
            <a:avLst/>
          </a:prstGeom>
        </p:spPr>
      </p:pic>
      <p:sp>
        <p:nvSpPr>
          <p:cNvPr id="8"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Положительные примеры гармоничного отношения человека и природы
</a:t>
            </a:r>
            <a:endParaRPr lang="en-US" sz="1823" dirty="0"/>
          </a:p>
        </p:txBody>
      </p:sp>
      <p:sp>
        <p:nvSpPr>
          <p:cNvPr id="9"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10" name="Text 2"/>
          <p:cNvSpPr txBox="1"/>
          <p:nvPr/>
        </p:nvSpPr>
        <p:spPr>
          <a:xfrm>
            <a:off x="179950" y="1668713"/>
            <a:ext cx="2495100" cy="1108800"/>
          </a:xfrm>
          <a:prstGeom prst="rect">
            <a:avLst/>
          </a:prstGeom>
          <a:noFill/>
          <a:ln/>
        </p:spPr>
        <p:txBody>
          <a:bodyPr wrap="square" lIns="0" tIns="0" rIns="0" bIns="0" rtlCol="0" anchor="b"/>
          <a:lstStyle/>
          <a:p>
            <a:pPr algn="l" indent="0" marL="0">
              <a:lnSpc>
                <a:spcPct val="115000"/>
              </a:lnSpc>
              <a:buNone/>
            </a:pPr>
            <a:r>
              <a:rPr lang="en-US" sz="1016" b="1" dirty="0">
                <a:solidFill>
                  <a:srgbClr val="FFFFFF"/>
                </a:solidFill>
                <a:latin typeface="Arial" pitchFamily="34" charset="0"/>
                <a:ea typeface="Arial" pitchFamily="34" charset="-122"/>
                <a:cs typeface="Arial" pitchFamily="34" charset="-120"/>
              </a:rPr>
              <a:t>Традиционное земледелие в деревнях
</a:t>
            </a:r>
            <a:pPr algn="l" indent="0" marL="0">
              <a:lnSpc>
                <a:spcPct val="115000"/>
              </a:lnSpc>
              <a:buNone/>
            </a:pPr>
            <a:r>
              <a:rPr lang="en-US" sz="64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4" dirty="0">
                <a:solidFill>
                  <a:srgbClr val="FFFFFF"/>
                </a:solidFill>
                <a:latin typeface="Arial" pitchFamily="34" charset="0"/>
                <a:ea typeface="Arial" pitchFamily="34" charset="-122"/>
                <a:cs typeface="Arial" pitchFamily="34" charset="-120"/>
              </a:rPr>
              <a:t>Малые сельские фермы, использующие органические методы и севооборот, сохраняют почвенное плодородие и поддерживают биоразнообразие, обеспечивая устойчивое производство продуктов питания.
</a:t>
            </a:r>
            <a:endParaRPr lang="en-US" sz="1016" dirty="0"/>
          </a:p>
        </p:txBody>
      </p:sp>
      <p:sp>
        <p:nvSpPr>
          <p:cNvPr id="11" name="Text 3"/>
          <p:cNvSpPr txBox="1"/>
          <p:nvPr/>
        </p:nvSpPr>
        <p:spPr>
          <a:xfrm>
            <a:off x="3166474" y="1668700"/>
            <a:ext cx="2495100" cy="1108800"/>
          </a:xfrm>
          <a:prstGeom prst="rect">
            <a:avLst/>
          </a:prstGeom>
          <a:noFill/>
          <a:ln/>
        </p:spPr>
        <p:txBody>
          <a:bodyPr wrap="square" lIns="0" tIns="0" rIns="0" bIns="0" rtlCol="0" anchor="b"/>
          <a:lstStyle/>
          <a:p>
            <a:pPr algn="l" indent="0" marL="0">
              <a:lnSpc>
                <a:spcPct val="115000"/>
              </a:lnSpc>
              <a:buNone/>
            </a:pPr>
            <a:r>
              <a:rPr lang="en-US" sz="1070" b="1" dirty="0">
                <a:solidFill>
                  <a:srgbClr val="FFFFFF"/>
                </a:solidFill>
                <a:latin typeface="Arial" pitchFamily="34" charset="0"/>
                <a:ea typeface="Arial" pitchFamily="34" charset="-122"/>
                <a:cs typeface="Arial" pitchFamily="34" charset="-120"/>
              </a:rPr>
              <a:t>Национальные парки и заповедники
</a:t>
            </a:r>
            <a:pPr algn="l" indent="0" marL="0">
              <a:lnSpc>
                <a:spcPct val="115000"/>
              </a:lnSpc>
              <a:buNone/>
            </a:pPr>
            <a:r>
              <a:rPr lang="en-US" sz="6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3" dirty="0">
                <a:solidFill>
                  <a:srgbClr val="FFFFFF"/>
                </a:solidFill>
                <a:latin typeface="Arial" pitchFamily="34" charset="0"/>
                <a:ea typeface="Arial" pitchFamily="34" charset="-122"/>
                <a:cs typeface="Arial" pitchFamily="34" charset="-120"/>
              </a:rPr>
              <a:t>Создание охраняемых территорий помогает сохранить уникальные экосистемы и редкие виды животных, одновременно развивая экологический туризм, поддерживающий местные экономики.
</a:t>
            </a:r>
            <a:endParaRPr lang="en-US" sz="1070" dirty="0"/>
          </a:p>
        </p:txBody>
      </p:sp>
      <p:sp>
        <p:nvSpPr>
          <p:cNvPr id="12" name="Text 4"/>
          <p:cNvSpPr txBox="1"/>
          <p:nvPr/>
        </p:nvSpPr>
        <p:spPr>
          <a:xfrm>
            <a:off x="6152962" y="1668700"/>
            <a:ext cx="2495100" cy="1108800"/>
          </a:xfrm>
          <a:prstGeom prst="rect">
            <a:avLst/>
          </a:prstGeom>
          <a:noFill/>
          <a:ln/>
        </p:spPr>
        <p:txBody>
          <a:bodyPr wrap="square" lIns="0" tIns="0" rIns="0" bIns="0" rtlCol="0" anchor="b"/>
          <a:lstStyle/>
          <a:p>
            <a:pPr algn="l" indent="0" marL="0">
              <a:lnSpc>
                <a:spcPct val="115000"/>
              </a:lnSpc>
              <a:buNone/>
            </a:pPr>
            <a:r>
              <a:rPr lang="en-US" sz="1070" b="1" dirty="0">
                <a:solidFill>
                  <a:srgbClr val="FFFFFF"/>
                </a:solidFill>
                <a:latin typeface="Arial" pitchFamily="34" charset="0"/>
                <a:ea typeface="Arial" pitchFamily="34" charset="-122"/>
                <a:cs typeface="Arial" pitchFamily="34" charset="-120"/>
              </a:rPr>
              <a:t>Современные эко-города
</a:t>
            </a:r>
            <a:pPr algn="l" indent="0" marL="0">
              <a:lnSpc>
                <a:spcPct val="115000"/>
              </a:lnSpc>
              <a:buNone/>
            </a:pPr>
            <a:r>
              <a:rPr lang="en-US" sz="6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3" dirty="0">
                <a:solidFill>
                  <a:srgbClr val="FFFFFF"/>
                </a:solidFill>
                <a:latin typeface="Arial" pitchFamily="34" charset="0"/>
                <a:ea typeface="Arial" pitchFamily="34" charset="-122"/>
                <a:cs typeface="Arial" pitchFamily="34" charset="-120"/>
              </a:rPr>
              <a:t>Города как Копенгаген интегрируют зеленые технологии, развития общественного транспорта, и энергетическую эффективность, уменьшая загрязнение и повышая качество жизни жителей.
</a:t>
            </a:r>
            <a:endParaRPr lang="en-US" sz="107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Современные экологические проблемы биосферы
</a:t>
            </a:r>
            <a:endParaRPr lang="en-US" sz="2223" dirty="0"/>
          </a:p>
        </p:txBody>
      </p:sp>
      <p:sp>
        <p:nvSpPr>
          <p:cNvPr id="10" name="Text 1"/>
          <p:cNvSpPr txBox="1"/>
          <p:nvPr/>
        </p:nvSpPr>
        <p:spPr>
          <a:xfrm>
            <a:off x="337050" y="1743100"/>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Загрязнение атмосферы вредными выбросами от транспорта и промышленных предприятий ухудшает качество воздуха и способствует изменению климата.
</a:t>
            </a:r>
            <a:endParaRPr lang="en-US" sz="800" dirty="0"/>
          </a:p>
        </p:txBody>
      </p:sp>
      <p:sp>
        <p:nvSpPr>
          <p:cNvPr id="11" name="Text 2"/>
          <p:cNvSpPr txBox="1"/>
          <p:nvPr/>
        </p:nvSpPr>
        <p:spPr>
          <a:xfrm>
            <a:off x="337050" y="3159800"/>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Быстрое сокращение численности редких животных и растений ведет к потере биологического разнообразия, что снижает устойчивость экосистем.
</a:t>
            </a:r>
            <a:endParaRPr lang="en-US" sz="800" dirty="0"/>
          </a:p>
        </p:txBody>
      </p:sp>
      <p:sp>
        <p:nvSpPr>
          <p:cNvPr id="12" name="Text 3"/>
          <p:cNvSpPr txBox="1"/>
          <p:nvPr/>
        </p:nvSpPr>
        <p:spPr>
          <a:xfrm>
            <a:off x="3192150" y="1743087"/>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Промышленные и сельскохозяйственные стоки загрязняют водные объекты, ухудшая здоровье экосистем и ограничивая доступ человека к чистой воде.
</a:t>
            </a:r>
            <a:endParaRPr lang="en-US" sz="800" dirty="0"/>
          </a:p>
        </p:txBody>
      </p:sp>
      <p:sp>
        <p:nvSpPr>
          <p:cNvPr id="13" name="Text 4"/>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14" name="Text 5"/>
          <p:cNvSpPr txBox="1"/>
          <p:nvPr/>
        </p:nvSpPr>
        <p:spPr>
          <a:xfrm>
            <a:off x="3192150" y="3149113"/>
            <a:ext cx="2322900" cy="8832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Глобальное потепление изменяет климатические условия, вызывая экстремальные погодные явления и меняя природные зоны на планете.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899510" y="1318200"/>
            <a:ext cx="7344981" cy="22467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22688" y="297521"/>
            <a:ext cx="6277800" cy="7089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Типы загрязнения среды и их последствия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180000" y="4094100"/>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показывает источники загрязнения и их негативное влияние на здоровье и экосистемы.
</a:t>
            </a:r>
            <a:endParaRPr lang="en-US" sz="1000" dirty="0"/>
          </a:p>
        </p:txBody>
      </p:sp>
      <p:sp>
        <p:nvSpPr>
          <p:cNvPr id="10" name="Text 3"/>
          <p:cNvSpPr txBox="1"/>
          <p:nvPr/>
        </p:nvSpPr>
        <p:spPr>
          <a:xfrm>
            <a:off x="3463900" y="4094097"/>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Загрязнения ухудшают качество окружающей среды, создавая угрозы для здоровья человека и биоразнообразия.
</a:t>
            </a:r>
            <a:endParaRPr lang="en-US" sz="1000" dirty="0"/>
          </a:p>
        </p:txBody>
      </p:sp>
      <p:sp>
        <p:nvSpPr>
          <p:cNvPr id="11" name="Text 4"/>
          <p:cNvSpPr txBox="1"/>
          <p:nvPr/>
        </p:nvSpPr>
        <p:spPr>
          <a:xfrm>
            <a:off x="180000" y="363375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ВОЗ
</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9" name="Text 1"/>
          <p:cNvSpPr txBox="1"/>
          <p:nvPr/>
        </p:nvSpPr>
        <p:spPr>
          <a:xfrm>
            <a:off x="180000" y="180000"/>
            <a:ext cx="5992500" cy="671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Деятельность по охране природы: глобальные и локальные меры
</a:t>
            </a:r>
            <a:endParaRPr lang="en-US" sz="2223" dirty="0"/>
          </a:p>
        </p:txBody>
      </p:sp>
      <p:sp>
        <p:nvSpPr>
          <p:cNvPr id="10" name="Text 2"/>
          <p:cNvSpPr txBox="1"/>
          <p:nvPr/>
        </p:nvSpPr>
        <p:spPr>
          <a:xfrm>
            <a:off x="394025" y="1903425"/>
            <a:ext cx="2073000" cy="9594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1972 год — учреждение ЮНЕП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Создана Программа ООН по окружающей среде для координации международных экологических инициатив и стратегий.
</a:t>
            </a:r>
            <a:endParaRPr lang="en-US" sz="900" dirty="0"/>
          </a:p>
        </p:txBody>
      </p:sp>
      <p:sp>
        <p:nvSpPr>
          <p:cNvPr id="11" name="Text 3"/>
          <p:cNvSpPr txBox="1"/>
          <p:nvPr/>
        </p:nvSpPr>
        <p:spPr>
          <a:xfrm>
            <a:off x="2559757" y="1903425"/>
            <a:ext cx="2073000" cy="9594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1997 год — Киотский протокол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Международное соглашение по снижению выбросов парниковых газов для борьбы с глобальным потеплением.
</a:t>
            </a:r>
            <a:endParaRPr lang="en-US" sz="900" dirty="0"/>
          </a:p>
        </p:txBody>
      </p:sp>
      <p:sp>
        <p:nvSpPr>
          <p:cNvPr id="12" name="Text 4"/>
          <p:cNvSpPr txBox="1"/>
          <p:nvPr/>
        </p:nvSpPr>
        <p:spPr>
          <a:xfrm>
            <a:off x="4725487" y="1903425"/>
            <a:ext cx="2073000" cy="9594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2015 год — Парижское соглашение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Участники договорились ограничивать повышение глобальной температуры не выше 2 градусов Цельсия.
</a:t>
            </a:r>
            <a:endParaRPr lang="en-US" sz="900" dirty="0"/>
          </a:p>
        </p:txBody>
      </p:sp>
      <p:sp>
        <p:nvSpPr>
          <p:cNvPr id="13" name="Text 5"/>
          <p:cNvSpPr txBox="1"/>
          <p:nvPr/>
        </p:nvSpPr>
        <p:spPr>
          <a:xfrm>
            <a:off x="6891217" y="1903425"/>
            <a:ext cx="2073000" cy="959400"/>
          </a:xfrm>
          <a:prstGeom prst="rect">
            <a:avLst/>
          </a:prstGeom>
          <a:noFill/>
          <a:ln/>
        </p:spPr>
        <p:txBody>
          <a:bodyPr wrap="square" lIns="0" tIns="0" rIns="0" bIns="0" rtlCol="0" anchor="b"/>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2020-е годы — экологические программы в России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Внедряются мероприятия по защите лесов, охране редких видов и развитию экологического просвещения в школах.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150" y="1574"/>
            <a:ext cx="5733900" cy="514035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7"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Роль подростков в охране биосферы: реальные действия
</a:t>
            </a:r>
            <a:endParaRPr lang="en-US" sz="2223" dirty="0"/>
          </a:p>
        </p:txBody>
      </p:sp>
      <p:sp>
        <p:nvSpPr>
          <p:cNvPr id="8" name="Text 2"/>
          <p:cNvSpPr txBox="1"/>
          <p:nvPr/>
        </p:nvSpPr>
        <p:spPr>
          <a:xfrm>
            <a:off x="180000" y="4080300"/>
            <a:ext cx="3042900" cy="883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Проекты «Чистый берег» и «Экокласс» способствуют формированию экологической ответственности и вовлечению молодёжи в решения природоохранных проблем.
</a:t>
            </a:r>
            <a:endParaRPr lang="en-US" sz="900" dirty="0"/>
          </a:p>
        </p:txBody>
      </p:sp>
      <p:sp>
        <p:nvSpPr>
          <p:cNvPr id="9" name="Text 3"/>
          <p:cNvSpPr txBox="1"/>
          <p:nvPr/>
        </p:nvSpPr>
        <p:spPr>
          <a:xfrm>
            <a:off x="180000" y="3064575"/>
            <a:ext cx="3042900" cy="8832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Подростки активно собирают и сортируют мусор, участвуют в экологических субботниках и волонтёрских мероприятиях по защите окружающей среды.
</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61000" y="1644400"/>
            <a:ext cx="4227900" cy="833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Для сохранения биосферы необходимо внедрять инновационные технологии, снижающие нагрузку на природные ресурсы и минимизирующие загрязнения.
</a:t>
            </a:r>
            <a:endParaRPr lang="en-US" sz="1000" dirty="0"/>
          </a:p>
        </p:txBody>
      </p:sp>
      <p:sp>
        <p:nvSpPr>
          <p:cNvPr id="8" name="Text 1"/>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Будущее биосферы и стратегическое равновесие среды
</a:t>
            </a:r>
            <a:endParaRPr lang="en-US" sz="2223" dirty="0"/>
          </a:p>
        </p:txBody>
      </p:sp>
      <p:sp>
        <p:nvSpPr>
          <p:cNvPr id="9" name="Text 2"/>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10" name="Text 3"/>
          <p:cNvSpPr txBox="1"/>
          <p:nvPr/>
        </p:nvSpPr>
        <p:spPr>
          <a:xfrm>
            <a:off x="261000" y="2710550"/>
            <a:ext cx="4227900" cy="833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Экологическое воспитание и формирование сознательного потребления среди общества создают фундамент для устойчивого развития.
</a:t>
            </a:r>
            <a:endParaRPr lang="en-US" sz="1000" dirty="0"/>
          </a:p>
        </p:txBody>
      </p:sp>
      <p:sp>
        <p:nvSpPr>
          <p:cNvPr id="11" name="Text 4"/>
          <p:cNvSpPr txBox="1"/>
          <p:nvPr/>
        </p:nvSpPr>
        <p:spPr>
          <a:xfrm>
            <a:off x="261000" y="3776700"/>
            <a:ext cx="4227900" cy="833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Активное участие науки и молодёжи играет ключевую роль в поиске и реализации решений для баланса между природой и обществом.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Значимость биосферы для жизни и будущего человечества
</a:t>
            </a:r>
            <a:endParaRPr lang="en-US" sz="2223" dirty="0"/>
          </a:p>
        </p:txBody>
      </p:sp>
      <p:sp>
        <p:nvSpPr>
          <p:cNvPr id="6" name="Text 1"/>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Сохранение биосферы обеспечит здоровье людей и стабильность климата, требуя ответственности и сотрудничества каждого в защите природы и устойчивом развитии.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2026-05-09T00:36:00Z</dcterms:created>
  <dcterms:modified xsi:type="dcterms:W3CDTF">2026-05-09T00:36:00Z</dcterms:modified>
</cp:coreProperties>
</file>