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slideLayout" Target="../slideLayouts/slideLayout1.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1.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slideLayout" Target="../slideLayouts/slideLayout1.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slideLayout" Target="../slideLayouts/slideLayout1.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jpeg"/><Relationship Id="rId4" Type="http://schemas.openxmlformats.org/officeDocument/2006/relationships/image" Target="../media/image-10-4.jpeg"/><Relationship Id="rId5" Type="http://schemas.openxmlformats.org/officeDocument/2006/relationships/image" Target="../media/image-10-5.jpe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slideLayout" Target="../slideLayouts/slideLayout1.xml"/><Relationship Id="rId9"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slideLayout" Target="../slideLayouts/slideLayout1.xml"/><Relationship Id="rId10"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slideLayout" Target="../slideLayouts/slideLayout1.xml"/><Relationship Id="rId8"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slideLayout" Target="../slideLayouts/slideLayout1.xml"/><Relationship Id="rId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slideLayout" Target="../slideLayouts/slideLayout1.xml"/><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jpeg"/><Relationship Id="rId3" Type="http://schemas.openxmlformats.org/officeDocument/2006/relationships/image" Target="../media/image-17-3.jpe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slideLayout" Target="../slideLayouts/slideLayout1.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slideLayout" Target="../slideLayouts/slideLayout1.xml"/><Relationship Id="rId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70000" y="2167191"/>
            <a:ext cx="8604000" cy="2755969"/>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04825" y="566050"/>
            <a:ext cx="7534500" cy="587700"/>
          </a:xfrm>
          <a:prstGeom prst="rect">
            <a:avLst/>
          </a:prstGeom>
          <a:noFill/>
          <a:ln/>
        </p:spPr>
        <p:txBody>
          <a:bodyPr wrap="square" lIns="0" tIns="0" rIns="0" bIns="0" rtlCol="0" anchor="b"/>
          <a:lstStyle/>
          <a:p>
            <a:pPr algn="ctr" indent="0" marL="0">
              <a:lnSpc>
                <a:spcPct val="100000"/>
              </a:lnSpc>
              <a:buNone/>
            </a:pPr>
            <a:r>
              <a:rPr lang="en-US" sz="2312" b="1" dirty="0">
                <a:solidFill>
                  <a:srgbClr val="4A86E8"/>
                </a:solidFill>
                <a:latin typeface="Arial" pitchFamily="34" charset="0"/>
                <a:ea typeface="Arial" pitchFamily="34" charset="-122"/>
                <a:cs typeface="Arial" pitchFamily="34" charset="-120"/>
              </a:rPr>
              <a:t>Рим в эпоху царей: как маленькое поселение стало городом
</a:t>
            </a:r>
            <a:endParaRPr lang="en-US" sz="2312" dirty="0"/>
          </a:p>
        </p:txBody>
      </p:sp>
      <p:sp>
        <p:nvSpPr>
          <p:cNvPr id="6" name="Text 1"/>
          <p:cNvSpPr txBox="1"/>
          <p:nvPr/>
        </p:nvSpPr>
        <p:spPr>
          <a:xfrm>
            <a:off x="2948900" y="269988"/>
            <a:ext cx="3246300" cy="192600"/>
          </a:xfrm>
          <a:prstGeom prst="rect">
            <a:avLst/>
          </a:prstGeom>
          <a:noFill/>
          <a:ln/>
        </p:spPr>
        <p:txBody>
          <a:bodyPr wrap="square" lIns="0" tIns="0" rIns="0" bIns="0" rtlCol="0" anchor="ctr"/>
          <a:lstStyle/>
          <a:p>
            <a:pPr algn="ctr" indent="0" marL="0">
              <a:lnSpc>
                <a:spcPct val="115000"/>
              </a:lnSpc>
              <a:buNone/>
            </a:pPr>
            <a:r>
              <a:rPr lang="en-US" sz="746" b="1" dirty="0">
                <a:solidFill>
                  <a:srgbClr val="4A86E8"/>
                </a:solidFill>
                <a:latin typeface="Arial" pitchFamily="34" charset="0"/>
                <a:ea typeface="Arial" pitchFamily="34" charset="-122"/>
                <a:cs typeface="Arial" pitchFamily="34" charset="-120"/>
              </a:rPr>
              <a:t>
</a:t>
            </a:r>
            <a:endParaRPr lang="en-US" sz="746" dirty="0"/>
          </a:p>
        </p:txBody>
      </p:sp>
      <p:sp>
        <p:nvSpPr>
          <p:cNvPr id="7" name="Text 2"/>
          <p:cNvSpPr txBox="1"/>
          <p:nvPr/>
        </p:nvSpPr>
        <p:spPr>
          <a:xfrm>
            <a:off x="2781425" y="1337575"/>
            <a:ext cx="3581400" cy="730500"/>
          </a:xfrm>
          <a:prstGeom prst="rect">
            <a:avLst/>
          </a:prstGeom>
          <a:noFill/>
          <a:ln/>
        </p:spPr>
        <p:txBody>
          <a:bodyPr wrap="square" lIns="0" tIns="0" rIns="0" bIns="0" rtlCol="0" anchor="t"/>
          <a:lstStyle/>
          <a:p>
            <a:pPr algn="ctr" indent="0" marL="0">
              <a:lnSpc>
                <a:spcPct val="115000"/>
              </a:lnSpc>
              <a:buNone/>
            </a:pPr>
            <a:r>
              <a:rPr lang="en-US" sz="986" b="1" dirty="0">
                <a:solidFill>
                  <a:srgbClr val="000000"/>
                </a:solidFill>
                <a:latin typeface="Arial" pitchFamily="34" charset="0"/>
                <a:ea typeface="Arial" pitchFamily="34" charset="-122"/>
                <a:cs typeface="Arial" pitchFamily="34" charset="-120"/>
              </a:rPr>
              <a:t>От легенды к государству: как Рим вырос, окреп и изменил Италию.
</a:t>
            </a:r>
            <a:endParaRPr lang="en-US" sz="986"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934470" y="249934"/>
            <a:ext cx="3937359" cy="4666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70000" y="270000"/>
            <a:ext cx="4533900" cy="1298400"/>
          </a:xfrm>
          <a:prstGeom prst="rect">
            <a:avLst/>
          </a:prstGeom>
          <a:noFill/>
          <a:ln/>
        </p:spPr>
        <p:txBody>
          <a:bodyPr wrap="square" lIns="0" tIns="0" rIns="0" bIns="0" rtlCol="0" anchor="t"/>
          <a:lstStyle/>
          <a:p>
            <a:pPr algn="l" indent="0" marL="0">
              <a:lnSpc>
                <a:spcPct val="100000"/>
              </a:lnSpc>
              <a:buNone/>
            </a:pPr>
            <a:r>
              <a:rPr lang="en-US" sz="2400" b="1" dirty="0">
                <a:solidFill>
                  <a:srgbClr val="4A86E8"/>
                </a:solidFill>
                <a:latin typeface="Arial" pitchFamily="34" charset="0"/>
                <a:ea typeface="Arial" pitchFamily="34" charset="-122"/>
                <a:cs typeface="Arial" pitchFamily="34" charset="-120"/>
              </a:rPr>
              <a:t>Италия до Рима: соседние народы и первые поселения
</a:t>
            </a:r>
            <a:endParaRPr lang="en-US" sz="2400" dirty="0"/>
          </a:p>
        </p:txBody>
      </p:sp>
      <p:sp>
        <p:nvSpPr>
          <p:cNvPr id="6" name="Text 1"/>
          <p:cNvSpPr txBox="1"/>
          <p:nvPr/>
        </p:nvSpPr>
        <p:spPr>
          <a:xfrm>
            <a:off x="270000" y="2114150"/>
            <a:ext cx="3612000" cy="1142400"/>
          </a:xfrm>
          <a:prstGeom prst="rect">
            <a:avLst/>
          </a:prstGeom>
          <a:noFill/>
          <a:ln/>
        </p:spPr>
        <p:txBody>
          <a:bodyPr wrap="square" lIns="0" tIns="0" rIns="0" bIns="0" rtlCol="0" anchor="ctr"/>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В VIII–VI веках до н. э. рядом с будущим Римом жили латиняне, сабины, этруски и другие племена. У переправы через Тибр сходились дороги и торговля, а на холмах уже существовали ранние поселения, подтверждённые археологией.
</a:t>
            </a:r>
            <a:endParaRPr lang="en-US" sz="1000" dirty="0"/>
          </a:p>
        </p:txBody>
      </p:sp>
      <p:sp>
        <p:nvSpPr>
          <p:cNvPr id="7" name="Text 2"/>
          <p:cNvSpPr txBox="1"/>
          <p:nvPr/>
        </p:nvSpPr>
        <p:spPr>
          <a:xfrm>
            <a:off x="8735491" y="4936616"/>
            <a:ext cx="206700" cy="90900"/>
          </a:xfrm>
          <a:prstGeom prst="rect">
            <a:avLst/>
          </a:prstGeom>
          <a:noFill/>
          <a:ln/>
        </p:spPr>
        <p:txBody>
          <a:bodyPr wrap="square" lIns="0" tIns="0" rIns="0" bIns="0" rtlCol="0" anchor="t"/>
          <a:lstStyle/>
          <a:p>
            <a:pPr algn="ctr" indent="0" marL="0">
              <a:lnSpc>
                <a:spcPct val="115000"/>
              </a:lnSpc>
              <a:buNone/>
            </a:pPr>
            <a:r>
              <a:rPr lang="en-US" sz="622" b="1" dirty="0">
                <a:solidFill>
                  <a:srgbClr val="4A86E8"/>
                </a:solidFill>
                <a:latin typeface="Arial" pitchFamily="34" charset="0"/>
                <a:ea typeface="Arial" pitchFamily="34" charset="-122"/>
                <a:cs typeface="Arial" pitchFamily="34" charset="-120"/>
              </a:rPr>
              <a:t>2</a:t>
            </a:r>
            <a:endParaRPr lang="en-US" sz="622"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817325" y="3409576"/>
            <a:ext cx="2151000" cy="952200"/>
          </a:xfrm>
          <a:prstGeom prst="rect">
            <a:avLst/>
          </a:prstGeom>
          <a:noFill/>
          <a:ln/>
        </p:spPr>
        <p:txBody>
          <a:bodyPr wrap="square" lIns="0" tIns="0" rIns="0" bIns="0" rtlCol="0" anchor="ctr"/>
          <a:lstStyle/>
          <a:p>
            <a:pPr algn="l" indent="0" marL="0">
              <a:lnSpc>
                <a:spcPct val="115000"/>
              </a:lnSpc>
              <a:buNone/>
            </a:pPr>
            <a:r>
              <a:rPr lang="en-US" sz="873" dirty="0">
                <a:solidFill>
                  <a:srgbClr val="000000"/>
                </a:solidFill>
                <a:latin typeface="Arial" pitchFamily="34" charset="0"/>
                <a:ea typeface="Arial" pitchFamily="34" charset="-122"/>
                <a:cs typeface="Arial" pitchFamily="34" charset="-120"/>
              </a:rPr>
              <a:t>Эта дата связывала римлян с легендой о Ромуле, Реме и волчице, которая вскормила близнецов.
</a:t>
            </a:r>
            <a:endParaRPr lang="en-US" sz="873" dirty="0"/>
          </a:p>
        </p:txBody>
      </p:sp>
      <p:sp>
        <p:nvSpPr>
          <p:cNvPr id="5" name="Text 1"/>
          <p:cNvSpPr txBox="1"/>
          <p:nvPr/>
        </p:nvSpPr>
        <p:spPr>
          <a:xfrm>
            <a:off x="1704481" y="3829375"/>
            <a:ext cx="3150900" cy="183600"/>
          </a:xfrm>
          <a:prstGeom prst="rect">
            <a:avLst/>
          </a:prstGeom>
          <a:noFill/>
          <a:ln/>
        </p:spPr>
        <p:txBody>
          <a:bodyPr wrap="square" lIns="0" tIns="0" rIns="0" bIns="0" rtlCol="0" anchor="t"/>
          <a:lstStyle/>
          <a:p>
            <a:pPr algn="ctr" indent="0" marL="0">
              <a:lnSpc>
                <a:spcPct val="115000"/>
              </a:lnSpc>
              <a:buNone/>
            </a:pPr>
            <a:r>
              <a:rPr lang="en-US" sz="722" dirty="0">
                <a:solidFill>
                  <a:srgbClr val="000000"/>
                </a:solidFill>
                <a:latin typeface="Arial" pitchFamily="34" charset="0"/>
                <a:ea typeface="Arial" pitchFamily="34" charset="-122"/>
                <a:cs typeface="Arial" pitchFamily="34" charset="-120"/>
              </a:rPr>
              <a:t>Римская историческая традиция, позднейшая античная хронология
</a:t>
            </a:r>
            <a:endParaRPr lang="en-US" sz="722" dirty="0"/>
          </a:p>
        </p:txBody>
      </p:sp>
      <p:sp>
        <p:nvSpPr>
          <p:cNvPr id="6" name="Text 2"/>
          <p:cNvSpPr txBox="1"/>
          <p:nvPr/>
        </p:nvSpPr>
        <p:spPr>
          <a:xfrm>
            <a:off x="1369220" y="628297"/>
            <a:ext cx="3821400" cy="1144500"/>
          </a:xfrm>
          <a:prstGeom prst="rect">
            <a:avLst/>
          </a:prstGeom>
          <a:noFill/>
          <a:ln/>
        </p:spPr>
        <p:txBody>
          <a:bodyPr wrap="square" lIns="0" tIns="0" rIns="0" bIns="0" rtlCol="0" anchor="b"/>
          <a:lstStyle/>
          <a:p>
            <a:pPr algn="ctr" indent="0" marL="0">
              <a:lnSpc>
                <a:spcPct val="80000"/>
              </a:lnSpc>
              <a:buNone/>
            </a:pPr>
            <a:r>
              <a:rPr lang="en-US" sz="5629" b="1" dirty="0">
                <a:solidFill>
                  <a:srgbClr val="000000"/>
                </a:solidFill>
                <a:latin typeface="Arial" pitchFamily="34" charset="0"/>
                <a:ea typeface="Arial" pitchFamily="34" charset="-122"/>
                <a:cs typeface="Arial" pitchFamily="34" charset="-120"/>
              </a:rPr>
              <a:t>753 год до н. э.
</a:t>
            </a:r>
            <a:endParaRPr lang="en-US" sz="5629" dirty="0"/>
          </a:p>
        </p:txBody>
      </p:sp>
      <p:sp>
        <p:nvSpPr>
          <p:cNvPr id="7" name="Text 3"/>
          <p:cNvSpPr txBox="1"/>
          <p:nvPr/>
        </p:nvSpPr>
        <p:spPr>
          <a:xfrm>
            <a:off x="1369225" y="1898350"/>
            <a:ext cx="3821400" cy="918900"/>
          </a:xfrm>
          <a:prstGeom prst="rect">
            <a:avLst/>
          </a:prstGeom>
          <a:noFill/>
          <a:ln/>
        </p:spPr>
        <p:txBody>
          <a:bodyPr wrap="square" lIns="0" tIns="0" rIns="0" bIns="0" rtlCol="0" anchor="t"/>
          <a:lstStyle/>
          <a:p>
            <a:pPr algn="ctr" indent="0" marL="0">
              <a:lnSpc>
                <a:spcPct val="100000"/>
              </a:lnSpc>
              <a:buNone/>
            </a:pPr>
            <a:r>
              <a:rPr lang="en-US" sz="2098" b="1" dirty="0">
                <a:solidFill>
                  <a:srgbClr val="000000"/>
                </a:solidFill>
                <a:latin typeface="Arial" pitchFamily="34" charset="0"/>
                <a:ea typeface="Arial" pitchFamily="34" charset="-122"/>
                <a:cs typeface="Arial" pitchFamily="34" charset="-120"/>
              </a:rPr>
              <a:t>традиционно считается датой основания Рима и начала его истории.
</a:t>
            </a:r>
            <a:endParaRPr lang="en-US" sz="2098" dirty="0"/>
          </a:p>
        </p:txBody>
      </p:sp>
      <p:sp>
        <p:nvSpPr>
          <p:cNvPr id="8" name="Text 4"/>
          <p:cNvSpPr txBox="1"/>
          <p:nvPr/>
        </p:nvSpPr>
        <p:spPr>
          <a:xfrm>
            <a:off x="8735491" y="4936616"/>
            <a:ext cx="206700" cy="90900"/>
          </a:xfrm>
          <a:prstGeom prst="rect">
            <a:avLst/>
          </a:prstGeom>
          <a:noFill/>
          <a:ln/>
        </p:spPr>
        <p:txBody>
          <a:bodyPr wrap="square" lIns="0" tIns="0" rIns="0" bIns="0" rtlCol="0" anchor="t"/>
          <a:lstStyle/>
          <a:p>
            <a:pPr algn="ctr" indent="0" marL="0">
              <a:lnSpc>
                <a:spcPct val="115000"/>
              </a:lnSpc>
              <a:buNone/>
            </a:pPr>
            <a:r>
              <a:rPr lang="en-US" sz="622" b="1" dirty="0">
                <a:solidFill>
                  <a:srgbClr val="4A86E8"/>
                </a:solidFill>
                <a:latin typeface="Arial" pitchFamily="34" charset="0"/>
                <a:ea typeface="Arial" pitchFamily="34" charset="-122"/>
                <a:cs typeface="Arial" pitchFamily="34" charset="-120"/>
              </a:rPr>
              <a:t>3</a:t>
            </a:r>
            <a:endParaRPr lang="en-US" sz="622"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70503" y="222600"/>
            <a:ext cx="4661595" cy="46983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4856475" y="270000"/>
            <a:ext cx="4017600" cy="1005600"/>
          </a:xfrm>
          <a:prstGeom prst="rect">
            <a:avLst/>
          </a:prstGeom>
          <a:noFill/>
          <a:ln/>
        </p:spPr>
        <p:txBody>
          <a:bodyPr wrap="square" lIns="0" tIns="0" rIns="0" bIns="0" rtlCol="0" anchor="t"/>
          <a:lstStyle/>
          <a:p>
            <a:pPr algn="l" indent="0" marL="0">
              <a:lnSpc>
                <a:spcPct val="100000"/>
              </a:lnSpc>
              <a:buNone/>
            </a:pPr>
            <a:r>
              <a:rPr lang="en-US" sz="2000" b="1" dirty="0">
                <a:solidFill>
                  <a:srgbClr val="4A86E8"/>
                </a:solidFill>
                <a:latin typeface="Arial" pitchFamily="34" charset="0"/>
                <a:ea typeface="Arial" pitchFamily="34" charset="-122"/>
                <a:cs typeface="Arial" pitchFamily="34" charset="-120"/>
              </a:rPr>
              <a:t>Рим на семи холмах
</a:t>
            </a:r>
            <a:endParaRPr lang="en-US" sz="2000" dirty="0"/>
          </a:p>
        </p:txBody>
      </p:sp>
      <p:sp>
        <p:nvSpPr>
          <p:cNvPr id="10" name="Text 1"/>
          <p:cNvSpPr txBox="1"/>
          <p:nvPr/>
        </p:nvSpPr>
        <p:spPr>
          <a:xfrm>
            <a:off x="8735491" y="4936616"/>
            <a:ext cx="206700" cy="90900"/>
          </a:xfrm>
          <a:prstGeom prst="rect">
            <a:avLst/>
          </a:prstGeom>
          <a:noFill/>
          <a:ln/>
        </p:spPr>
        <p:txBody>
          <a:bodyPr wrap="square" lIns="0" tIns="0" rIns="0" bIns="0" rtlCol="0" anchor="t"/>
          <a:lstStyle/>
          <a:p>
            <a:pPr algn="ctr" indent="0" marL="0">
              <a:lnSpc>
                <a:spcPct val="115000"/>
              </a:lnSpc>
              <a:buNone/>
            </a:pPr>
            <a:r>
              <a:rPr lang="en-US" sz="622" b="1" dirty="0">
                <a:solidFill>
                  <a:srgbClr val="4A86E8"/>
                </a:solidFill>
                <a:latin typeface="Arial" pitchFamily="34" charset="0"/>
                <a:ea typeface="Arial" pitchFamily="34" charset="-122"/>
                <a:cs typeface="Arial" pitchFamily="34" charset="-120"/>
              </a:rPr>
              <a:t>4</a:t>
            </a:r>
            <a:endParaRPr lang="en-US" sz="622" dirty="0"/>
          </a:p>
        </p:txBody>
      </p:sp>
      <p:sp>
        <p:nvSpPr>
          <p:cNvPr id="11" name="Text 2"/>
          <p:cNvSpPr txBox="1"/>
          <p:nvPr/>
        </p:nvSpPr>
        <p:spPr>
          <a:xfrm>
            <a:off x="5053872" y="1481548"/>
            <a:ext cx="3834167" cy="797700"/>
          </a:xfrm>
          <a:prstGeom prst="rect">
            <a:avLst/>
          </a:prstGeom>
          <a:noFill/>
          <a:ln/>
        </p:spPr>
        <p:txBody>
          <a:bodyPr wrap="square" lIns="0" tIns="0" rIns="0" bIns="0" rtlCol="0" anchor="t"/>
          <a:lstStyle/>
          <a:p>
            <a:pPr algn="l" indent="0" marL="0">
              <a:lnSpc>
                <a:spcPct val="115000"/>
              </a:lnSpc>
              <a:buNone/>
            </a:pPr>
            <a:r>
              <a:rPr lang="en-US" sz="1023" b="1" dirty="0">
                <a:solidFill>
                  <a:srgbClr val="000000"/>
                </a:solidFill>
                <a:latin typeface="Arial" pitchFamily="34" charset="0"/>
                <a:ea typeface="Arial" pitchFamily="34" charset="-122"/>
                <a:cs typeface="Arial" pitchFamily="34" charset="-120"/>
              </a:rPr>
              <a:t>Палатин
</a:t>
            </a:r>
            <a:pPr algn="l" indent="0" marL="0">
              <a:lnSpc>
                <a:spcPct val="115000"/>
              </a:lnSpc>
              <a:buNone/>
            </a:pPr>
            <a:r>
              <a:rPr lang="en-US" sz="193"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5" dirty="0">
                <a:solidFill>
                  <a:srgbClr val="000000"/>
                </a:solidFill>
                <a:latin typeface="Arial" pitchFamily="34" charset="0"/>
                <a:ea typeface="Arial" pitchFamily="34" charset="-122"/>
                <a:cs typeface="Arial" pitchFamily="34" charset="-120"/>
              </a:rPr>
              <a:t>Именно на Палатине, по преданию и по археологическим данным, находились одни из самых ранних жилищ. Высота защищала жителей, а рядом было удобно следить за переправой через Тибр.
</a:t>
            </a:r>
            <a:endParaRPr lang="en-US" sz="1023" dirty="0"/>
          </a:p>
        </p:txBody>
      </p:sp>
      <p:sp>
        <p:nvSpPr>
          <p:cNvPr id="12" name="Text 3"/>
          <p:cNvSpPr txBox="1"/>
          <p:nvPr/>
        </p:nvSpPr>
        <p:spPr>
          <a:xfrm>
            <a:off x="5053872" y="2346329"/>
            <a:ext cx="3834167" cy="797700"/>
          </a:xfrm>
          <a:prstGeom prst="rect">
            <a:avLst/>
          </a:prstGeom>
          <a:noFill/>
          <a:ln/>
        </p:spPr>
        <p:txBody>
          <a:bodyPr wrap="square" lIns="0" tIns="0" rIns="0" bIns="0" rtlCol="0" anchor="t"/>
          <a:lstStyle/>
          <a:p>
            <a:pPr algn="l" indent="0" marL="0">
              <a:lnSpc>
                <a:spcPct val="115000"/>
              </a:lnSpc>
              <a:buNone/>
            </a:pPr>
            <a:r>
              <a:rPr lang="en-US" sz="1023" b="1" dirty="0">
                <a:solidFill>
                  <a:srgbClr val="000000"/>
                </a:solidFill>
                <a:latin typeface="Arial" pitchFamily="34" charset="0"/>
                <a:ea typeface="Arial" pitchFamily="34" charset="-122"/>
                <a:cs typeface="Arial" pitchFamily="34" charset="-120"/>
              </a:rPr>
              <a:t>Капитолий
</a:t>
            </a:r>
            <a:pPr algn="l" indent="0" marL="0">
              <a:lnSpc>
                <a:spcPct val="115000"/>
              </a:lnSpc>
              <a:buNone/>
            </a:pPr>
            <a:r>
              <a:rPr lang="en-US" sz="193"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5" dirty="0">
                <a:solidFill>
                  <a:srgbClr val="000000"/>
                </a:solidFill>
                <a:latin typeface="Arial" pitchFamily="34" charset="0"/>
                <a:ea typeface="Arial" pitchFamily="34" charset="-122"/>
                <a:cs typeface="Arial" pitchFamily="34" charset="-120"/>
              </a:rPr>
              <a:t>Капитолий был важен как укреплённая точка и позднее стал религиозным центром. Отсюда можно было контролировать подходы к поселению и защищать его в случае нападения.
</a:t>
            </a:r>
            <a:endParaRPr lang="en-US" sz="1023" dirty="0"/>
          </a:p>
        </p:txBody>
      </p:sp>
      <p:sp>
        <p:nvSpPr>
          <p:cNvPr id="13" name="Text 4"/>
          <p:cNvSpPr txBox="1"/>
          <p:nvPr/>
        </p:nvSpPr>
        <p:spPr>
          <a:xfrm>
            <a:off x="5053872" y="3211111"/>
            <a:ext cx="3834167" cy="797700"/>
          </a:xfrm>
          <a:prstGeom prst="rect">
            <a:avLst/>
          </a:prstGeom>
          <a:noFill/>
          <a:ln/>
        </p:spPr>
        <p:txBody>
          <a:bodyPr wrap="square" lIns="0" tIns="0" rIns="0" bIns="0" rtlCol="0" anchor="t"/>
          <a:lstStyle/>
          <a:p>
            <a:pPr algn="l" indent="0" marL="0">
              <a:lnSpc>
                <a:spcPct val="115000"/>
              </a:lnSpc>
              <a:buNone/>
            </a:pPr>
            <a:r>
              <a:rPr lang="en-US" sz="1023" b="1" dirty="0">
                <a:solidFill>
                  <a:srgbClr val="000000"/>
                </a:solidFill>
                <a:latin typeface="Arial" pitchFamily="34" charset="0"/>
                <a:ea typeface="Arial" pitchFamily="34" charset="-122"/>
                <a:cs typeface="Arial" pitchFamily="34" charset="-120"/>
              </a:rPr>
              <a:t>Авентин
</a:t>
            </a:r>
            <a:pPr algn="l" indent="0" marL="0">
              <a:lnSpc>
                <a:spcPct val="115000"/>
              </a:lnSpc>
              <a:buNone/>
            </a:pPr>
            <a:r>
              <a:rPr lang="en-US" sz="193"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5" dirty="0">
                <a:solidFill>
                  <a:srgbClr val="000000"/>
                </a:solidFill>
                <a:latin typeface="Arial" pitchFamily="34" charset="0"/>
                <a:ea typeface="Arial" pitchFamily="34" charset="-122"/>
                <a:cs typeface="Arial" pitchFamily="34" charset="-120"/>
              </a:rPr>
              <a:t>Авентин постепенно включался в городское пространство и помогал Риму расширяться. Холмы рядом друг с другом образовывали удобную систему обороны и позволяли поселениям сливаться.
</a:t>
            </a:r>
            <a:endParaRPr lang="en-US" sz="1023" dirty="0"/>
          </a:p>
        </p:txBody>
      </p:sp>
      <p:sp>
        <p:nvSpPr>
          <p:cNvPr id="14" name="Text 5"/>
          <p:cNvSpPr txBox="1"/>
          <p:nvPr/>
        </p:nvSpPr>
        <p:spPr>
          <a:xfrm>
            <a:off x="5053872" y="4075894"/>
            <a:ext cx="3834167" cy="797700"/>
          </a:xfrm>
          <a:prstGeom prst="rect">
            <a:avLst/>
          </a:prstGeom>
          <a:noFill/>
          <a:ln/>
        </p:spPr>
        <p:txBody>
          <a:bodyPr wrap="square" lIns="0" tIns="0" rIns="0" bIns="0" rtlCol="0" anchor="t"/>
          <a:lstStyle/>
          <a:p>
            <a:pPr algn="l" indent="0" marL="0">
              <a:lnSpc>
                <a:spcPct val="115000"/>
              </a:lnSpc>
              <a:buNone/>
            </a:pPr>
            <a:r>
              <a:rPr lang="en-US" sz="1023" b="1" dirty="0">
                <a:solidFill>
                  <a:srgbClr val="000000"/>
                </a:solidFill>
                <a:latin typeface="Arial" pitchFamily="34" charset="0"/>
                <a:ea typeface="Arial" pitchFamily="34" charset="-122"/>
                <a:cs typeface="Arial" pitchFamily="34" charset="-120"/>
              </a:rPr>
              <a:t>Тибр и торговля
</a:t>
            </a:r>
            <a:pPr algn="l" indent="0" marL="0">
              <a:lnSpc>
                <a:spcPct val="115000"/>
              </a:lnSpc>
              <a:buNone/>
            </a:pPr>
            <a:r>
              <a:rPr lang="en-US" sz="193"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5" dirty="0">
                <a:solidFill>
                  <a:srgbClr val="000000"/>
                </a:solidFill>
                <a:latin typeface="Arial" pitchFamily="34" charset="0"/>
                <a:ea typeface="Arial" pitchFamily="34" charset="-122"/>
                <a:cs typeface="Arial" pitchFamily="34" charset="-120"/>
              </a:rPr>
              <a:t>Река Тибр давала воду, связывала Рим с морем и делала город удобным для обмена товарами. Поэтому поселение быстро превратилось в заметный центр местной жизни.
</a:t>
            </a:r>
            <a:endParaRPr lang="en-US" sz="1023"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71491" y="1232075"/>
            <a:ext cx="8601018" cy="35679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65800" y="270000"/>
            <a:ext cx="8612400" cy="502500"/>
          </a:xfrm>
          <a:prstGeom prst="rect">
            <a:avLst/>
          </a:prstGeom>
          <a:noFill/>
          <a:ln/>
        </p:spPr>
        <p:txBody>
          <a:bodyPr wrap="square" lIns="0" tIns="0" rIns="0" bIns="0" rtlCol="0" anchor="t"/>
          <a:lstStyle/>
          <a:p>
            <a:pPr algn="l" indent="0" marL="0">
              <a:lnSpc>
                <a:spcPct val="100000"/>
              </a:lnSpc>
              <a:buNone/>
            </a:pPr>
            <a:r>
              <a:rPr lang="en-US" sz="2212" b="1" dirty="0">
                <a:solidFill>
                  <a:srgbClr val="4A86E8"/>
                </a:solidFill>
                <a:latin typeface="Arial" pitchFamily="34" charset="0"/>
                <a:ea typeface="Arial" pitchFamily="34" charset="-122"/>
                <a:cs typeface="Arial" pitchFamily="34" charset="-120"/>
              </a:rPr>
              <a:t>Ромул и первые основы римского города
</a:t>
            </a:r>
            <a:endParaRPr lang="en-US" sz="2212" dirty="0"/>
          </a:p>
        </p:txBody>
      </p:sp>
      <p:sp>
        <p:nvSpPr>
          <p:cNvPr id="6" name="Text 1"/>
          <p:cNvSpPr txBox="1"/>
          <p:nvPr/>
        </p:nvSpPr>
        <p:spPr>
          <a:xfrm>
            <a:off x="8735491" y="4936616"/>
            <a:ext cx="206700" cy="90900"/>
          </a:xfrm>
          <a:prstGeom prst="rect">
            <a:avLst/>
          </a:prstGeom>
          <a:noFill/>
          <a:ln/>
        </p:spPr>
        <p:txBody>
          <a:bodyPr wrap="square" lIns="0" tIns="0" rIns="0" bIns="0" rtlCol="0" anchor="t"/>
          <a:lstStyle/>
          <a:p>
            <a:pPr algn="ctr" indent="0" marL="0">
              <a:lnSpc>
                <a:spcPct val="115000"/>
              </a:lnSpc>
              <a:buNone/>
            </a:pPr>
            <a:r>
              <a:rPr lang="en-US" sz="622" b="1" dirty="0">
                <a:solidFill>
                  <a:srgbClr val="4A86E8"/>
                </a:solidFill>
                <a:latin typeface="Arial" pitchFamily="34" charset="0"/>
                <a:ea typeface="Arial" pitchFamily="34" charset="-122"/>
                <a:cs typeface="Arial" pitchFamily="34" charset="-120"/>
              </a:rPr>
              <a:t>5</a:t>
            </a:r>
            <a:endParaRPr lang="en-US" sz="622" dirty="0"/>
          </a:p>
        </p:txBody>
      </p:sp>
      <p:sp>
        <p:nvSpPr>
          <p:cNvPr id="7" name="Text 2"/>
          <p:cNvSpPr txBox="1"/>
          <p:nvPr/>
        </p:nvSpPr>
        <p:spPr>
          <a:xfrm>
            <a:off x="265800" y="808025"/>
            <a:ext cx="8612400" cy="287400"/>
          </a:xfrm>
          <a:prstGeom prst="rect">
            <a:avLst/>
          </a:prstGeom>
          <a:noFill/>
          <a:ln/>
        </p:spPr>
        <p:txBody>
          <a:bodyPr wrap="square" lIns="0" tIns="0" rIns="0" bIns="0" rtlCol="0" anchor="t"/>
          <a:lstStyle/>
          <a:p>
            <a:pPr algn="l" indent="0" marL="0">
              <a:lnSpc>
                <a:spcPct val="100000"/>
              </a:lnSpc>
              <a:buNone/>
            </a:pPr>
            <a:r>
              <a:rPr lang="en-US" sz="1112" b="1" dirty="0">
                <a:solidFill>
                  <a:srgbClr val="4A86E8"/>
                </a:solidFill>
                <a:latin typeface="Arial" pitchFamily="34" charset="0"/>
                <a:ea typeface="Arial" pitchFamily="34" charset="-122"/>
                <a:cs typeface="Arial" pitchFamily="34" charset="-120"/>
              </a:rPr>
              <a:t>Легендарная традиция о том, как Ромул организовал общину и власть в раннем Риме.
</a:t>
            </a:r>
            <a:endParaRPr lang="en-US" sz="1112"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65800" y="270000"/>
            <a:ext cx="8612400" cy="606000"/>
          </a:xfrm>
          <a:prstGeom prst="rect">
            <a:avLst/>
          </a:prstGeom>
          <a:noFill/>
          <a:ln/>
        </p:spPr>
        <p:txBody>
          <a:bodyPr wrap="square" lIns="0" tIns="0" rIns="0" bIns="0" rtlCol="0" anchor="t"/>
          <a:lstStyle/>
          <a:p>
            <a:pPr algn="l" indent="0" marL="0">
              <a:lnSpc>
                <a:spcPct val="100000"/>
              </a:lnSpc>
              <a:buNone/>
            </a:pPr>
            <a:r>
              <a:rPr lang="en-US" sz="2212" b="1" dirty="0">
                <a:solidFill>
                  <a:srgbClr val="4A86E8"/>
                </a:solidFill>
                <a:latin typeface="Arial" pitchFamily="34" charset="0"/>
                <a:ea typeface="Arial" pitchFamily="34" charset="-122"/>
                <a:cs typeface="Arial" pitchFamily="34" charset="-120"/>
              </a:rPr>
              <a:t>Похищение сабинянок и объединение народов
</a:t>
            </a:r>
            <a:endParaRPr lang="en-US" sz="2212" dirty="0"/>
          </a:p>
        </p:txBody>
      </p:sp>
      <p:sp>
        <p:nvSpPr>
          <p:cNvPr id="8" name="Text 1"/>
          <p:cNvSpPr txBox="1"/>
          <p:nvPr/>
        </p:nvSpPr>
        <p:spPr>
          <a:xfrm>
            <a:off x="8735491" y="4936616"/>
            <a:ext cx="206700" cy="90900"/>
          </a:xfrm>
          <a:prstGeom prst="rect">
            <a:avLst/>
          </a:prstGeom>
          <a:noFill/>
          <a:ln/>
        </p:spPr>
        <p:txBody>
          <a:bodyPr wrap="square" lIns="0" tIns="0" rIns="0" bIns="0" rtlCol="0" anchor="t"/>
          <a:lstStyle/>
          <a:p>
            <a:pPr algn="ctr" indent="0" marL="0">
              <a:lnSpc>
                <a:spcPct val="115000"/>
              </a:lnSpc>
              <a:buNone/>
            </a:pPr>
            <a:r>
              <a:rPr lang="en-US" sz="622" b="1" dirty="0">
                <a:solidFill>
                  <a:srgbClr val="4A86E8"/>
                </a:solidFill>
                <a:latin typeface="Arial" pitchFamily="34" charset="0"/>
                <a:ea typeface="Arial" pitchFamily="34" charset="-122"/>
                <a:cs typeface="Arial" pitchFamily="34" charset="-120"/>
              </a:rPr>
              <a:t>6</a:t>
            </a:r>
            <a:endParaRPr lang="en-US" sz="622" dirty="0"/>
          </a:p>
        </p:txBody>
      </p:sp>
      <p:sp>
        <p:nvSpPr>
          <p:cNvPr id="9" name="Text 2"/>
          <p:cNvSpPr txBox="1"/>
          <p:nvPr/>
        </p:nvSpPr>
        <p:spPr>
          <a:xfrm>
            <a:off x="270000" y="1875740"/>
            <a:ext cx="2646300" cy="1230600"/>
          </a:xfrm>
          <a:prstGeom prst="rect">
            <a:avLst/>
          </a:prstGeom>
          <a:noFill/>
          <a:ln/>
        </p:spPr>
        <p:txBody>
          <a:bodyPr wrap="square" lIns="0" tIns="0" rIns="0" bIns="0" rtlCol="0" anchor="t"/>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Конфликт
</a:t>
            </a:r>
            <a:pPr algn="l" indent="0" marL="0">
              <a:lnSpc>
                <a:spcPct val="115000"/>
              </a:lnSpc>
              <a:buNone/>
            </a:pPr>
            <a:r>
              <a:rPr lang="en-US" sz="6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По легенде, во время столкновения римлян и сабинов женитьба и семейные связи стали поводом для острого спора между общинами.
</a:t>
            </a:r>
            <a:endParaRPr lang="en-US" sz="1100" dirty="0"/>
          </a:p>
        </p:txBody>
      </p:sp>
      <p:sp>
        <p:nvSpPr>
          <p:cNvPr id="10" name="Text 3"/>
          <p:cNvSpPr txBox="1"/>
          <p:nvPr/>
        </p:nvSpPr>
        <p:spPr>
          <a:xfrm>
            <a:off x="3063875" y="1875740"/>
            <a:ext cx="2646300" cy="1230600"/>
          </a:xfrm>
          <a:prstGeom prst="rect">
            <a:avLst/>
          </a:prstGeom>
          <a:noFill/>
          <a:ln/>
        </p:spPr>
        <p:txBody>
          <a:bodyPr wrap="square" lIns="0" tIns="0" rIns="0" bIns="0" rtlCol="0" anchor="t"/>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Мирное соглашение
</a:t>
            </a:r>
            <a:pPr algn="l" indent="0" marL="0">
              <a:lnSpc>
                <a:spcPct val="115000"/>
              </a:lnSpc>
              <a:buNone/>
            </a:pPr>
            <a:r>
              <a:rPr lang="en-US" sz="6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После вмешательства сабинянок война прекратилась, а две стороны решили не разрушать город, а объединиться и жить в одной общине.
</a:t>
            </a:r>
            <a:endParaRPr lang="en-US" sz="1100" dirty="0"/>
          </a:p>
        </p:txBody>
      </p:sp>
      <p:sp>
        <p:nvSpPr>
          <p:cNvPr id="11" name="Text 4"/>
          <p:cNvSpPr txBox="1"/>
          <p:nvPr/>
        </p:nvSpPr>
        <p:spPr>
          <a:xfrm>
            <a:off x="5857750" y="1875740"/>
            <a:ext cx="2646300" cy="1230600"/>
          </a:xfrm>
          <a:prstGeom prst="rect">
            <a:avLst/>
          </a:prstGeom>
          <a:noFill/>
          <a:ln/>
        </p:spPr>
        <p:txBody>
          <a:bodyPr wrap="square" lIns="0" tIns="0" rIns="0" bIns="0" rtlCol="0" anchor="t"/>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Совместная власть
</a:t>
            </a:r>
            <a:pPr algn="l" indent="0" marL="0">
              <a:lnSpc>
                <a:spcPct val="115000"/>
              </a:lnSpc>
              <a:buNone/>
            </a:pPr>
            <a:r>
              <a:rPr lang="en-US" sz="6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Ромул и Тит Таций, царь сабинов, некоторое время правили вместе. Легенда подчёркивает, что Рим умел расти через союз, а не только через силу.
</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67900" y="1744934"/>
            <a:ext cx="4452300" cy="2010082"/>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65800" y="270000"/>
            <a:ext cx="8612400" cy="606000"/>
          </a:xfrm>
          <a:prstGeom prst="rect">
            <a:avLst/>
          </a:prstGeom>
          <a:noFill/>
          <a:ln/>
        </p:spPr>
        <p:txBody>
          <a:bodyPr wrap="square" lIns="0" tIns="0" rIns="0" bIns="0" rtlCol="0" anchor="t"/>
          <a:lstStyle/>
          <a:p>
            <a:pPr algn="l" indent="0" marL="0">
              <a:lnSpc>
                <a:spcPct val="100000"/>
              </a:lnSpc>
              <a:buNone/>
            </a:pPr>
            <a:r>
              <a:rPr lang="en-US" sz="2212" b="1" dirty="0">
                <a:solidFill>
                  <a:srgbClr val="4A86E8"/>
                </a:solidFill>
                <a:latin typeface="Arial" pitchFamily="34" charset="0"/>
                <a:ea typeface="Arial" pitchFamily="34" charset="-122"/>
                <a:cs typeface="Arial" pitchFamily="34" charset="-120"/>
              </a:rPr>
              <a:t>Семь царей Рима и их главные дела
</a:t>
            </a:r>
            <a:endParaRPr lang="en-US" sz="2212" dirty="0"/>
          </a:p>
        </p:txBody>
      </p:sp>
      <p:sp>
        <p:nvSpPr>
          <p:cNvPr id="6" name="Text 1"/>
          <p:cNvSpPr txBox="1"/>
          <p:nvPr/>
        </p:nvSpPr>
        <p:spPr>
          <a:xfrm>
            <a:off x="8735491" y="4936616"/>
            <a:ext cx="206700" cy="90900"/>
          </a:xfrm>
          <a:prstGeom prst="rect">
            <a:avLst/>
          </a:prstGeom>
          <a:noFill/>
          <a:ln/>
        </p:spPr>
        <p:txBody>
          <a:bodyPr wrap="square" lIns="0" tIns="0" rIns="0" bIns="0" rtlCol="0" anchor="t"/>
          <a:lstStyle/>
          <a:p>
            <a:pPr algn="ctr" indent="0" marL="0">
              <a:lnSpc>
                <a:spcPct val="115000"/>
              </a:lnSpc>
              <a:buNone/>
            </a:pPr>
            <a:r>
              <a:rPr lang="en-US" sz="622" b="1" dirty="0">
                <a:solidFill>
                  <a:srgbClr val="4A86E8"/>
                </a:solidFill>
                <a:latin typeface="Arial" pitchFamily="34" charset="0"/>
                <a:ea typeface="Arial" pitchFamily="34" charset="-122"/>
                <a:cs typeface="Arial" pitchFamily="34" charset="-120"/>
              </a:rPr>
              <a:t>7</a:t>
            </a:r>
            <a:endParaRPr lang="en-US" sz="622" dirty="0"/>
          </a:p>
        </p:txBody>
      </p:sp>
      <p:sp>
        <p:nvSpPr>
          <p:cNvPr id="7" name="Text 2"/>
          <p:cNvSpPr txBox="1"/>
          <p:nvPr/>
        </p:nvSpPr>
        <p:spPr>
          <a:xfrm>
            <a:off x="5018700" y="1547875"/>
            <a:ext cx="3857400" cy="1117500"/>
          </a:xfrm>
          <a:prstGeom prst="rect">
            <a:avLst/>
          </a:prstGeom>
          <a:noFill/>
          <a:ln/>
        </p:spPr>
        <p:txBody>
          <a:bodyPr wrap="square" lIns="0" tIns="0" rIns="0" bIns="0" rtlCol="0" anchor="b"/>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Традиция приписывает каждому царю свой вклад в развитие раннего Рима: от основания и религии до строительства и реформ.
</a:t>
            </a:r>
            <a:endParaRPr lang="en-US" sz="1000" dirty="0"/>
          </a:p>
        </p:txBody>
      </p:sp>
      <p:sp>
        <p:nvSpPr>
          <p:cNvPr id="8" name="Text 3"/>
          <p:cNvSpPr txBox="1"/>
          <p:nvPr/>
        </p:nvSpPr>
        <p:spPr>
          <a:xfrm>
            <a:off x="5018700" y="2834450"/>
            <a:ext cx="3857400" cy="11175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Каждый царь усиливал одну из сторон жизни города: веру, войско, управление или строительство. Вместе они превратили поселение в сложный городской организм.
</a:t>
            </a:r>
            <a:endParaRPr lang="en-US" sz="1000" dirty="0"/>
          </a:p>
        </p:txBody>
      </p:sp>
      <p:sp>
        <p:nvSpPr>
          <p:cNvPr id="9" name="Text 4"/>
          <p:cNvSpPr txBox="1"/>
          <p:nvPr/>
        </p:nvSpPr>
        <p:spPr>
          <a:xfrm>
            <a:off x="267900" y="4044250"/>
            <a:ext cx="4452300" cy="220500"/>
          </a:xfrm>
          <a:prstGeom prst="rect">
            <a:avLst/>
          </a:prstGeom>
          <a:noFill/>
          <a:ln/>
        </p:spPr>
        <p:txBody>
          <a:bodyPr wrap="square" lIns="0" tIns="0" rIns="0" bIns="0" rtlCol="0" anchor="ctr"/>
          <a:lstStyle/>
          <a:p>
            <a:pPr algn="l" indent="0" marL="0">
              <a:lnSpc>
                <a:spcPct val="115000"/>
              </a:lnSpc>
              <a:buNone/>
            </a:pPr>
            <a:r>
              <a:rPr lang="en-US" sz="800" dirty="0">
                <a:solidFill>
                  <a:srgbClr val="000000"/>
                </a:solidFill>
                <a:latin typeface="Arial" pitchFamily="34" charset="0"/>
                <a:ea typeface="Arial" pitchFamily="34" charset="-122"/>
                <a:cs typeface="Arial" pitchFamily="34" charset="-120"/>
              </a:rPr>
              <a:t>Римская историческая традиция; античные авторы Ливий и Дионисий Галикарнасский
</a:t>
            </a:r>
            <a:endParaRPr lang="en-US" sz="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270000" y="270000"/>
            <a:ext cx="7756200" cy="729900"/>
          </a:xfrm>
          <a:prstGeom prst="rect">
            <a:avLst/>
          </a:prstGeom>
          <a:noFill/>
          <a:ln/>
        </p:spPr>
        <p:txBody>
          <a:bodyPr wrap="square" lIns="0" tIns="0" rIns="0" bIns="0" rtlCol="0" anchor="t"/>
          <a:lstStyle/>
          <a:p>
            <a:pPr algn="l" indent="0" marL="0">
              <a:lnSpc>
                <a:spcPct val="100000"/>
              </a:lnSpc>
              <a:buNone/>
            </a:pPr>
            <a:r>
              <a:rPr lang="en-US" sz="2400" b="1" dirty="0">
                <a:solidFill>
                  <a:srgbClr val="4A86E8"/>
                </a:solidFill>
                <a:latin typeface="Arial" pitchFamily="34" charset="0"/>
                <a:ea typeface="Arial" pitchFamily="34" charset="-122"/>
                <a:cs typeface="Arial" pitchFamily="34" charset="-120"/>
              </a:rPr>
              <a:t>Нума Помпилий: царь мира и религии
</a:t>
            </a:r>
            <a:endParaRPr lang="en-US" sz="2400" dirty="0"/>
          </a:p>
        </p:txBody>
      </p:sp>
      <p:sp>
        <p:nvSpPr>
          <p:cNvPr id="9" name="Text 1"/>
          <p:cNvSpPr txBox="1"/>
          <p:nvPr/>
        </p:nvSpPr>
        <p:spPr>
          <a:xfrm>
            <a:off x="8735491" y="4936616"/>
            <a:ext cx="206700" cy="90900"/>
          </a:xfrm>
          <a:prstGeom prst="rect">
            <a:avLst/>
          </a:prstGeom>
          <a:noFill/>
          <a:ln/>
        </p:spPr>
        <p:txBody>
          <a:bodyPr wrap="square" lIns="0" tIns="0" rIns="0" bIns="0" rtlCol="0" anchor="t"/>
          <a:lstStyle/>
          <a:p>
            <a:pPr algn="ctr" indent="0" marL="0">
              <a:lnSpc>
                <a:spcPct val="115000"/>
              </a:lnSpc>
              <a:buNone/>
            </a:pPr>
            <a:r>
              <a:rPr lang="en-US" sz="622" b="1" dirty="0">
                <a:solidFill>
                  <a:srgbClr val="4A86E8"/>
                </a:solidFill>
                <a:latin typeface="Arial" pitchFamily="34" charset="0"/>
                <a:ea typeface="Arial" pitchFamily="34" charset="-122"/>
                <a:cs typeface="Arial" pitchFamily="34" charset="-120"/>
              </a:rPr>
              <a:t>8</a:t>
            </a:r>
            <a:endParaRPr lang="en-US" sz="622" dirty="0"/>
          </a:p>
        </p:txBody>
      </p:sp>
      <p:sp>
        <p:nvSpPr>
          <p:cNvPr id="10" name="Text 2"/>
          <p:cNvSpPr txBox="1"/>
          <p:nvPr/>
        </p:nvSpPr>
        <p:spPr>
          <a:xfrm>
            <a:off x="494225" y="1211800"/>
            <a:ext cx="4180500" cy="842400"/>
          </a:xfrm>
          <a:prstGeom prst="rect">
            <a:avLst/>
          </a:prstGeom>
          <a:noFill/>
          <a:ln/>
        </p:spPr>
        <p:txBody>
          <a:bodyPr wrap="square" lIns="0" tIns="0" rIns="0" bIns="0" rtlCol="0" anchor="t"/>
          <a:lstStyle/>
          <a:p>
            <a:pPr algn="l" indent="0" marL="0">
              <a:lnSpc>
                <a:spcPct val="115000"/>
              </a:lnSpc>
              <a:buNone/>
            </a:pPr>
            <a:r>
              <a:rPr lang="en-US" sz="1104" b="1" dirty="0">
                <a:solidFill>
                  <a:srgbClr val="000000"/>
                </a:solidFill>
                <a:latin typeface="Arial" pitchFamily="34" charset="0"/>
                <a:ea typeface="Arial" pitchFamily="34" charset="-122"/>
                <a:cs typeface="Arial" pitchFamily="34" charset="-120"/>
              </a:rPr>
              <a:t>Спокойная власть
</a:t>
            </a:r>
            <a:pPr algn="l" indent="0" marL="0">
              <a:lnSpc>
                <a:spcPct val="115000"/>
              </a:lnSpc>
              <a:buNone/>
            </a:pPr>
            <a:r>
              <a:rPr lang="en-US" sz="552"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04" dirty="0">
                <a:solidFill>
                  <a:srgbClr val="000000"/>
                </a:solidFill>
                <a:latin typeface="Arial" pitchFamily="34" charset="0"/>
                <a:ea typeface="Arial" pitchFamily="34" charset="-122"/>
                <a:cs typeface="Arial" pitchFamily="34" charset="-120"/>
              </a:rPr>
              <a:t>Нума Помпилий вошёл в традицию как мудрый и миролюбивый правитель. Его образ показывал, что для сильного города важны не только войны, но и порядок в жизни людей.
</a:t>
            </a:r>
            <a:endParaRPr lang="en-US" sz="1104" dirty="0"/>
          </a:p>
        </p:txBody>
      </p:sp>
      <p:sp>
        <p:nvSpPr>
          <p:cNvPr id="11" name="Text 3"/>
          <p:cNvSpPr txBox="1"/>
          <p:nvPr/>
        </p:nvSpPr>
        <p:spPr>
          <a:xfrm>
            <a:off x="494225" y="2151552"/>
            <a:ext cx="4180500" cy="842400"/>
          </a:xfrm>
          <a:prstGeom prst="rect">
            <a:avLst/>
          </a:prstGeom>
          <a:noFill/>
          <a:ln/>
        </p:spPr>
        <p:txBody>
          <a:bodyPr wrap="square" lIns="0" tIns="0" rIns="0" bIns="0" rtlCol="0" anchor="t"/>
          <a:lstStyle/>
          <a:p>
            <a:pPr algn="l" indent="0" marL="0">
              <a:lnSpc>
                <a:spcPct val="115000"/>
              </a:lnSpc>
              <a:buNone/>
            </a:pPr>
            <a:r>
              <a:rPr lang="en-US" sz="1048" b="1" dirty="0">
                <a:solidFill>
                  <a:srgbClr val="000000"/>
                </a:solidFill>
                <a:latin typeface="Arial" pitchFamily="34" charset="0"/>
                <a:ea typeface="Arial" pitchFamily="34" charset="-122"/>
                <a:cs typeface="Arial" pitchFamily="34" charset="-120"/>
              </a:rPr>
              <a:t>Жреческие коллегии
</a:t>
            </a:r>
            <a:pPr algn="l" indent="0" marL="0">
              <a:lnSpc>
                <a:spcPct val="115000"/>
              </a:lnSpc>
              <a:buNone/>
            </a:pPr>
            <a:r>
              <a:rPr lang="en-US" sz="524"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48" dirty="0">
                <a:solidFill>
                  <a:srgbClr val="000000"/>
                </a:solidFill>
                <a:latin typeface="Arial" pitchFamily="34" charset="0"/>
                <a:ea typeface="Arial" pitchFamily="34" charset="-122"/>
                <a:cs typeface="Arial" pitchFamily="34" charset="-120"/>
              </a:rPr>
              <a:t>Ему приписывали организацию жрецов и обрядов, чтобы религиозные действия выполнялись правильно. Для римлян это было важно: они верили, что боги помогают только при точном соблюдении правил.
</a:t>
            </a:r>
            <a:endParaRPr lang="en-US" sz="1048" dirty="0"/>
          </a:p>
        </p:txBody>
      </p:sp>
      <p:sp>
        <p:nvSpPr>
          <p:cNvPr id="12" name="Text 4"/>
          <p:cNvSpPr txBox="1"/>
          <p:nvPr/>
        </p:nvSpPr>
        <p:spPr>
          <a:xfrm>
            <a:off x="494225" y="3091303"/>
            <a:ext cx="4180500" cy="842400"/>
          </a:xfrm>
          <a:prstGeom prst="rect">
            <a:avLst/>
          </a:prstGeom>
          <a:noFill/>
          <a:ln/>
        </p:spPr>
        <p:txBody>
          <a:bodyPr wrap="square" lIns="0" tIns="0" rIns="0" bIns="0" rtlCol="0" anchor="t"/>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Календарь и праздники
</a:t>
            </a:r>
            <a:pPr algn="l" indent="0" marL="0">
              <a:lnSpc>
                <a:spcPct val="115000"/>
              </a:lnSpc>
              <a:buNone/>
            </a:pPr>
            <a:r>
              <a:rPr lang="en-US" sz="55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Нума связывался с упорядочением календаря и установлением праздников. Так жители лучше понимали, когда работать, когда отдыхать и в какие дни совершать священные действия.
</a:t>
            </a:r>
            <a:endParaRPr lang="en-US" sz="1100" dirty="0"/>
          </a:p>
        </p:txBody>
      </p:sp>
      <p:sp>
        <p:nvSpPr>
          <p:cNvPr id="13" name="Text 5"/>
          <p:cNvSpPr txBox="1"/>
          <p:nvPr/>
        </p:nvSpPr>
        <p:spPr>
          <a:xfrm>
            <a:off x="494225" y="4031051"/>
            <a:ext cx="4180500" cy="842400"/>
          </a:xfrm>
          <a:prstGeom prst="rect">
            <a:avLst/>
          </a:prstGeom>
          <a:noFill/>
          <a:ln/>
        </p:spPr>
        <p:txBody>
          <a:bodyPr wrap="square" lIns="0" tIns="0" rIns="0" bIns="0" rtlCol="0" anchor="t"/>
          <a:lstStyle/>
          <a:p>
            <a:pPr algn="l" indent="0" marL="0">
              <a:lnSpc>
                <a:spcPct val="115000"/>
              </a:lnSpc>
              <a:buNone/>
            </a:pPr>
            <a:r>
              <a:rPr lang="en-US" sz="1172" b="1" dirty="0">
                <a:solidFill>
                  <a:srgbClr val="000000"/>
                </a:solidFill>
                <a:latin typeface="Arial" pitchFamily="34" charset="0"/>
                <a:ea typeface="Arial" pitchFamily="34" charset="-122"/>
                <a:cs typeface="Arial" pitchFamily="34" charset="-120"/>
              </a:rPr>
              <a:t>Культ Весты
</a:t>
            </a:r>
            <a:pPr algn="l" indent="0" marL="0">
              <a:lnSpc>
                <a:spcPct val="115000"/>
              </a:lnSpc>
              <a:buNone/>
            </a:pPr>
            <a:r>
              <a:rPr lang="en-US" sz="586"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72" dirty="0">
                <a:solidFill>
                  <a:srgbClr val="000000"/>
                </a:solidFill>
                <a:latin typeface="Arial" pitchFamily="34" charset="0"/>
                <a:ea typeface="Arial" pitchFamily="34" charset="-122"/>
                <a:cs typeface="Arial" pitchFamily="34" charset="-120"/>
              </a:rPr>
              <a:t>С его именем соединяли культ Весты и заботу о священном огне. Этот образ напоминал римлянам, что дом и город нужно беречь так же внимательно, как семейный очаг.
</a:t>
            </a:r>
            <a:endParaRPr lang="en-US" sz="1172"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425900" y="1548787"/>
            <a:ext cx="4452300" cy="240252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65800" y="270000"/>
            <a:ext cx="8612400" cy="606000"/>
          </a:xfrm>
          <a:prstGeom prst="rect">
            <a:avLst/>
          </a:prstGeom>
          <a:noFill/>
          <a:ln/>
        </p:spPr>
        <p:txBody>
          <a:bodyPr wrap="square" lIns="0" tIns="0" rIns="0" bIns="0" rtlCol="0" anchor="t"/>
          <a:lstStyle/>
          <a:p>
            <a:pPr algn="l" indent="0" marL="0">
              <a:lnSpc>
                <a:spcPct val="100000"/>
              </a:lnSpc>
              <a:buNone/>
            </a:pPr>
            <a:r>
              <a:rPr lang="en-US" sz="2212" b="1" dirty="0">
                <a:solidFill>
                  <a:srgbClr val="4A86E8"/>
                </a:solidFill>
                <a:latin typeface="Arial" pitchFamily="34" charset="0"/>
                <a:ea typeface="Arial" pitchFamily="34" charset="-122"/>
                <a:cs typeface="Arial" pitchFamily="34" charset="-120"/>
              </a:rPr>
              <a:t>Что развивалось при царях
</a:t>
            </a:r>
            <a:endParaRPr lang="en-US" sz="2212" dirty="0"/>
          </a:p>
        </p:txBody>
      </p:sp>
      <p:sp>
        <p:nvSpPr>
          <p:cNvPr id="6" name="Text 1"/>
          <p:cNvSpPr txBox="1"/>
          <p:nvPr/>
        </p:nvSpPr>
        <p:spPr>
          <a:xfrm>
            <a:off x="8735491" y="4936616"/>
            <a:ext cx="206700" cy="90900"/>
          </a:xfrm>
          <a:prstGeom prst="rect">
            <a:avLst/>
          </a:prstGeom>
          <a:noFill/>
          <a:ln/>
        </p:spPr>
        <p:txBody>
          <a:bodyPr wrap="square" lIns="0" tIns="0" rIns="0" bIns="0" rtlCol="0" anchor="t"/>
          <a:lstStyle/>
          <a:p>
            <a:pPr algn="ctr" indent="0" marL="0">
              <a:lnSpc>
                <a:spcPct val="115000"/>
              </a:lnSpc>
              <a:buNone/>
            </a:pPr>
            <a:r>
              <a:rPr lang="en-US" sz="622" b="1" dirty="0">
                <a:solidFill>
                  <a:srgbClr val="4A86E8"/>
                </a:solidFill>
                <a:latin typeface="Arial" pitchFamily="34" charset="0"/>
                <a:ea typeface="Arial" pitchFamily="34" charset="-122"/>
                <a:cs typeface="Arial" pitchFamily="34" charset="-120"/>
              </a:rPr>
              <a:t>9</a:t>
            </a:r>
            <a:endParaRPr lang="en-US" sz="622" dirty="0"/>
          </a:p>
        </p:txBody>
      </p:sp>
      <p:sp>
        <p:nvSpPr>
          <p:cNvPr id="7" name="Text 2"/>
          <p:cNvSpPr txBox="1"/>
          <p:nvPr/>
        </p:nvSpPr>
        <p:spPr>
          <a:xfrm>
            <a:off x="265800" y="1547938"/>
            <a:ext cx="3857400" cy="1117500"/>
          </a:xfrm>
          <a:prstGeom prst="rect">
            <a:avLst/>
          </a:prstGeom>
          <a:noFill/>
          <a:ln/>
        </p:spPr>
        <p:txBody>
          <a:bodyPr wrap="square" lIns="0" tIns="0" rIns="0" bIns="0" rtlCol="0" anchor="b"/>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Ранняя история Рима показывает, что город рос сразу в нескольких направлениях, а не только за счёт войн.
</a:t>
            </a:r>
            <a:endParaRPr lang="en-US" sz="1000" dirty="0"/>
          </a:p>
        </p:txBody>
      </p:sp>
      <p:sp>
        <p:nvSpPr>
          <p:cNvPr id="8" name="Text 3"/>
          <p:cNvSpPr txBox="1"/>
          <p:nvPr/>
        </p:nvSpPr>
        <p:spPr>
          <a:xfrm>
            <a:off x="265800" y="2834513"/>
            <a:ext cx="3857400" cy="11175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Главный рывок связан со строительством и военным делом, но без религии и управления город не смог бы стать устойчивым.
</a:t>
            </a:r>
            <a:endParaRPr lang="en-US" sz="1000" dirty="0"/>
          </a:p>
        </p:txBody>
      </p:sp>
      <p:sp>
        <p:nvSpPr>
          <p:cNvPr id="9" name="Text 4"/>
          <p:cNvSpPr txBox="1"/>
          <p:nvPr/>
        </p:nvSpPr>
        <p:spPr>
          <a:xfrm>
            <a:off x="4425900" y="3987375"/>
            <a:ext cx="4452300" cy="220500"/>
          </a:xfrm>
          <a:prstGeom prst="rect">
            <a:avLst/>
          </a:prstGeom>
          <a:noFill/>
          <a:ln/>
        </p:spPr>
        <p:txBody>
          <a:bodyPr wrap="square" lIns="0" tIns="0" rIns="0" bIns="0" rtlCol="0" anchor="ctr"/>
          <a:lstStyle/>
          <a:p>
            <a:pPr algn="l" indent="0" marL="0">
              <a:lnSpc>
                <a:spcPct val="115000"/>
              </a:lnSpc>
              <a:buNone/>
            </a:pPr>
            <a:r>
              <a:rPr lang="en-US" sz="800" dirty="0">
                <a:solidFill>
                  <a:srgbClr val="000000"/>
                </a:solidFill>
                <a:latin typeface="Arial" pitchFamily="34" charset="0"/>
                <a:ea typeface="Arial" pitchFamily="34" charset="-122"/>
                <a:cs typeface="Arial" pitchFamily="34" charset="-120"/>
              </a:rPr>
              <a:t>Обобщение по материалам ранней истории Рима
</a:t>
            </a:r>
            <a:endParaRPr lang="en-US" sz="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180059" y="1043669"/>
            <a:ext cx="2828266" cy="2251012"/>
          </a:xfrm>
          <a:prstGeom prst="rect">
            <a:avLst/>
          </a:prstGeom>
        </p:spPr>
      </p:pic>
      <p:pic>
        <p:nvPicPr>
          <p:cNvPr id="5" name="Image 3" descr="preencoded.png">    </p:cNvPr>
          <p:cNvPicPr>
            <a:picLocks noChangeAspect="1"/>
          </p:cNvPicPr>
          <p:nvPr/>
        </p:nvPicPr>
        <p:blipFill>
          <a:blip r:embed="rId4"/>
          <a:stretch>
            <a:fillRect/>
          </a:stretch>
        </p:blipFill>
        <p:spPr>
          <a:xfrm>
            <a:off x="3101550" y="1043432"/>
            <a:ext cx="2864002" cy="2251486"/>
          </a:xfrm>
          <a:prstGeom prst="rect">
            <a:avLst/>
          </a:prstGeom>
        </p:spPr>
      </p:pic>
      <p:pic>
        <p:nvPicPr>
          <p:cNvPr id="6" name="Image 4" descr="preencoded.png">    </p:cNvPr>
          <p:cNvPicPr>
            <a:picLocks noChangeAspect="1"/>
          </p:cNvPicPr>
          <p:nvPr/>
        </p:nvPicPr>
        <p:blipFill>
          <a:blip r:embed="rId5"/>
          <a:stretch>
            <a:fillRect/>
          </a:stretch>
        </p:blipFill>
        <p:spPr>
          <a:xfrm>
            <a:off x="6058651" y="1043591"/>
            <a:ext cx="2921667" cy="2251167"/>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735491" y="4936616"/>
            <a:ext cx="206700" cy="90900"/>
          </a:xfrm>
          <a:prstGeom prst="rect">
            <a:avLst/>
          </a:prstGeom>
          <a:noFill/>
          <a:ln/>
        </p:spPr>
        <p:txBody>
          <a:bodyPr wrap="square" lIns="0" tIns="0" rIns="0" bIns="0" rtlCol="0" anchor="t"/>
          <a:lstStyle/>
          <a:p>
            <a:pPr algn="ctr" indent="0" marL="0">
              <a:lnSpc>
                <a:spcPct val="115000"/>
              </a:lnSpc>
              <a:buNone/>
            </a:pPr>
            <a:r>
              <a:rPr lang="en-US" sz="622" b="1" dirty="0">
                <a:solidFill>
                  <a:srgbClr val="4A86E8"/>
                </a:solidFill>
                <a:latin typeface="Arial" pitchFamily="34" charset="0"/>
                <a:ea typeface="Arial" pitchFamily="34" charset="-122"/>
                <a:cs typeface="Arial" pitchFamily="34" charset="-120"/>
              </a:rPr>
              <a:t>10</a:t>
            </a:r>
            <a:endParaRPr lang="en-US" sz="622" dirty="0"/>
          </a:p>
        </p:txBody>
      </p:sp>
      <p:sp>
        <p:nvSpPr>
          <p:cNvPr id="10" name="Text 1"/>
          <p:cNvSpPr txBox="1"/>
          <p:nvPr/>
        </p:nvSpPr>
        <p:spPr>
          <a:xfrm>
            <a:off x="385125" y="3503550"/>
            <a:ext cx="2450012" cy="1370100"/>
          </a:xfrm>
          <a:prstGeom prst="rect">
            <a:avLst/>
          </a:prstGeom>
          <a:noFill/>
          <a:ln/>
        </p:spPr>
        <p:txBody>
          <a:bodyPr wrap="square" lIns="0" tIns="0" rIns="0" bIns="0" rtlCol="0" anchor="t"/>
          <a:lstStyle/>
          <a:p>
            <a:pPr algn="ctr" indent="0" marL="0">
              <a:lnSpc>
                <a:spcPct val="115000"/>
              </a:lnSpc>
              <a:buNone/>
            </a:pPr>
            <a:r>
              <a:rPr lang="en-US" sz="1000" b="1" dirty="0">
                <a:solidFill>
                  <a:srgbClr val="000000"/>
                </a:solidFill>
                <a:latin typeface="Arial" pitchFamily="34" charset="0"/>
                <a:ea typeface="Arial" pitchFamily="34" charset="-122"/>
                <a:cs typeface="Arial" pitchFamily="34" charset="-120"/>
              </a:rPr>
              <a:t>Камень, который научил строить
</a:t>
            </a:r>
            <a:pPr algn="ctr"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ctr" indent="0" marL="0">
              <a:lnSpc>
                <a:spcPct val="115000"/>
              </a:lnSpc>
              <a:buNone/>
            </a:pPr>
            <a:r>
              <a:rPr lang="en-US" sz="900" dirty="0">
                <a:solidFill>
                  <a:srgbClr val="000000"/>
                </a:solidFill>
                <a:latin typeface="Arial" pitchFamily="34" charset="0"/>
                <a:ea typeface="Arial" pitchFamily="34" charset="-122"/>
                <a:cs typeface="Arial" pitchFamily="34" charset="-120"/>
              </a:rPr>
              <a:t>Этруски жили рядом с Римом и умели возводить большие здания и укрепления. Римляне переняли у них полезные строительные приёмы, которые помогли осушать низины и превращать болотистую местность в центр города.
</a:t>
            </a:r>
            <a:endParaRPr lang="en-US" sz="1000" dirty="0"/>
          </a:p>
        </p:txBody>
      </p:sp>
      <p:sp>
        <p:nvSpPr>
          <p:cNvPr id="11" name="Text 2"/>
          <p:cNvSpPr txBox="1"/>
          <p:nvPr/>
        </p:nvSpPr>
        <p:spPr>
          <a:xfrm>
            <a:off x="3398027" y="3503550"/>
            <a:ext cx="2431094" cy="1370100"/>
          </a:xfrm>
          <a:prstGeom prst="rect">
            <a:avLst/>
          </a:prstGeom>
          <a:noFill/>
          <a:ln/>
        </p:spPr>
        <p:txBody>
          <a:bodyPr wrap="square" lIns="0" tIns="0" rIns="0" bIns="0" rtlCol="0" anchor="t"/>
          <a:lstStyle/>
          <a:p>
            <a:pPr algn="ctr" indent="0" marL="0">
              <a:lnSpc>
                <a:spcPct val="115000"/>
              </a:lnSpc>
              <a:buNone/>
            </a:pPr>
            <a:r>
              <a:rPr lang="en-US" sz="1000" b="1" dirty="0">
                <a:solidFill>
                  <a:srgbClr val="000000"/>
                </a:solidFill>
                <a:latin typeface="Arial" pitchFamily="34" charset="0"/>
                <a:ea typeface="Arial" pitchFamily="34" charset="-122"/>
                <a:cs typeface="Arial" pitchFamily="34" charset="-120"/>
              </a:rPr>
              <a:t>Знаки власти и обряды
</a:t>
            </a:r>
            <a:pPr algn="ctr"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ctr" indent="0" marL="0">
              <a:lnSpc>
                <a:spcPct val="115000"/>
              </a:lnSpc>
              <a:buNone/>
            </a:pPr>
            <a:r>
              <a:rPr lang="en-US" sz="900" dirty="0">
                <a:solidFill>
                  <a:srgbClr val="000000"/>
                </a:solidFill>
                <a:latin typeface="Arial" pitchFamily="34" charset="0"/>
                <a:ea typeface="Arial" pitchFamily="34" charset="-122"/>
                <a:cs typeface="Arial" pitchFamily="34" charset="-120"/>
              </a:rPr>
              <a:t>От этрусков римляне заимствовали символы власти, которыми пользовались цари и магистраты. С ними пришли и особые религиозные практики, включая гадание по полёту птиц, важное для принятия решений.
</a:t>
            </a:r>
            <a:endParaRPr lang="en-US" sz="1000" dirty="0"/>
          </a:p>
        </p:txBody>
      </p:sp>
      <p:sp>
        <p:nvSpPr>
          <p:cNvPr id="12" name="Text 3"/>
          <p:cNvSpPr txBox="1"/>
          <p:nvPr/>
        </p:nvSpPr>
        <p:spPr>
          <a:xfrm>
            <a:off x="6290495" y="3503550"/>
            <a:ext cx="2457977" cy="1370100"/>
          </a:xfrm>
          <a:prstGeom prst="rect">
            <a:avLst/>
          </a:prstGeom>
          <a:noFill/>
          <a:ln/>
        </p:spPr>
        <p:txBody>
          <a:bodyPr wrap="square" lIns="0" tIns="0" rIns="0" bIns="0" rtlCol="0" anchor="t"/>
          <a:lstStyle/>
          <a:p>
            <a:pPr algn="ctr" indent="0" marL="0">
              <a:lnSpc>
                <a:spcPct val="115000"/>
              </a:lnSpc>
              <a:buNone/>
            </a:pPr>
            <a:r>
              <a:rPr lang="en-US" sz="1000" b="1" dirty="0">
                <a:solidFill>
                  <a:srgbClr val="000000"/>
                </a:solidFill>
                <a:latin typeface="Arial" pitchFamily="34" charset="0"/>
                <a:ea typeface="Arial" pitchFamily="34" charset="-122"/>
                <a:cs typeface="Arial" pitchFamily="34" charset="-120"/>
              </a:rPr>
              <a:t>Последние цари и новый облик города
</a:t>
            </a:r>
            <a:pPr algn="ctr"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ctr" indent="0" marL="0">
              <a:lnSpc>
                <a:spcPct val="115000"/>
              </a:lnSpc>
              <a:buNone/>
            </a:pPr>
            <a:r>
              <a:rPr lang="en-US" sz="900" dirty="0">
                <a:solidFill>
                  <a:srgbClr val="000000"/>
                </a:solidFill>
                <a:latin typeface="Arial" pitchFamily="34" charset="0"/>
                <a:ea typeface="Arial" pitchFamily="34" charset="-122"/>
                <a:cs typeface="Arial" pitchFamily="34" charset="-120"/>
              </a:rPr>
              <a:t>Именно в эпоху последних царей этрусское влияние стало особенно заметным. Оно помогло Риму стать более организованным, богатым и похожим на настоящий город, а не просто на небольшое поселение на холмах.
</a:t>
            </a:r>
            <a:endParaRPr lang="en-US" sz="1000" dirty="0"/>
          </a:p>
        </p:txBody>
      </p:sp>
      <p:sp>
        <p:nvSpPr>
          <p:cNvPr id="13" name="Text 4"/>
          <p:cNvSpPr txBox="1"/>
          <p:nvPr/>
        </p:nvSpPr>
        <p:spPr>
          <a:xfrm>
            <a:off x="270000" y="270000"/>
            <a:ext cx="8604000" cy="700800"/>
          </a:xfrm>
          <a:prstGeom prst="rect">
            <a:avLst/>
          </a:prstGeom>
          <a:noFill/>
          <a:ln/>
        </p:spPr>
        <p:txBody>
          <a:bodyPr wrap="square" lIns="0" tIns="0" rIns="0" bIns="0" rtlCol="0" anchor="t"/>
          <a:lstStyle/>
          <a:p>
            <a:pPr algn="l" indent="0" marL="0">
              <a:lnSpc>
                <a:spcPct val="100000"/>
              </a:lnSpc>
              <a:buNone/>
            </a:pPr>
            <a:r>
              <a:rPr lang="en-US" sz="2200" b="1" dirty="0">
                <a:solidFill>
                  <a:srgbClr val="4A86E8"/>
                </a:solidFill>
                <a:latin typeface="Arial" pitchFamily="34" charset="0"/>
                <a:ea typeface="Arial" pitchFamily="34" charset="-122"/>
                <a:cs typeface="Arial" pitchFamily="34" charset="-120"/>
              </a:rPr>
              <a:t>Этрусское влияние на Рим
</a:t>
            </a:r>
            <a:endParaRPr lang="en-US" sz="2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1069335" y="1592249"/>
            <a:ext cx="951000" cy="9510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4117699" y="1592249"/>
            <a:ext cx="1069875" cy="9510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7025112" y="1592249"/>
            <a:ext cx="951000" cy="951000"/>
          </a:xfrm>
          <a:prstGeom prst="rect">
            <a:avLst/>
          </a:prstGeom>
        </p:spPr>
      </p:pic>
      <p:sp>
        <p:nvSpPr>
          <p:cNvPr id="10" name="Text 0"/>
          <p:cNvSpPr txBox="1"/>
          <p:nvPr/>
        </p:nvSpPr>
        <p:spPr>
          <a:xfrm>
            <a:off x="265800" y="270000"/>
            <a:ext cx="8612400" cy="606000"/>
          </a:xfrm>
          <a:prstGeom prst="rect">
            <a:avLst/>
          </a:prstGeom>
          <a:noFill/>
          <a:ln/>
        </p:spPr>
        <p:txBody>
          <a:bodyPr wrap="square" lIns="0" tIns="0" rIns="0" bIns="0" rtlCol="0" anchor="t"/>
          <a:lstStyle/>
          <a:p>
            <a:pPr algn="l" indent="0" marL="0">
              <a:lnSpc>
                <a:spcPct val="100000"/>
              </a:lnSpc>
              <a:buNone/>
            </a:pPr>
            <a:r>
              <a:rPr lang="en-US" sz="2212" b="1" dirty="0">
                <a:solidFill>
                  <a:srgbClr val="4A86E8"/>
                </a:solidFill>
                <a:latin typeface="Arial" pitchFamily="34" charset="0"/>
                <a:ea typeface="Arial" pitchFamily="34" charset="-122"/>
                <a:cs typeface="Arial" pitchFamily="34" charset="-120"/>
              </a:rPr>
              <a:t>Тарквиний Приск и большие стройки в Риме
</a:t>
            </a:r>
            <a:endParaRPr lang="en-US" sz="2212" dirty="0"/>
          </a:p>
        </p:txBody>
      </p:sp>
      <p:sp>
        <p:nvSpPr>
          <p:cNvPr id="11" name="Text 1"/>
          <p:cNvSpPr txBox="1"/>
          <p:nvPr/>
        </p:nvSpPr>
        <p:spPr>
          <a:xfrm>
            <a:off x="8735491" y="4936616"/>
            <a:ext cx="206700" cy="90900"/>
          </a:xfrm>
          <a:prstGeom prst="rect">
            <a:avLst/>
          </a:prstGeom>
          <a:noFill/>
          <a:ln/>
        </p:spPr>
        <p:txBody>
          <a:bodyPr wrap="square" lIns="0" tIns="0" rIns="0" bIns="0" rtlCol="0" anchor="t"/>
          <a:lstStyle/>
          <a:p>
            <a:pPr algn="ctr" indent="0" marL="0">
              <a:lnSpc>
                <a:spcPct val="115000"/>
              </a:lnSpc>
              <a:buNone/>
            </a:pPr>
            <a:r>
              <a:rPr lang="en-US" sz="622" b="1" dirty="0">
                <a:solidFill>
                  <a:srgbClr val="4A86E8"/>
                </a:solidFill>
                <a:latin typeface="Arial" pitchFamily="34" charset="0"/>
                <a:ea typeface="Arial" pitchFamily="34" charset="-122"/>
                <a:cs typeface="Arial" pitchFamily="34" charset="-120"/>
              </a:rPr>
              <a:t>11</a:t>
            </a:r>
            <a:endParaRPr lang="en-US" sz="622" dirty="0"/>
          </a:p>
        </p:txBody>
      </p:sp>
      <p:sp>
        <p:nvSpPr>
          <p:cNvPr id="12" name="Text 2"/>
          <p:cNvSpPr txBox="1"/>
          <p:nvPr/>
        </p:nvSpPr>
        <p:spPr>
          <a:xfrm>
            <a:off x="265800" y="3403900"/>
            <a:ext cx="2558100" cy="1193400"/>
          </a:xfrm>
          <a:prstGeom prst="rect">
            <a:avLst/>
          </a:prstGeom>
          <a:noFill/>
          <a:ln/>
        </p:spPr>
        <p:txBody>
          <a:bodyPr wrap="square" lIns="0" tIns="0" rIns="0" bIns="0" rtlCol="0" anchor="t"/>
          <a:lstStyle/>
          <a:p>
            <a:pPr algn="ctr" indent="0" marL="0">
              <a:lnSpc>
                <a:spcPct val="115000"/>
              </a:lnSpc>
              <a:buNone/>
            </a:pPr>
            <a:r>
              <a:rPr lang="en-US" sz="1117" b="1" dirty="0">
                <a:solidFill>
                  <a:srgbClr val="ED7070"/>
                </a:solidFill>
                <a:latin typeface="Arial" pitchFamily="34" charset="0"/>
                <a:ea typeface="Arial" pitchFamily="34" charset="-122"/>
                <a:cs typeface="Arial" pitchFamily="34" charset="-120"/>
              </a:rPr>
              <a:t>Форум как центр города
</a:t>
            </a:r>
            <a:pPr algn="ctr" indent="0" marL="0">
              <a:lnSpc>
                <a:spcPct val="115000"/>
              </a:lnSpc>
              <a:buNone/>
            </a:pPr>
            <a:r>
              <a:rPr lang="en-US" sz="752" dirty="0">
                <a:solidFill>
                  <a:srgbClr val="000000"/>
                </a:solidFill>
                <a:latin typeface="Arial" pitchFamily="34" charset="0"/>
                <a:ea typeface="Arial" pitchFamily="34" charset="-122"/>
                <a:cs typeface="Arial" pitchFamily="34" charset="-120"/>
              </a:rPr>
              <a:t>
</a:t>
            </a:r>
            <a:pPr algn="ctr" indent="0" marL="0">
              <a:lnSpc>
                <a:spcPct val="115000"/>
              </a:lnSpc>
              <a:buNone/>
            </a:pPr>
            <a:r>
              <a:rPr lang="en-US" sz="915" dirty="0">
                <a:solidFill>
                  <a:srgbClr val="000000"/>
                </a:solidFill>
                <a:latin typeface="Arial" pitchFamily="34" charset="0"/>
                <a:ea typeface="Arial" pitchFamily="34" charset="-122"/>
                <a:cs typeface="Arial" pitchFamily="34" charset="-120"/>
              </a:rPr>
              <a:t>При Тарквинии Приске на месте болотистого участка начал формироваться Форум Романум. Здесь сосредоточились рынок, собрания и важные общественные дела, поэтому Рим получил настоящее городское сердце.
</a:t>
            </a:r>
            <a:endParaRPr lang="en-US" sz="1117" dirty="0"/>
          </a:p>
        </p:txBody>
      </p:sp>
      <p:sp>
        <p:nvSpPr>
          <p:cNvPr id="13" name="Text 3"/>
          <p:cNvSpPr txBox="1"/>
          <p:nvPr/>
        </p:nvSpPr>
        <p:spPr>
          <a:xfrm>
            <a:off x="3373601" y="3403900"/>
            <a:ext cx="2558100" cy="1193400"/>
          </a:xfrm>
          <a:prstGeom prst="rect">
            <a:avLst/>
          </a:prstGeom>
          <a:noFill/>
          <a:ln/>
        </p:spPr>
        <p:txBody>
          <a:bodyPr wrap="square" lIns="0" tIns="0" rIns="0" bIns="0" rtlCol="0" anchor="t"/>
          <a:lstStyle/>
          <a:p>
            <a:pPr algn="ctr" indent="0" marL="0">
              <a:lnSpc>
                <a:spcPct val="115000"/>
              </a:lnSpc>
              <a:buNone/>
            </a:pPr>
            <a:r>
              <a:rPr lang="en-US" sz="1117" b="1" dirty="0">
                <a:solidFill>
                  <a:srgbClr val="A5B9F0"/>
                </a:solidFill>
                <a:latin typeface="Arial" pitchFamily="34" charset="0"/>
                <a:ea typeface="Arial" pitchFamily="34" charset="-122"/>
                <a:cs typeface="Arial" pitchFamily="34" charset="-120"/>
              </a:rPr>
              <a:t>Клоака Максима
</a:t>
            </a:r>
            <a:pPr algn="ctr" indent="0" marL="0">
              <a:lnSpc>
                <a:spcPct val="115000"/>
              </a:lnSpc>
              <a:buNone/>
            </a:pPr>
            <a:r>
              <a:rPr lang="en-US" sz="752" dirty="0">
                <a:solidFill>
                  <a:srgbClr val="000000"/>
                </a:solidFill>
                <a:latin typeface="Arial" pitchFamily="34" charset="0"/>
                <a:ea typeface="Arial" pitchFamily="34" charset="-122"/>
                <a:cs typeface="Arial" pitchFamily="34" charset="-120"/>
              </a:rPr>
              <a:t>
</a:t>
            </a:r>
            <a:pPr algn="ctr" indent="0" marL="0">
              <a:lnSpc>
                <a:spcPct val="115000"/>
              </a:lnSpc>
              <a:buNone/>
            </a:pPr>
            <a:r>
              <a:rPr lang="en-US" sz="915" dirty="0">
                <a:solidFill>
                  <a:srgbClr val="000000"/>
                </a:solidFill>
                <a:latin typeface="Arial" pitchFamily="34" charset="0"/>
                <a:ea typeface="Arial" pitchFamily="34" charset="-122"/>
                <a:cs typeface="Arial" pitchFamily="34" charset="-120"/>
              </a:rPr>
              <a:t>Большая канализация осушала низины между холмами и отводила лишнюю воду. Благодаря ей центральная часть города стала пригодной для жизни, торговли и дальнейшего строительства.
</a:t>
            </a:r>
            <a:endParaRPr lang="en-US" sz="1117" dirty="0"/>
          </a:p>
        </p:txBody>
      </p:sp>
      <p:sp>
        <p:nvSpPr>
          <p:cNvPr id="14" name="Text 4"/>
          <p:cNvSpPr txBox="1"/>
          <p:nvPr/>
        </p:nvSpPr>
        <p:spPr>
          <a:xfrm>
            <a:off x="6221550" y="3403900"/>
            <a:ext cx="2558100" cy="1193400"/>
          </a:xfrm>
          <a:prstGeom prst="rect">
            <a:avLst/>
          </a:prstGeom>
          <a:noFill/>
          <a:ln/>
        </p:spPr>
        <p:txBody>
          <a:bodyPr wrap="square" lIns="0" tIns="0" rIns="0" bIns="0" rtlCol="0" anchor="t"/>
          <a:lstStyle/>
          <a:p>
            <a:pPr algn="ctr" indent="0" marL="0">
              <a:lnSpc>
                <a:spcPct val="115000"/>
              </a:lnSpc>
              <a:buNone/>
            </a:pPr>
            <a:r>
              <a:rPr lang="en-US" sz="1117" b="1" dirty="0">
                <a:solidFill>
                  <a:srgbClr val="7BDA72"/>
                </a:solidFill>
                <a:latin typeface="Arial" pitchFamily="34" charset="0"/>
                <a:ea typeface="Arial" pitchFamily="34" charset="-122"/>
                <a:cs typeface="Arial" pitchFamily="34" charset="-120"/>
              </a:rPr>
              <a:t>Храм Юпитера на Капитолии
</a:t>
            </a:r>
            <a:pPr algn="ctr" indent="0" marL="0">
              <a:lnSpc>
                <a:spcPct val="115000"/>
              </a:lnSpc>
              <a:buNone/>
            </a:pPr>
            <a:r>
              <a:rPr lang="en-US" sz="752" dirty="0">
                <a:solidFill>
                  <a:srgbClr val="000000"/>
                </a:solidFill>
                <a:latin typeface="Arial" pitchFamily="34" charset="0"/>
                <a:ea typeface="Arial" pitchFamily="34" charset="-122"/>
                <a:cs typeface="Arial" pitchFamily="34" charset="-120"/>
              </a:rPr>
              <a:t>
</a:t>
            </a:r>
            <a:pPr algn="ctr" indent="0" marL="0">
              <a:lnSpc>
                <a:spcPct val="115000"/>
              </a:lnSpc>
              <a:buNone/>
            </a:pPr>
            <a:r>
              <a:rPr lang="en-US" sz="915" dirty="0">
                <a:solidFill>
                  <a:srgbClr val="000000"/>
                </a:solidFill>
                <a:latin typeface="Arial" pitchFamily="34" charset="0"/>
                <a:ea typeface="Arial" pitchFamily="34" charset="-122"/>
                <a:cs typeface="Arial" pitchFamily="34" charset="-120"/>
              </a:rPr>
              <a:t>Возведение храма Юпитера показало, что Рим становился не просто поселением, а крупным городом. Монументальное святилище подчёркивало власть царя и важность общегородских богов.
</a:t>
            </a:r>
            <a:endParaRPr lang="en-US" sz="1117"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425900" y="1548787"/>
            <a:ext cx="4452300" cy="240252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65800" y="270000"/>
            <a:ext cx="8612400" cy="606000"/>
          </a:xfrm>
          <a:prstGeom prst="rect">
            <a:avLst/>
          </a:prstGeom>
          <a:noFill/>
          <a:ln/>
        </p:spPr>
        <p:txBody>
          <a:bodyPr wrap="square" lIns="0" tIns="0" rIns="0" bIns="0" rtlCol="0" anchor="t"/>
          <a:lstStyle/>
          <a:p>
            <a:pPr algn="l" indent="0" marL="0">
              <a:lnSpc>
                <a:spcPct val="100000"/>
              </a:lnSpc>
              <a:buNone/>
            </a:pPr>
            <a:r>
              <a:rPr lang="en-US" sz="2212" b="1" dirty="0">
                <a:solidFill>
                  <a:srgbClr val="4A86E8"/>
                </a:solidFill>
                <a:latin typeface="Arial" pitchFamily="34" charset="0"/>
                <a:ea typeface="Arial" pitchFamily="34" charset="-122"/>
                <a:cs typeface="Arial" pitchFamily="34" charset="-120"/>
              </a:rPr>
              <a:t>Как рос Рим от поселения до города
</a:t>
            </a:r>
            <a:endParaRPr lang="en-US" sz="2212" dirty="0"/>
          </a:p>
        </p:txBody>
      </p:sp>
      <p:sp>
        <p:nvSpPr>
          <p:cNvPr id="6" name="Text 1"/>
          <p:cNvSpPr txBox="1"/>
          <p:nvPr/>
        </p:nvSpPr>
        <p:spPr>
          <a:xfrm>
            <a:off x="8735491" y="4936616"/>
            <a:ext cx="206700" cy="90900"/>
          </a:xfrm>
          <a:prstGeom prst="rect">
            <a:avLst/>
          </a:prstGeom>
          <a:noFill/>
          <a:ln/>
        </p:spPr>
        <p:txBody>
          <a:bodyPr wrap="square" lIns="0" tIns="0" rIns="0" bIns="0" rtlCol="0" anchor="t"/>
          <a:lstStyle/>
          <a:p>
            <a:pPr algn="ctr" indent="0" marL="0">
              <a:lnSpc>
                <a:spcPct val="115000"/>
              </a:lnSpc>
              <a:buNone/>
            </a:pPr>
            <a:r>
              <a:rPr lang="en-US" sz="622" b="1" dirty="0">
                <a:solidFill>
                  <a:srgbClr val="4A86E8"/>
                </a:solidFill>
                <a:latin typeface="Arial" pitchFamily="34" charset="0"/>
                <a:ea typeface="Arial" pitchFamily="34" charset="-122"/>
                <a:cs typeface="Arial" pitchFamily="34" charset="-120"/>
              </a:rPr>
              <a:t>12</a:t>
            </a:r>
            <a:endParaRPr lang="en-US" sz="622" dirty="0"/>
          </a:p>
        </p:txBody>
      </p:sp>
      <p:sp>
        <p:nvSpPr>
          <p:cNvPr id="7" name="Text 2"/>
          <p:cNvSpPr txBox="1"/>
          <p:nvPr/>
        </p:nvSpPr>
        <p:spPr>
          <a:xfrm>
            <a:off x="265800" y="1547938"/>
            <a:ext cx="3857400" cy="1117500"/>
          </a:xfrm>
          <a:prstGeom prst="rect">
            <a:avLst/>
          </a:prstGeom>
          <a:noFill/>
          <a:ln/>
        </p:spPr>
        <p:txBody>
          <a:bodyPr wrap="square" lIns="0" tIns="0" rIns="0" bIns="0" rtlCol="0" anchor="b"/>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Развитие шло неравномерно: сначала росли жилые холмы, затем появлялись общие пространства и укрепления, связывавшие разрозненные общины.
</a:t>
            </a:r>
            <a:endParaRPr lang="en-US" sz="1000" dirty="0"/>
          </a:p>
        </p:txBody>
      </p:sp>
      <p:sp>
        <p:nvSpPr>
          <p:cNvPr id="8" name="Text 3"/>
          <p:cNvSpPr txBox="1"/>
          <p:nvPr/>
        </p:nvSpPr>
        <p:spPr>
          <a:xfrm>
            <a:off x="265800" y="2834513"/>
            <a:ext cx="3857400" cy="11175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К VI веку до н. э. Рим заметно выделялся в Лации благодаря объединению людей, строительству и общему городскому центру.
</a:t>
            </a:r>
            <a:endParaRPr lang="en-US" sz="1000" dirty="0"/>
          </a:p>
        </p:txBody>
      </p:sp>
      <p:sp>
        <p:nvSpPr>
          <p:cNvPr id="9" name="Text 4"/>
          <p:cNvSpPr txBox="1"/>
          <p:nvPr/>
        </p:nvSpPr>
        <p:spPr>
          <a:xfrm>
            <a:off x="4425900" y="3987375"/>
            <a:ext cx="4452300" cy="220500"/>
          </a:xfrm>
          <a:prstGeom prst="rect">
            <a:avLst/>
          </a:prstGeom>
          <a:noFill/>
          <a:ln/>
        </p:spPr>
        <p:txBody>
          <a:bodyPr wrap="square" lIns="0" tIns="0" rIns="0" bIns="0" rtlCol="0" anchor="ctr"/>
          <a:lstStyle/>
          <a:p>
            <a:pPr algn="l" indent="0" marL="0">
              <a:lnSpc>
                <a:spcPct val="115000"/>
              </a:lnSpc>
              <a:buNone/>
            </a:pPr>
            <a:r>
              <a:rPr lang="en-US" sz="755" dirty="0">
                <a:solidFill>
                  <a:srgbClr val="000000"/>
                </a:solidFill>
                <a:latin typeface="Arial" pitchFamily="34" charset="0"/>
                <a:ea typeface="Arial" pitchFamily="34" charset="-122"/>
                <a:cs typeface="Arial" pitchFamily="34" charset="-120"/>
              </a:rPr>
              <a:t>Историческая реконструкция по данным археологии раннего Рима и учебным хронологическим схемам
</a:t>
            </a:r>
            <a:endParaRPr lang="en-US" sz="755"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270000" y="270000"/>
            <a:ext cx="8604000" cy="587700"/>
          </a:xfrm>
          <a:prstGeom prst="rect">
            <a:avLst/>
          </a:prstGeom>
          <a:noFill/>
          <a:ln/>
        </p:spPr>
        <p:txBody>
          <a:bodyPr wrap="square" lIns="0" tIns="0" rIns="0" bIns="0" rtlCol="0" anchor="t"/>
          <a:lstStyle/>
          <a:p>
            <a:pPr algn="l" indent="0" marL="0">
              <a:lnSpc>
                <a:spcPct val="100000"/>
              </a:lnSpc>
              <a:buNone/>
            </a:pPr>
            <a:r>
              <a:rPr lang="en-US" sz="2200" b="1" dirty="0">
                <a:solidFill>
                  <a:srgbClr val="4A86E8"/>
                </a:solidFill>
                <a:latin typeface="Arial" pitchFamily="34" charset="0"/>
                <a:ea typeface="Arial" pitchFamily="34" charset="-122"/>
                <a:cs typeface="Arial" pitchFamily="34" charset="-120"/>
              </a:rPr>
              <a:t>Сервий Туллий: перепись и порядок в обществе
</a:t>
            </a:r>
            <a:endParaRPr lang="en-US" sz="2200" dirty="0"/>
          </a:p>
        </p:txBody>
      </p:sp>
      <p:sp>
        <p:nvSpPr>
          <p:cNvPr id="9" name="Text 1"/>
          <p:cNvSpPr txBox="1"/>
          <p:nvPr/>
        </p:nvSpPr>
        <p:spPr>
          <a:xfrm>
            <a:off x="8735491" y="4936616"/>
            <a:ext cx="206700" cy="90900"/>
          </a:xfrm>
          <a:prstGeom prst="rect">
            <a:avLst/>
          </a:prstGeom>
          <a:noFill/>
          <a:ln/>
        </p:spPr>
        <p:txBody>
          <a:bodyPr wrap="square" lIns="0" tIns="0" rIns="0" bIns="0" rtlCol="0" anchor="t"/>
          <a:lstStyle/>
          <a:p>
            <a:pPr algn="ctr" indent="0" marL="0">
              <a:lnSpc>
                <a:spcPct val="115000"/>
              </a:lnSpc>
              <a:buNone/>
            </a:pPr>
            <a:r>
              <a:rPr lang="en-US" sz="622" b="1" dirty="0">
                <a:solidFill>
                  <a:srgbClr val="4A86E8"/>
                </a:solidFill>
                <a:latin typeface="Arial" pitchFamily="34" charset="0"/>
                <a:ea typeface="Arial" pitchFamily="34" charset="-122"/>
                <a:cs typeface="Arial" pitchFamily="34" charset="-120"/>
              </a:rPr>
              <a:t>13</a:t>
            </a:r>
            <a:endParaRPr lang="en-US" sz="622" dirty="0"/>
          </a:p>
        </p:txBody>
      </p:sp>
      <p:sp>
        <p:nvSpPr>
          <p:cNvPr id="10" name="Text 2"/>
          <p:cNvSpPr txBox="1"/>
          <p:nvPr/>
        </p:nvSpPr>
        <p:spPr>
          <a:xfrm>
            <a:off x="269950" y="2081880"/>
            <a:ext cx="2098800" cy="1324500"/>
          </a:xfrm>
          <a:prstGeom prst="rect">
            <a:avLst/>
          </a:prstGeom>
          <a:noFill/>
          <a:ln/>
        </p:spPr>
        <p:txBody>
          <a:bodyPr wrap="square" lIns="0" tIns="0" rIns="0" bIns="0" rtlCol="0" anchor="t"/>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Первая перепись
</a:t>
            </a:r>
            <a:pPr algn="l" indent="0" marL="0">
              <a:lnSpc>
                <a:spcPct val="115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Сервию Туллию приписывают перепись граждан, чтобы знать численность населения и его ресурсы. Это помогло государству точнее распределять обязанности и военную службу.
</a:t>
            </a:r>
            <a:endParaRPr lang="en-US" sz="1100" dirty="0"/>
          </a:p>
        </p:txBody>
      </p:sp>
      <p:sp>
        <p:nvSpPr>
          <p:cNvPr id="11" name="Text 3"/>
          <p:cNvSpPr txBox="1"/>
          <p:nvPr/>
        </p:nvSpPr>
        <p:spPr>
          <a:xfrm>
            <a:off x="2438314" y="2081867"/>
            <a:ext cx="2098800" cy="1324500"/>
          </a:xfrm>
          <a:prstGeom prst="rect">
            <a:avLst/>
          </a:prstGeom>
          <a:noFill/>
          <a:ln/>
        </p:spPr>
        <p:txBody>
          <a:bodyPr wrap="square" lIns="0" tIns="0" rIns="0" bIns="0" rtlCol="0" anchor="t"/>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Имущественные классы
</a:t>
            </a:r>
            <a:pPr algn="l" indent="0" marL="0">
              <a:lnSpc>
                <a:spcPct val="115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Жителей разделили по размеру имущества. Чем богаче был человек, тем больший вес он получал в службе и в общественной жизни, а беднейшие группы имели меньше прав.
</a:t>
            </a:r>
            <a:endParaRPr lang="en-US" sz="1100" dirty="0"/>
          </a:p>
        </p:txBody>
      </p:sp>
      <p:sp>
        <p:nvSpPr>
          <p:cNvPr id="12" name="Text 4"/>
          <p:cNvSpPr txBox="1"/>
          <p:nvPr/>
        </p:nvSpPr>
        <p:spPr>
          <a:xfrm>
            <a:off x="4606685" y="2081867"/>
            <a:ext cx="2098800" cy="1324500"/>
          </a:xfrm>
          <a:prstGeom prst="rect">
            <a:avLst/>
          </a:prstGeom>
          <a:noFill/>
          <a:ln/>
        </p:spPr>
        <p:txBody>
          <a:bodyPr wrap="square" lIns="0" tIns="0" rIns="0" bIns="0" rtlCol="0" anchor="t"/>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Центурии
</a:t>
            </a:r>
            <a:pPr algn="l" indent="0" marL="0">
              <a:lnSpc>
                <a:spcPct val="115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Новое деление на центурии упорядочило и армию, и управление. Людей объединяли не только по родству, но и по месту в общей системе обязанностей.
</a:t>
            </a:r>
            <a:endParaRPr lang="en-US" sz="1100" dirty="0"/>
          </a:p>
        </p:txBody>
      </p:sp>
      <p:sp>
        <p:nvSpPr>
          <p:cNvPr id="13" name="Text 5"/>
          <p:cNvSpPr txBox="1"/>
          <p:nvPr/>
        </p:nvSpPr>
        <p:spPr>
          <a:xfrm>
            <a:off x="6775070" y="2081867"/>
            <a:ext cx="2098800" cy="1324500"/>
          </a:xfrm>
          <a:prstGeom prst="rect">
            <a:avLst/>
          </a:prstGeom>
          <a:noFill/>
          <a:ln/>
        </p:spPr>
        <p:txBody>
          <a:bodyPr wrap="square" lIns="0" tIns="0" rIns="0" bIns="0" rtlCol="0" anchor="t"/>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Порядок вместо случайности
</a:t>
            </a:r>
            <a:pPr algn="l" indent="0" marL="0">
              <a:lnSpc>
                <a:spcPct val="115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Реформы Сервия Туллия сделали общество более организованным. Рим стал управлять людьми по понятным правилам, а не только по старым обычаям родов.
</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623750" y="1073232"/>
            <a:ext cx="7896500" cy="22296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65800" y="270000"/>
            <a:ext cx="8612400" cy="606000"/>
          </a:xfrm>
          <a:prstGeom prst="rect">
            <a:avLst/>
          </a:prstGeom>
          <a:noFill/>
          <a:ln/>
        </p:spPr>
        <p:txBody>
          <a:bodyPr wrap="square" lIns="0" tIns="0" rIns="0" bIns="0" rtlCol="0" anchor="t"/>
          <a:lstStyle/>
          <a:p>
            <a:pPr algn="l" indent="0" marL="0">
              <a:lnSpc>
                <a:spcPct val="100000"/>
              </a:lnSpc>
              <a:buNone/>
            </a:pPr>
            <a:r>
              <a:rPr lang="en-US" sz="2212" b="1" dirty="0">
                <a:solidFill>
                  <a:srgbClr val="4A86E8"/>
                </a:solidFill>
                <a:latin typeface="Arial" pitchFamily="34" charset="0"/>
                <a:ea typeface="Arial" pitchFamily="34" charset="-122"/>
                <a:cs typeface="Arial" pitchFamily="34" charset="-120"/>
              </a:rPr>
              <a:t>Римское войско при царях
</a:t>
            </a:r>
            <a:endParaRPr lang="en-US" sz="2212" dirty="0"/>
          </a:p>
        </p:txBody>
      </p:sp>
      <p:sp>
        <p:nvSpPr>
          <p:cNvPr id="6" name="Text 1"/>
          <p:cNvSpPr txBox="1"/>
          <p:nvPr/>
        </p:nvSpPr>
        <p:spPr>
          <a:xfrm>
            <a:off x="8735491" y="4936616"/>
            <a:ext cx="206700" cy="90900"/>
          </a:xfrm>
          <a:prstGeom prst="rect">
            <a:avLst/>
          </a:prstGeom>
          <a:noFill/>
          <a:ln/>
        </p:spPr>
        <p:txBody>
          <a:bodyPr wrap="square" lIns="0" tIns="0" rIns="0" bIns="0" rtlCol="0" anchor="t"/>
          <a:lstStyle/>
          <a:p>
            <a:pPr algn="ctr" indent="0" marL="0">
              <a:lnSpc>
                <a:spcPct val="115000"/>
              </a:lnSpc>
              <a:buNone/>
            </a:pPr>
            <a:r>
              <a:rPr lang="en-US" sz="622" b="1" dirty="0">
                <a:solidFill>
                  <a:srgbClr val="4A86E8"/>
                </a:solidFill>
                <a:latin typeface="Arial" pitchFamily="34" charset="0"/>
                <a:ea typeface="Arial" pitchFamily="34" charset="-122"/>
                <a:cs typeface="Arial" pitchFamily="34" charset="-120"/>
              </a:rPr>
              <a:t>14</a:t>
            </a:r>
            <a:endParaRPr lang="en-US" sz="622" dirty="0"/>
          </a:p>
        </p:txBody>
      </p:sp>
      <p:sp>
        <p:nvSpPr>
          <p:cNvPr id="7" name="Text 2"/>
          <p:cNvSpPr txBox="1"/>
          <p:nvPr/>
        </p:nvSpPr>
        <p:spPr>
          <a:xfrm>
            <a:off x="270000" y="3878725"/>
            <a:ext cx="4188900" cy="994800"/>
          </a:xfrm>
          <a:prstGeom prst="rect">
            <a:avLst/>
          </a:prstGeom>
          <a:noFill/>
          <a:ln/>
        </p:spPr>
        <p:txBody>
          <a:bodyPr wrap="square" lIns="0" tIns="0" rIns="0" bIns="0" rtlCol="0" anchor="ctr"/>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Войско раннего Рима было тесно связано с устройством общества и отражало порядок внутри города.
</a:t>
            </a:r>
            <a:endParaRPr lang="en-US" sz="1000" dirty="0"/>
          </a:p>
        </p:txBody>
      </p:sp>
      <p:sp>
        <p:nvSpPr>
          <p:cNvPr id="8" name="Text 3"/>
          <p:cNvSpPr txBox="1"/>
          <p:nvPr/>
        </p:nvSpPr>
        <p:spPr>
          <a:xfrm>
            <a:off x="4693508" y="3878700"/>
            <a:ext cx="4188900" cy="994800"/>
          </a:xfrm>
          <a:prstGeom prst="rect">
            <a:avLst/>
          </a:prstGeom>
          <a:noFill/>
          <a:ln/>
        </p:spPr>
        <p:txBody>
          <a:bodyPr wrap="square" lIns="0" tIns="0" rIns="0" bIns="0" rtlCol="0" anchor="ctr"/>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Пехота была основой армии, а другие части дополняли её. Такое устройство помогало одновременно вести войны и поддерживать порядок в городе.
</a:t>
            </a:r>
            <a:endParaRPr lang="en-US" sz="1000" dirty="0"/>
          </a:p>
        </p:txBody>
      </p:sp>
      <p:sp>
        <p:nvSpPr>
          <p:cNvPr id="9" name="Text 4"/>
          <p:cNvSpPr txBox="1"/>
          <p:nvPr/>
        </p:nvSpPr>
        <p:spPr>
          <a:xfrm>
            <a:off x="270000" y="3379225"/>
            <a:ext cx="3648900" cy="220500"/>
          </a:xfrm>
          <a:prstGeom prst="rect">
            <a:avLst/>
          </a:prstGeom>
          <a:noFill/>
          <a:ln/>
        </p:spPr>
        <p:txBody>
          <a:bodyPr wrap="square" lIns="0" tIns="0" rIns="0" bIns="0" rtlCol="0" anchor="ctr"/>
          <a:lstStyle/>
          <a:p>
            <a:pPr algn="l" indent="0" marL="0">
              <a:lnSpc>
                <a:spcPct val="115000"/>
              </a:lnSpc>
              <a:buNone/>
            </a:pPr>
            <a:r>
              <a:rPr lang="en-US" sz="800" dirty="0">
                <a:solidFill>
                  <a:srgbClr val="000000"/>
                </a:solidFill>
                <a:latin typeface="Arial" pitchFamily="34" charset="0"/>
                <a:ea typeface="Arial" pitchFamily="34" charset="-122"/>
                <a:cs typeface="Arial" pitchFamily="34" charset="-120"/>
              </a:rPr>
              <a:t>Древнеримская традиция и школьная историческая реконструкция
</a:t>
            </a:r>
            <a:endParaRPr lang="en-US" sz="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265800" y="270000"/>
            <a:ext cx="8612400" cy="606000"/>
          </a:xfrm>
          <a:prstGeom prst="rect">
            <a:avLst/>
          </a:prstGeom>
          <a:noFill/>
          <a:ln/>
        </p:spPr>
        <p:txBody>
          <a:bodyPr wrap="square" lIns="0" tIns="0" rIns="0" bIns="0" rtlCol="0" anchor="t"/>
          <a:lstStyle/>
          <a:p>
            <a:pPr algn="l" indent="0" marL="0">
              <a:lnSpc>
                <a:spcPct val="100000"/>
              </a:lnSpc>
              <a:buNone/>
            </a:pPr>
            <a:r>
              <a:rPr lang="en-US" sz="2212" b="1" dirty="0">
                <a:solidFill>
                  <a:srgbClr val="4A86E8"/>
                </a:solidFill>
                <a:latin typeface="Arial" pitchFamily="34" charset="0"/>
                <a:ea typeface="Arial" pitchFamily="34" charset="-122"/>
                <a:cs typeface="Arial" pitchFamily="34" charset="-120"/>
              </a:rPr>
              <a:t>Тарквиний Гордый и рост недовольства
</a:t>
            </a:r>
            <a:endParaRPr lang="en-US" sz="2212" dirty="0"/>
          </a:p>
        </p:txBody>
      </p:sp>
      <p:sp>
        <p:nvSpPr>
          <p:cNvPr id="9" name="Text 1"/>
          <p:cNvSpPr txBox="1"/>
          <p:nvPr/>
        </p:nvSpPr>
        <p:spPr>
          <a:xfrm>
            <a:off x="8735491" y="4936616"/>
            <a:ext cx="206700" cy="90900"/>
          </a:xfrm>
          <a:prstGeom prst="rect">
            <a:avLst/>
          </a:prstGeom>
          <a:noFill/>
          <a:ln/>
        </p:spPr>
        <p:txBody>
          <a:bodyPr wrap="square" lIns="0" tIns="0" rIns="0" bIns="0" rtlCol="0" anchor="t"/>
          <a:lstStyle/>
          <a:p>
            <a:pPr algn="ctr" indent="0" marL="0">
              <a:lnSpc>
                <a:spcPct val="115000"/>
              </a:lnSpc>
              <a:buNone/>
            </a:pPr>
            <a:r>
              <a:rPr lang="en-US" sz="622" b="1" dirty="0">
                <a:solidFill>
                  <a:srgbClr val="4A86E8"/>
                </a:solidFill>
                <a:latin typeface="Arial" pitchFamily="34" charset="0"/>
                <a:ea typeface="Arial" pitchFamily="34" charset="-122"/>
                <a:cs typeface="Arial" pitchFamily="34" charset="-120"/>
              </a:rPr>
              <a:t>15</a:t>
            </a:r>
            <a:endParaRPr lang="en-US" sz="622" dirty="0"/>
          </a:p>
        </p:txBody>
      </p:sp>
      <p:sp>
        <p:nvSpPr>
          <p:cNvPr id="10" name="Text 2"/>
          <p:cNvSpPr txBox="1"/>
          <p:nvPr/>
        </p:nvSpPr>
        <p:spPr>
          <a:xfrm>
            <a:off x="277552" y="1710300"/>
            <a:ext cx="2070000" cy="1365600"/>
          </a:xfrm>
          <a:prstGeom prst="rect">
            <a:avLst/>
          </a:prstGeom>
          <a:noFill/>
          <a:ln/>
        </p:spPr>
        <p:txBody>
          <a:bodyPr wrap="square" lIns="0" tIns="0" rIns="0" bIns="0" rtlCol="0" anchor="t"/>
          <a:lstStyle/>
          <a:p>
            <a:pPr algn="l" indent="0" marL="0">
              <a:lnSpc>
                <a:spcPct val="115000"/>
              </a:lnSpc>
              <a:buNone/>
            </a:pPr>
            <a:r>
              <a:rPr lang="en-US" sz="1200" b="1" dirty="0">
                <a:solidFill>
                  <a:srgbClr val="000000"/>
                </a:solidFill>
                <a:latin typeface="Arial" pitchFamily="34" charset="0"/>
                <a:ea typeface="Arial" pitchFamily="34" charset="-122"/>
                <a:cs typeface="Arial" pitchFamily="34" charset="-120"/>
              </a:rPr>
              <a:t>Жёсткая власть
</a:t>
            </a:r>
            <a:pPr algn="l"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Тарквиний Гордый правил без опоры на согласие знати и жителей. Его решения принимались сверху, поэтому уважение к царской власти постепенно слабело.
</a:t>
            </a:r>
            <a:endParaRPr lang="en-US" sz="1200" dirty="0"/>
          </a:p>
        </p:txBody>
      </p:sp>
      <p:sp>
        <p:nvSpPr>
          <p:cNvPr id="11" name="Text 3"/>
          <p:cNvSpPr txBox="1"/>
          <p:nvPr/>
        </p:nvSpPr>
        <p:spPr>
          <a:xfrm>
            <a:off x="2458308" y="1710311"/>
            <a:ext cx="2070000" cy="1365600"/>
          </a:xfrm>
          <a:prstGeom prst="rect">
            <a:avLst/>
          </a:prstGeom>
          <a:noFill/>
          <a:ln/>
        </p:spPr>
        <p:txBody>
          <a:bodyPr wrap="square" lIns="0" tIns="0" rIns="0" bIns="0" rtlCol="0" anchor="t"/>
          <a:lstStyle/>
          <a:p>
            <a:pPr algn="l" indent="0" marL="0">
              <a:lnSpc>
                <a:spcPct val="115000"/>
              </a:lnSpc>
              <a:buNone/>
            </a:pPr>
            <a:r>
              <a:rPr lang="en-US" sz="1200" b="1" dirty="0">
                <a:solidFill>
                  <a:srgbClr val="000000"/>
                </a:solidFill>
                <a:latin typeface="Arial" pitchFamily="34" charset="0"/>
                <a:ea typeface="Arial" pitchFamily="34" charset="-122"/>
                <a:cs typeface="Arial" pitchFamily="34" charset="-120"/>
              </a:rPr>
              <a:t>Страх и напряжение
</a:t>
            </a:r>
            <a:pPr algn="l"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При дворе усилились подозрительность и наказания, а недовольство стало расти. Люди всё чаще воспринимали царя не как защитника, а как угрозу.
</a:t>
            </a:r>
            <a:endParaRPr lang="en-US" sz="1200" dirty="0"/>
          </a:p>
        </p:txBody>
      </p:sp>
      <p:sp>
        <p:nvSpPr>
          <p:cNvPr id="12" name="Text 4"/>
          <p:cNvSpPr txBox="1"/>
          <p:nvPr/>
        </p:nvSpPr>
        <p:spPr>
          <a:xfrm>
            <a:off x="4639064" y="1710311"/>
            <a:ext cx="2070000" cy="1365600"/>
          </a:xfrm>
          <a:prstGeom prst="rect">
            <a:avLst/>
          </a:prstGeom>
          <a:noFill/>
          <a:ln/>
        </p:spPr>
        <p:txBody>
          <a:bodyPr wrap="square" lIns="0" tIns="0" rIns="0" bIns="0" rtlCol="0" anchor="t"/>
          <a:lstStyle/>
          <a:p>
            <a:pPr algn="l" indent="0" marL="0">
              <a:lnSpc>
                <a:spcPct val="115000"/>
              </a:lnSpc>
              <a:buNone/>
            </a:pPr>
            <a:r>
              <a:rPr lang="en-US" sz="1200" b="1" dirty="0">
                <a:solidFill>
                  <a:srgbClr val="000000"/>
                </a:solidFill>
                <a:latin typeface="Arial" pitchFamily="34" charset="0"/>
                <a:ea typeface="Arial" pitchFamily="34" charset="-122"/>
                <a:cs typeface="Arial" pitchFamily="34" charset="-120"/>
              </a:rPr>
              <a:t>Завершение строек
</a:t>
            </a:r>
            <a:pPr algn="l"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С его именем связывают завершение крупных работ, начатых раньше. Однако даже важные постройки не могли скрыть недовольство тем, как он обращался с римлянами.
</a:t>
            </a:r>
            <a:endParaRPr lang="en-US" sz="1200" dirty="0"/>
          </a:p>
        </p:txBody>
      </p:sp>
      <p:sp>
        <p:nvSpPr>
          <p:cNvPr id="13" name="Text 5"/>
          <p:cNvSpPr txBox="1"/>
          <p:nvPr/>
        </p:nvSpPr>
        <p:spPr>
          <a:xfrm>
            <a:off x="6819831" y="1710311"/>
            <a:ext cx="2070000" cy="1365600"/>
          </a:xfrm>
          <a:prstGeom prst="rect">
            <a:avLst/>
          </a:prstGeom>
          <a:noFill/>
          <a:ln/>
        </p:spPr>
        <p:txBody>
          <a:bodyPr wrap="square" lIns="0" tIns="0" rIns="0" bIns="0" rtlCol="0" anchor="t"/>
          <a:lstStyle/>
          <a:p>
            <a:pPr algn="l" indent="0" marL="0">
              <a:lnSpc>
                <a:spcPct val="115000"/>
              </a:lnSpc>
              <a:buNone/>
            </a:pPr>
            <a:r>
              <a:rPr lang="en-US" sz="1193" b="1" dirty="0">
                <a:solidFill>
                  <a:srgbClr val="000000"/>
                </a:solidFill>
                <a:latin typeface="Arial" pitchFamily="34" charset="0"/>
                <a:ea typeface="Arial" pitchFamily="34" charset="-122"/>
                <a:cs typeface="Arial" pitchFamily="34" charset="-120"/>
              </a:rPr>
              <a:t>Кризис власти
</a:t>
            </a:r>
            <a:pPr algn="l" indent="0" marL="0">
              <a:lnSpc>
                <a:spcPct val="115000"/>
              </a:lnSpc>
              <a:buNone/>
            </a:pPr>
            <a:r>
              <a:rPr lang="en-US" sz="497"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94" dirty="0">
                <a:solidFill>
                  <a:srgbClr val="000000"/>
                </a:solidFill>
                <a:latin typeface="Arial" pitchFamily="34" charset="0"/>
                <a:ea typeface="Arial" pitchFamily="34" charset="-122"/>
                <a:cs typeface="Arial" pitchFamily="34" charset="-120"/>
              </a:rPr>
              <a:t>Конфликт между царём, знатными родами и горожанами показал, что старая система больше не работает. Рим подошёл к переломному моменту своей истории.
</a:t>
            </a:r>
            <a:endParaRPr lang="en-US" sz="1193"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71491" y="1232075"/>
            <a:ext cx="8601018" cy="35679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65800" y="270000"/>
            <a:ext cx="8612400" cy="502500"/>
          </a:xfrm>
          <a:prstGeom prst="rect">
            <a:avLst/>
          </a:prstGeom>
          <a:noFill/>
          <a:ln/>
        </p:spPr>
        <p:txBody>
          <a:bodyPr wrap="square" lIns="0" tIns="0" rIns="0" bIns="0" rtlCol="0" anchor="t"/>
          <a:lstStyle/>
          <a:p>
            <a:pPr algn="l" indent="0" marL="0">
              <a:lnSpc>
                <a:spcPct val="100000"/>
              </a:lnSpc>
              <a:buNone/>
            </a:pPr>
            <a:r>
              <a:rPr lang="en-US" sz="2212" b="1" dirty="0">
                <a:solidFill>
                  <a:srgbClr val="4A86E8"/>
                </a:solidFill>
                <a:latin typeface="Arial" pitchFamily="34" charset="0"/>
                <a:ea typeface="Arial" pitchFamily="34" charset="-122"/>
                <a:cs typeface="Arial" pitchFamily="34" charset="-120"/>
              </a:rPr>
              <a:t>Как закончилась царская власть
</a:t>
            </a:r>
            <a:endParaRPr lang="en-US" sz="2212" dirty="0"/>
          </a:p>
        </p:txBody>
      </p:sp>
      <p:sp>
        <p:nvSpPr>
          <p:cNvPr id="6" name="Text 1"/>
          <p:cNvSpPr txBox="1"/>
          <p:nvPr/>
        </p:nvSpPr>
        <p:spPr>
          <a:xfrm>
            <a:off x="8735491" y="4936616"/>
            <a:ext cx="206700" cy="90900"/>
          </a:xfrm>
          <a:prstGeom prst="rect">
            <a:avLst/>
          </a:prstGeom>
          <a:noFill/>
          <a:ln/>
        </p:spPr>
        <p:txBody>
          <a:bodyPr wrap="square" lIns="0" tIns="0" rIns="0" bIns="0" rtlCol="0" anchor="t"/>
          <a:lstStyle/>
          <a:p>
            <a:pPr algn="ctr" indent="0" marL="0">
              <a:lnSpc>
                <a:spcPct val="115000"/>
              </a:lnSpc>
              <a:buNone/>
            </a:pPr>
            <a:r>
              <a:rPr lang="en-US" sz="622" b="1" dirty="0">
                <a:solidFill>
                  <a:srgbClr val="4A86E8"/>
                </a:solidFill>
                <a:latin typeface="Arial" pitchFamily="34" charset="0"/>
                <a:ea typeface="Arial" pitchFamily="34" charset="-122"/>
                <a:cs typeface="Arial" pitchFamily="34" charset="-120"/>
              </a:rPr>
              <a:t>16</a:t>
            </a:r>
            <a:endParaRPr lang="en-US" sz="622" dirty="0"/>
          </a:p>
        </p:txBody>
      </p:sp>
      <p:sp>
        <p:nvSpPr>
          <p:cNvPr id="7" name="Text 2"/>
          <p:cNvSpPr txBox="1"/>
          <p:nvPr/>
        </p:nvSpPr>
        <p:spPr>
          <a:xfrm>
            <a:off x="265800" y="808025"/>
            <a:ext cx="8612400" cy="287400"/>
          </a:xfrm>
          <a:prstGeom prst="rect">
            <a:avLst/>
          </a:prstGeom>
          <a:noFill/>
          <a:ln/>
        </p:spPr>
        <p:txBody>
          <a:bodyPr wrap="square" lIns="0" tIns="0" rIns="0" bIns="0" rtlCol="0" anchor="t"/>
          <a:lstStyle/>
          <a:p>
            <a:pPr algn="l" indent="0" marL="0">
              <a:lnSpc>
                <a:spcPct val="100000"/>
              </a:lnSpc>
              <a:buNone/>
            </a:pPr>
            <a:r>
              <a:rPr lang="en-US" sz="1112" b="1" dirty="0">
                <a:solidFill>
                  <a:srgbClr val="4A86E8"/>
                </a:solidFill>
                <a:latin typeface="Arial" pitchFamily="34" charset="0"/>
                <a:ea typeface="Arial" pitchFamily="34" charset="-122"/>
                <a:cs typeface="Arial" pitchFamily="34" charset="-120"/>
              </a:rPr>
              <a:t>Схема показывает цепочку событий, которая привела к изгнанию Тарквиния Гордого и началу республики в 509 году до н. э.
</a:t>
            </a:r>
            <a:endParaRPr lang="en-US" sz="1112"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693775" y="1006795"/>
            <a:ext cx="4248300" cy="1925011"/>
          </a:xfrm>
          <a:prstGeom prst="rect">
            <a:avLst/>
          </a:prstGeom>
        </p:spPr>
      </p:pic>
      <p:pic>
        <p:nvPicPr>
          <p:cNvPr id="4" name="Image 2" descr="preencoded.png">    </p:cNvPr>
          <p:cNvPicPr>
            <a:picLocks noChangeAspect="1"/>
          </p:cNvPicPr>
          <p:nvPr/>
        </p:nvPicPr>
        <p:blipFill>
          <a:blip r:embed="rId3"/>
          <a:stretch>
            <a:fillRect/>
          </a:stretch>
        </p:blipFill>
        <p:spPr>
          <a:xfrm>
            <a:off x="4693775" y="2972407"/>
            <a:ext cx="4248300" cy="1925011"/>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70000" y="270000"/>
            <a:ext cx="8604000" cy="700800"/>
          </a:xfrm>
          <a:prstGeom prst="rect">
            <a:avLst/>
          </a:prstGeom>
          <a:noFill/>
          <a:ln/>
        </p:spPr>
        <p:txBody>
          <a:bodyPr wrap="square" lIns="0" tIns="0" rIns="0" bIns="0" rtlCol="0" anchor="t"/>
          <a:lstStyle/>
          <a:p>
            <a:pPr algn="l" indent="0" marL="0">
              <a:lnSpc>
                <a:spcPct val="100000"/>
              </a:lnSpc>
              <a:buNone/>
            </a:pPr>
            <a:r>
              <a:rPr lang="en-US" sz="2200" b="1" dirty="0">
                <a:solidFill>
                  <a:srgbClr val="4A86E8"/>
                </a:solidFill>
                <a:latin typeface="Arial" pitchFamily="34" charset="0"/>
                <a:ea typeface="Arial" pitchFamily="34" charset="-122"/>
                <a:cs typeface="Arial" pitchFamily="34" charset="-120"/>
              </a:rPr>
              <a:t>Археология и легенды о первых царях
</a:t>
            </a:r>
            <a:endParaRPr lang="en-US" sz="2200" dirty="0"/>
          </a:p>
        </p:txBody>
      </p:sp>
      <p:sp>
        <p:nvSpPr>
          <p:cNvPr id="8" name="Text 1"/>
          <p:cNvSpPr txBox="1"/>
          <p:nvPr/>
        </p:nvSpPr>
        <p:spPr>
          <a:xfrm>
            <a:off x="270000" y="1377250"/>
            <a:ext cx="3318900" cy="1184100"/>
          </a:xfrm>
          <a:prstGeom prst="rect">
            <a:avLst/>
          </a:prstGeom>
          <a:noFill/>
          <a:ln/>
        </p:spPr>
        <p:txBody>
          <a:bodyPr wrap="square" lIns="0" tIns="0" rIns="0" bIns="0" rtlCol="0" anchor="ctr"/>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Хижины на холмах
</a:t>
            </a:r>
            <a:pPr algn="l" indent="0" marL="0">
              <a:lnSpc>
                <a:spcPct val="115000"/>
              </a:lnSpc>
              <a:buNone/>
            </a:pPr>
            <a:r>
              <a:rPr lang="en-US" sz="6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Раскопки на Палатине и других холмах показывают следы ранних жилищ, построенных задолго до появления подробных письменных рассказов. По этим находкам видно, что Рим действительно начинался как небольшое поселение. Но имена первых правителей известны уже по поздней традиции.
</a:t>
            </a:r>
            <a:endParaRPr lang="en-US" sz="1100" dirty="0"/>
          </a:p>
        </p:txBody>
      </p:sp>
      <p:sp>
        <p:nvSpPr>
          <p:cNvPr id="9" name="Text 2"/>
          <p:cNvSpPr txBox="1"/>
          <p:nvPr/>
        </p:nvSpPr>
        <p:spPr>
          <a:xfrm>
            <a:off x="270000" y="3342883"/>
            <a:ext cx="3318900" cy="1184100"/>
          </a:xfrm>
          <a:prstGeom prst="rect">
            <a:avLst/>
          </a:prstGeom>
          <a:noFill/>
          <a:ln/>
        </p:spPr>
        <p:txBody>
          <a:bodyPr wrap="square" lIns="0" tIns="0" rIns="0" bIns="0" rtlCol="0" anchor="ctr"/>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Легенды на древних изображениях
</a:t>
            </a:r>
            <a:pPr algn="l" indent="0" marL="0">
              <a:lnSpc>
                <a:spcPct val="115000"/>
              </a:lnSpc>
              <a:buNone/>
            </a:pPr>
            <a:r>
              <a:rPr lang="en-US" sz="6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Сюжеты о Ромуле, Реме и сабинянах часто встречаются в искусстве и школьных пересказах истории. Они помогают представить, как римляне объясняли своё прошлое. Однако такие рассказы нельзя проверить так же точно, как стены, храмы или остатки домов.
</a:t>
            </a:r>
            <a:endParaRPr lang="en-US" sz="1100" dirty="0"/>
          </a:p>
        </p:txBody>
      </p:sp>
      <p:sp>
        <p:nvSpPr>
          <p:cNvPr id="10" name="Text 3"/>
          <p:cNvSpPr txBox="1"/>
          <p:nvPr/>
        </p:nvSpPr>
        <p:spPr>
          <a:xfrm>
            <a:off x="8735491" y="4936616"/>
            <a:ext cx="206700" cy="90900"/>
          </a:xfrm>
          <a:prstGeom prst="rect">
            <a:avLst/>
          </a:prstGeom>
          <a:noFill/>
          <a:ln/>
        </p:spPr>
        <p:txBody>
          <a:bodyPr wrap="square" lIns="0" tIns="0" rIns="0" bIns="0" rtlCol="0" anchor="t"/>
          <a:lstStyle/>
          <a:p>
            <a:pPr algn="ctr" indent="0" marL="0">
              <a:lnSpc>
                <a:spcPct val="115000"/>
              </a:lnSpc>
              <a:buNone/>
            </a:pPr>
            <a:r>
              <a:rPr lang="en-US" sz="622" b="1" dirty="0">
                <a:solidFill>
                  <a:srgbClr val="4A86E8"/>
                </a:solidFill>
                <a:latin typeface="Arial" pitchFamily="34" charset="0"/>
                <a:ea typeface="Arial" pitchFamily="34" charset="-122"/>
                <a:cs typeface="Arial" pitchFamily="34" charset="-120"/>
              </a:rPr>
              <a:t>17</a:t>
            </a:r>
            <a:endParaRPr lang="en-US" sz="622"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425900" y="1548787"/>
            <a:ext cx="4452300" cy="240252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65800" y="270000"/>
            <a:ext cx="8612400" cy="606000"/>
          </a:xfrm>
          <a:prstGeom prst="rect">
            <a:avLst/>
          </a:prstGeom>
          <a:noFill/>
          <a:ln/>
        </p:spPr>
        <p:txBody>
          <a:bodyPr wrap="square" lIns="0" tIns="0" rIns="0" bIns="0" rtlCol="0" anchor="t"/>
          <a:lstStyle/>
          <a:p>
            <a:pPr algn="l" indent="0" marL="0">
              <a:lnSpc>
                <a:spcPct val="100000"/>
              </a:lnSpc>
              <a:buNone/>
            </a:pPr>
            <a:r>
              <a:rPr lang="en-US" sz="2212" b="1" dirty="0">
                <a:solidFill>
                  <a:srgbClr val="4A86E8"/>
                </a:solidFill>
                <a:latin typeface="Arial" pitchFamily="34" charset="0"/>
                <a:ea typeface="Arial" pitchFamily="34" charset="-122"/>
                <a:cs typeface="Arial" pitchFamily="34" charset="-120"/>
              </a:rPr>
              <a:t>Что известно точно, а что осталось легендой
</a:t>
            </a:r>
            <a:endParaRPr lang="en-US" sz="2212" dirty="0"/>
          </a:p>
        </p:txBody>
      </p:sp>
      <p:sp>
        <p:nvSpPr>
          <p:cNvPr id="6" name="Text 1"/>
          <p:cNvSpPr txBox="1"/>
          <p:nvPr/>
        </p:nvSpPr>
        <p:spPr>
          <a:xfrm>
            <a:off x="8735491" y="4936616"/>
            <a:ext cx="206700" cy="90900"/>
          </a:xfrm>
          <a:prstGeom prst="rect">
            <a:avLst/>
          </a:prstGeom>
          <a:noFill/>
          <a:ln/>
        </p:spPr>
        <p:txBody>
          <a:bodyPr wrap="square" lIns="0" tIns="0" rIns="0" bIns="0" rtlCol="0" anchor="t"/>
          <a:lstStyle/>
          <a:p>
            <a:pPr algn="ctr" indent="0" marL="0">
              <a:lnSpc>
                <a:spcPct val="115000"/>
              </a:lnSpc>
              <a:buNone/>
            </a:pPr>
            <a:r>
              <a:rPr lang="en-US" sz="622" b="1" dirty="0">
                <a:solidFill>
                  <a:srgbClr val="4A86E8"/>
                </a:solidFill>
                <a:latin typeface="Arial" pitchFamily="34" charset="0"/>
                <a:ea typeface="Arial" pitchFamily="34" charset="-122"/>
                <a:cs typeface="Arial" pitchFamily="34" charset="-120"/>
              </a:rPr>
              <a:t>18</a:t>
            </a:r>
            <a:endParaRPr lang="en-US" sz="622" dirty="0"/>
          </a:p>
        </p:txBody>
      </p:sp>
      <p:sp>
        <p:nvSpPr>
          <p:cNvPr id="7" name="Text 2"/>
          <p:cNvSpPr txBox="1"/>
          <p:nvPr/>
        </p:nvSpPr>
        <p:spPr>
          <a:xfrm>
            <a:off x="265800" y="1547938"/>
            <a:ext cx="3857400" cy="1117500"/>
          </a:xfrm>
          <a:prstGeom prst="rect">
            <a:avLst/>
          </a:prstGeom>
          <a:noFill/>
          <a:ln/>
        </p:spPr>
        <p:txBody>
          <a:bodyPr wrap="square" lIns="0" tIns="0" rIns="0" bIns="0" rtlCol="0" anchor="b"/>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Источники о раннем Риме сочетают мифы, устные предания и данные археологии, поэтому важно сравнивать разные виды сведений.
</a:t>
            </a:r>
            <a:endParaRPr lang="en-US" sz="1000" dirty="0"/>
          </a:p>
        </p:txBody>
      </p:sp>
      <p:sp>
        <p:nvSpPr>
          <p:cNvPr id="8" name="Text 3"/>
          <p:cNvSpPr txBox="1"/>
          <p:nvPr/>
        </p:nvSpPr>
        <p:spPr>
          <a:xfrm>
            <a:off x="265800" y="2834513"/>
            <a:ext cx="3857400" cy="11175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Легенды ярче всего описывают начало города, а надёжнее всего подтверждаются рост поселения, строительство и влияние соседних народов.
</a:t>
            </a:r>
            <a:endParaRPr lang="en-US" sz="1000" dirty="0"/>
          </a:p>
        </p:txBody>
      </p:sp>
      <p:sp>
        <p:nvSpPr>
          <p:cNvPr id="9" name="Text 4"/>
          <p:cNvSpPr txBox="1"/>
          <p:nvPr/>
        </p:nvSpPr>
        <p:spPr>
          <a:xfrm>
            <a:off x="4425900" y="3987375"/>
            <a:ext cx="4452300" cy="220500"/>
          </a:xfrm>
          <a:prstGeom prst="rect">
            <a:avLst/>
          </a:prstGeom>
          <a:noFill/>
          <a:ln/>
        </p:spPr>
        <p:txBody>
          <a:bodyPr wrap="square" lIns="0" tIns="0" rIns="0" bIns="0" rtlCol="0" anchor="ctr"/>
          <a:lstStyle/>
          <a:p>
            <a:pPr algn="l" indent="0" marL="0">
              <a:lnSpc>
                <a:spcPct val="115000"/>
              </a:lnSpc>
              <a:buNone/>
            </a:pPr>
            <a:r>
              <a:rPr lang="en-US" sz="800" dirty="0">
                <a:solidFill>
                  <a:srgbClr val="000000"/>
                </a:solidFill>
                <a:latin typeface="Arial" pitchFamily="34" charset="0"/>
                <a:ea typeface="Arial" pitchFamily="34" charset="-122"/>
                <a:cs typeface="Arial" pitchFamily="34" charset="-120"/>
              </a:rPr>
              <a:t>Сопоставление античной традиции и археологических данных по раннему Риму
</a:t>
            </a:r>
            <a:endParaRPr lang="en-US" sz="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270000" y="270000"/>
            <a:ext cx="7756200" cy="729900"/>
          </a:xfrm>
          <a:prstGeom prst="rect">
            <a:avLst/>
          </a:prstGeom>
          <a:noFill/>
          <a:ln/>
        </p:spPr>
        <p:txBody>
          <a:bodyPr wrap="square" lIns="0" tIns="0" rIns="0" bIns="0" rtlCol="0" anchor="t"/>
          <a:lstStyle/>
          <a:p>
            <a:pPr algn="l" indent="0" marL="0">
              <a:lnSpc>
                <a:spcPct val="100000"/>
              </a:lnSpc>
              <a:buNone/>
            </a:pPr>
            <a:r>
              <a:rPr lang="en-US" sz="2400" b="1" dirty="0">
                <a:solidFill>
                  <a:srgbClr val="4A86E8"/>
                </a:solidFill>
                <a:latin typeface="Arial" pitchFamily="34" charset="0"/>
                <a:ea typeface="Arial" pitchFamily="34" charset="-122"/>
                <a:cs typeface="Arial" pitchFamily="34" charset="-120"/>
              </a:rPr>
              <a:t>Почему эпоха царей важна для истории Рима
</a:t>
            </a:r>
            <a:endParaRPr lang="en-US" sz="2400" dirty="0"/>
          </a:p>
        </p:txBody>
      </p:sp>
      <p:sp>
        <p:nvSpPr>
          <p:cNvPr id="9" name="Text 1"/>
          <p:cNvSpPr txBox="1"/>
          <p:nvPr/>
        </p:nvSpPr>
        <p:spPr>
          <a:xfrm>
            <a:off x="8735491" y="4936616"/>
            <a:ext cx="206700" cy="90900"/>
          </a:xfrm>
          <a:prstGeom prst="rect">
            <a:avLst/>
          </a:prstGeom>
          <a:noFill/>
          <a:ln/>
        </p:spPr>
        <p:txBody>
          <a:bodyPr wrap="square" lIns="0" tIns="0" rIns="0" bIns="0" rtlCol="0" anchor="t"/>
          <a:lstStyle/>
          <a:p>
            <a:pPr algn="ctr" indent="0" marL="0">
              <a:lnSpc>
                <a:spcPct val="115000"/>
              </a:lnSpc>
              <a:buNone/>
            </a:pPr>
            <a:r>
              <a:rPr lang="en-US" sz="622" b="1" dirty="0">
                <a:solidFill>
                  <a:srgbClr val="4A86E8"/>
                </a:solidFill>
                <a:latin typeface="Arial" pitchFamily="34" charset="0"/>
                <a:ea typeface="Arial" pitchFamily="34" charset="-122"/>
                <a:cs typeface="Arial" pitchFamily="34" charset="-120"/>
              </a:rPr>
              <a:t>19</a:t>
            </a:r>
            <a:endParaRPr lang="en-US" sz="622" dirty="0"/>
          </a:p>
        </p:txBody>
      </p:sp>
      <p:sp>
        <p:nvSpPr>
          <p:cNvPr id="10" name="Text 2"/>
          <p:cNvSpPr txBox="1"/>
          <p:nvPr/>
        </p:nvSpPr>
        <p:spPr>
          <a:xfrm>
            <a:off x="494225" y="1211800"/>
            <a:ext cx="4180500" cy="842400"/>
          </a:xfrm>
          <a:prstGeom prst="rect">
            <a:avLst/>
          </a:prstGeom>
          <a:noFill/>
          <a:ln/>
        </p:spPr>
        <p:txBody>
          <a:bodyPr wrap="square" lIns="0" tIns="0" rIns="0" bIns="0" rtlCol="0" anchor="t"/>
          <a:lstStyle/>
          <a:p>
            <a:pPr algn="l" indent="0" marL="0">
              <a:lnSpc>
                <a:spcPct val="115000"/>
              </a:lnSpc>
              <a:buNone/>
            </a:pPr>
            <a:r>
              <a:rPr lang="en-US" sz="1059" b="1" dirty="0">
                <a:solidFill>
                  <a:srgbClr val="000000"/>
                </a:solidFill>
                <a:latin typeface="Arial" pitchFamily="34" charset="0"/>
                <a:ea typeface="Arial" pitchFamily="34" charset="-122"/>
                <a:cs typeface="Arial" pitchFamily="34" charset="-120"/>
              </a:rPr>
              <a:t>Основание порядка
</a:t>
            </a:r>
            <a:pPr algn="l" indent="0" marL="0">
              <a:lnSpc>
                <a:spcPct val="115000"/>
              </a:lnSpc>
              <a:buNone/>
            </a:pPr>
            <a:r>
              <a:rPr lang="en-US" sz="53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59" dirty="0">
                <a:solidFill>
                  <a:srgbClr val="000000"/>
                </a:solidFill>
                <a:latin typeface="Arial" pitchFamily="34" charset="0"/>
                <a:ea typeface="Arial" pitchFamily="34" charset="-122"/>
                <a:cs typeface="Arial" pitchFamily="34" charset="-120"/>
              </a:rPr>
              <a:t>Именно в этот период появились основные элементы римского государства: Сенат, правила власти и первые общие решения для всей общины. Без этого Рим не смог бы стать сильным городом.
</a:t>
            </a:r>
            <a:endParaRPr lang="en-US" sz="1059" dirty="0"/>
          </a:p>
        </p:txBody>
      </p:sp>
      <p:sp>
        <p:nvSpPr>
          <p:cNvPr id="11" name="Text 3"/>
          <p:cNvSpPr txBox="1"/>
          <p:nvPr/>
        </p:nvSpPr>
        <p:spPr>
          <a:xfrm>
            <a:off x="494225" y="2151552"/>
            <a:ext cx="4180500" cy="842400"/>
          </a:xfrm>
          <a:prstGeom prst="rect">
            <a:avLst/>
          </a:prstGeom>
          <a:noFill/>
          <a:ln/>
        </p:spPr>
        <p:txBody>
          <a:bodyPr wrap="square" lIns="0" tIns="0" rIns="0" bIns="0" rtlCol="0" anchor="t"/>
          <a:lstStyle/>
          <a:p>
            <a:pPr algn="l" indent="0" marL="0">
              <a:lnSpc>
                <a:spcPct val="115000"/>
              </a:lnSpc>
              <a:buNone/>
            </a:pPr>
            <a:r>
              <a:rPr lang="en-US" sz="1200" b="1" dirty="0">
                <a:solidFill>
                  <a:srgbClr val="000000"/>
                </a:solidFill>
                <a:latin typeface="Arial" pitchFamily="34" charset="0"/>
                <a:ea typeface="Arial" pitchFamily="34" charset="-122"/>
                <a:cs typeface="Arial" pitchFamily="34" charset="-120"/>
              </a:rPr>
              <a:t>Объединение людей
</a:t>
            </a:r>
            <a:pPr algn="l" indent="0" marL="0">
              <a:lnSpc>
                <a:spcPct val="115000"/>
              </a:lnSpc>
              <a:buNone/>
            </a:pPr>
            <a:r>
              <a:rPr lang="en-US" sz="6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Рим учился соединять латинян, сабинов и другие группы в одну общину. Умение принимать новых жителей сделало город более крупным и устойчивым.
</a:t>
            </a:r>
            <a:endParaRPr lang="en-US" sz="1200" dirty="0"/>
          </a:p>
        </p:txBody>
      </p:sp>
      <p:sp>
        <p:nvSpPr>
          <p:cNvPr id="12" name="Text 4"/>
          <p:cNvSpPr txBox="1"/>
          <p:nvPr/>
        </p:nvSpPr>
        <p:spPr>
          <a:xfrm>
            <a:off x="494225" y="3091303"/>
            <a:ext cx="4180500" cy="842400"/>
          </a:xfrm>
          <a:prstGeom prst="rect">
            <a:avLst/>
          </a:prstGeom>
          <a:noFill/>
          <a:ln/>
        </p:spPr>
        <p:txBody>
          <a:bodyPr wrap="square" lIns="0" tIns="0" rIns="0" bIns="0" rtlCol="0" anchor="t"/>
          <a:lstStyle/>
          <a:p>
            <a:pPr algn="l" indent="0" marL="0">
              <a:lnSpc>
                <a:spcPct val="115000"/>
              </a:lnSpc>
              <a:buNone/>
            </a:pPr>
            <a:r>
              <a:rPr lang="en-US" sz="1200" b="1" dirty="0">
                <a:solidFill>
                  <a:srgbClr val="000000"/>
                </a:solidFill>
                <a:latin typeface="Arial" pitchFamily="34" charset="0"/>
                <a:ea typeface="Arial" pitchFamily="34" charset="-122"/>
                <a:cs typeface="Arial" pitchFamily="34" charset="-120"/>
              </a:rPr>
              <a:t>Военная опора
</a:t>
            </a:r>
            <a:pPr algn="l" indent="0" marL="0">
              <a:lnSpc>
                <a:spcPct val="115000"/>
              </a:lnSpc>
              <a:buNone/>
            </a:pPr>
            <a:r>
              <a:rPr lang="en-US" sz="6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Армия стала важной частью жизни граждан. Дисциплина, порядок в строю и обязанность защищать город подготовили Рим к будущим завоеваниям.
</a:t>
            </a:r>
            <a:endParaRPr lang="en-US" sz="1200" dirty="0"/>
          </a:p>
        </p:txBody>
      </p:sp>
      <p:sp>
        <p:nvSpPr>
          <p:cNvPr id="13" name="Text 5"/>
          <p:cNvSpPr txBox="1"/>
          <p:nvPr/>
        </p:nvSpPr>
        <p:spPr>
          <a:xfrm>
            <a:off x="494225" y="4031051"/>
            <a:ext cx="4180500" cy="842400"/>
          </a:xfrm>
          <a:prstGeom prst="rect">
            <a:avLst/>
          </a:prstGeom>
          <a:noFill/>
          <a:ln/>
        </p:spPr>
        <p:txBody>
          <a:bodyPr wrap="square" lIns="0" tIns="0" rIns="0" bIns="0" rtlCol="0" anchor="t"/>
          <a:lstStyle/>
          <a:p>
            <a:pPr algn="l" indent="0" marL="0">
              <a:lnSpc>
                <a:spcPct val="115000"/>
              </a:lnSpc>
              <a:buNone/>
            </a:pPr>
            <a:r>
              <a:rPr lang="en-US" sz="1177" b="1" dirty="0">
                <a:solidFill>
                  <a:srgbClr val="000000"/>
                </a:solidFill>
                <a:latin typeface="Arial" pitchFamily="34" charset="0"/>
                <a:ea typeface="Arial" pitchFamily="34" charset="-122"/>
                <a:cs typeface="Arial" pitchFamily="34" charset="-120"/>
              </a:rPr>
              <a:t>Наследие для республики
</a:t>
            </a:r>
            <a:pPr algn="l" indent="0" marL="0">
              <a:lnSpc>
                <a:spcPct val="115000"/>
              </a:lnSpc>
              <a:buNone/>
            </a:pPr>
            <a:r>
              <a:rPr lang="en-US" sz="588"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177" dirty="0">
                <a:solidFill>
                  <a:srgbClr val="000000"/>
                </a:solidFill>
                <a:latin typeface="Arial" pitchFamily="34" charset="0"/>
                <a:ea typeface="Arial" pitchFamily="34" charset="-122"/>
                <a:cs typeface="Arial" pitchFamily="34" charset="-120"/>
              </a:rPr>
              <a:t>Когда царская власть закончилась, многие созданные раньше основы не исчезли. Именно они помогли римлянам перейти к республике без полного разрушения государства.
</a:t>
            </a:r>
            <a:endParaRPr lang="en-US" sz="1177"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952500" y="1516357"/>
            <a:ext cx="7239000" cy="1242600"/>
          </a:xfrm>
          <a:prstGeom prst="rect">
            <a:avLst/>
          </a:prstGeom>
          <a:noFill/>
          <a:ln/>
        </p:spPr>
        <p:txBody>
          <a:bodyPr wrap="square" lIns="0" tIns="0" rIns="0" bIns="0" rtlCol="0" anchor="b"/>
          <a:lstStyle/>
          <a:p>
            <a:pPr algn="ctr" indent="0" marL="0">
              <a:lnSpc>
                <a:spcPct val="100000"/>
              </a:lnSpc>
              <a:buNone/>
            </a:pPr>
            <a:r>
              <a:rPr lang="en-US" sz="4012" b="1" dirty="0">
                <a:solidFill>
                  <a:srgbClr val="4A86E8"/>
                </a:solidFill>
                <a:latin typeface="Arial" pitchFamily="34" charset="0"/>
                <a:ea typeface="Arial" pitchFamily="34" charset="-122"/>
                <a:cs typeface="Arial" pitchFamily="34" charset="-120"/>
              </a:rPr>
              <a:t>От поселения к будущей державе
</a:t>
            </a:r>
            <a:endParaRPr lang="en-US" sz="4012" dirty="0"/>
          </a:p>
        </p:txBody>
      </p:sp>
      <p:sp>
        <p:nvSpPr>
          <p:cNvPr id="5" name="Text 1"/>
          <p:cNvSpPr txBox="1"/>
          <p:nvPr/>
        </p:nvSpPr>
        <p:spPr>
          <a:xfrm>
            <a:off x="2581800" y="2936899"/>
            <a:ext cx="3980400" cy="1039500"/>
          </a:xfrm>
          <a:prstGeom prst="rect">
            <a:avLst/>
          </a:prstGeom>
          <a:noFill/>
          <a:ln/>
        </p:spPr>
        <p:txBody>
          <a:bodyPr wrap="square" lIns="0" tIns="0" rIns="0" bIns="0" rtlCol="0" anchor="t"/>
          <a:lstStyle/>
          <a:p>
            <a:pPr algn="ctr" indent="0" marL="0">
              <a:lnSpc>
                <a:spcPct val="115000"/>
              </a:lnSpc>
              <a:buNone/>
            </a:pPr>
            <a:r>
              <a:rPr lang="en-US" sz="986" b="1" dirty="0">
                <a:solidFill>
                  <a:srgbClr val="000000"/>
                </a:solidFill>
                <a:latin typeface="Arial" pitchFamily="34" charset="0"/>
                <a:ea typeface="Arial" pitchFamily="34" charset="-122"/>
                <a:cs typeface="Arial" pitchFamily="34" charset="-120"/>
              </a:rPr>
              <a:t>Эпоха царей превратила Рим из маленькой общины на Тибре в организованный город с законами, армией и храмами. Именно тогда началась история его будущей силы.
</a:t>
            </a:r>
            <a:endParaRPr lang="en-US" sz="986"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2026-06-01T02:09:19Z</dcterms:created>
  <dcterms:modified xsi:type="dcterms:W3CDTF">2026-06-01T02:09:19Z</dcterms:modified>
</cp:coreProperties>
</file>