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slideLayout" Target="../slideLayouts/slideLayout1.xml"/><Relationship Id="rId3"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jpe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slideLayout" Target="../slideLayouts/slideLayout1.xml"/><Relationship Id="rId8"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jpe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image" Target="../media/image-5-6.png"/><Relationship Id="rId7" Type="http://schemas.openxmlformats.org/officeDocument/2006/relationships/slideLayout" Target="../slideLayouts/slideLayout1.xml"/><Relationship Id="rId8"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slideLayout" Target="../slideLayouts/slideLayout1.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slideLayout" Target="../slideLayouts/slideLayout1.xml"/><Relationship Id="rId3"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slideLayout" Target="../slideLayouts/slideLayout1.xml"/><Relationship Id="rId6"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slideLayout" Target="../slideLayouts/slideLayout1.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slideLayout" Target="../slideLayouts/slideLayout1.xml"/><Relationship Id="rId3"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jpeg"/><Relationship Id="rId2" Type="http://schemas.openxmlformats.org/officeDocument/2006/relationships/image" Target="../media/image-11-2.png"/><Relationship Id="rId3" Type="http://schemas.openxmlformats.org/officeDocument/2006/relationships/image" Target="../media/image-11-3.jpeg"/><Relationship Id="rId4" Type="http://schemas.openxmlformats.org/officeDocument/2006/relationships/image" Target="../media/image-11-4.png"/><Relationship Id="rId5" Type="http://schemas.openxmlformats.org/officeDocument/2006/relationships/slideLayout" Target="../slideLayouts/slideLayout1.xml"/><Relationship Id="rId6"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jpe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slideLayout" Target="../slideLayouts/slideLayout1.xml"/><Relationship Id="rId8"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slideLayout" Target="../slideLayouts/slideLayout1.xml"/><Relationship Id="rId3"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image" Target="../media/image-14-7.png"/><Relationship Id="rId8" Type="http://schemas.openxmlformats.org/officeDocument/2006/relationships/image" Target="../media/image-14-8.png"/><Relationship Id="rId9" Type="http://schemas.openxmlformats.org/officeDocument/2006/relationships/image" Target="../media/image-14-9.png"/><Relationship Id="rId10" Type="http://schemas.openxmlformats.org/officeDocument/2006/relationships/image" Target="../media/image-14-10.png"/><Relationship Id="rId11" Type="http://schemas.openxmlformats.org/officeDocument/2006/relationships/image" Target="../media/image-14-11.png"/><Relationship Id="rId12" Type="http://schemas.openxmlformats.org/officeDocument/2006/relationships/image" Target="../media/image-14-12.png"/><Relationship Id="rId13" Type="http://schemas.openxmlformats.org/officeDocument/2006/relationships/image" Target="../media/image-14-13.png"/><Relationship Id="rId14" Type="http://schemas.openxmlformats.org/officeDocument/2006/relationships/slideLayout" Target="../slideLayouts/slideLayout1.xml"/><Relationship Id="rId15"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jpe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image" Target="../media/image-15-6.png"/><Relationship Id="rId7" Type="http://schemas.openxmlformats.org/officeDocument/2006/relationships/slideLayout" Target="../slideLayouts/slideLayout1.xml"/><Relationship Id="rId8"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slideLayout" Target="../slideLayouts/slideLayout1.xml"/><Relationship Id="rId3"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slideLayout" Target="../slideLayouts/slideLayout1.xml"/><Relationship Id="rId3"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jpeg"/><Relationship Id="rId2" Type="http://schemas.openxmlformats.org/officeDocument/2006/relationships/image" Target="../media/image-18-2.png"/><Relationship Id="rId3" Type="http://schemas.openxmlformats.org/officeDocument/2006/relationships/image" Target="../media/image-18-3.jpeg"/><Relationship Id="rId4" Type="http://schemas.openxmlformats.org/officeDocument/2006/relationships/image" Target="../media/image-18-4.png"/><Relationship Id="rId5" Type="http://schemas.openxmlformats.org/officeDocument/2006/relationships/slideLayout" Target="../slideLayouts/slideLayout1.xml"/><Relationship Id="rId6"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slideLayout" Target="../slideLayouts/slideLayout1.xml"/><Relationship Id="rId7"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653275" y="555046"/>
            <a:ext cx="4294200" cy="3736457"/>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60875" y="702600"/>
            <a:ext cx="4294200" cy="3738300"/>
          </a:xfrm>
          <a:prstGeom prst="rect">
            <a:avLst/>
          </a:prstGeom>
          <a:noFill/>
          <a:ln/>
        </p:spPr>
        <p:txBody>
          <a:bodyPr wrap="square" lIns="0" tIns="0" rIns="0" bIns="0" rtlCol="0" anchor="ctr"/>
          <a:lstStyle/>
          <a:p>
            <a:pPr algn="l" indent="0" marL="0">
              <a:lnSpc>
                <a:spcPct val="100000"/>
              </a:lnSpc>
              <a:buNone/>
            </a:pPr>
            <a:r>
              <a:rPr lang="en-US" sz="2800" b="1" dirty="0">
                <a:solidFill>
                  <a:srgbClr val="6B4D42"/>
                </a:solidFill>
                <a:latin typeface="Arial" pitchFamily="34" charset="0"/>
                <a:ea typeface="Arial" pitchFamily="34" charset="-122"/>
                <a:cs typeface="Arial" pitchFamily="34" charset="-120"/>
              </a:rPr>
              <a:t>Сфера и шар: основные понятия геометрии
</a:t>
            </a:r>
            <a:pPr algn="l" indent="0" marL="0">
              <a:lnSpc>
                <a:spcPct val="100000"/>
              </a:lnSpc>
              <a:buNone/>
            </a:pPr>
            <a:r>
              <a:rPr lang="en-US" sz="3200" dirty="0">
                <a:solidFill>
                  <a:srgbClr val="2A3E5C"/>
                </a:solidFill>
                <a:latin typeface="Arial" pitchFamily="34" charset="0"/>
                <a:ea typeface="Arial" pitchFamily="34" charset="-122"/>
                <a:cs typeface="Arial" pitchFamily="34" charset="-120"/>
              </a:rPr>
              <a:t>
</a:t>
            </a:r>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Разберём сферу и шар: определения, элементы, формулы и применение.
</a:t>
            </a:r>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i="1" dirty="0">
                <a:solidFill>
                  <a:srgbClr val="000000"/>
                </a:solidFill>
                <a:latin typeface="Arial" pitchFamily="34" charset="0"/>
                <a:ea typeface="Arial" pitchFamily="34" charset="-122"/>
                <a:cs typeface="Arial" pitchFamily="34" charset="-120"/>
              </a:rPr>
              <a:t>
</a:t>
            </a:r>
            <a:endParaRPr lang="en-US" sz="2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8ECDB"/>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573475" y="0"/>
            <a:ext cx="4568751" cy="51411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0" y="4822700"/>
            <a:ext cx="534600" cy="715800"/>
          </a:xfrm>
          <a:prstGeom prst="rect">
            <a:avLst/>
          </a:prstGeom>
          <a:noFill/>
          <a:ln/>
        </p:spPr>
        <p:txBody>
          <a:bodyPr wrap="square" lIns="0" tIns="0" rIns="0" bIns="0" rtlCol="0" anchor="t"/>
          <a:lstStyle/>
          <a:p>
            <a:pPr algn="ctr" indent="0" marL="0">
              <a:lnSpc>
                <a:spcPct val="100000"/>
              </a:lnSpc>
              <a:buNone/>
            </a:pPr>
            <a:r>
              <a:rPr lang="en-US" sz="1400" b="1" dirty="0">
                <a:solidFill>
                  <a:srgbClr val="6B4D42"/>
                </a:solidFill>
                <a:latin typeface="Arial" pitchFamily="34" charset="0"/>
                <a:ea typeface="Arial" pitchFamily="34" charset="-122"/>
                <a:cs typeface="Arial" pitchFamily="34" charset="-120"/>
              </a:rPr>
              <a:t>2</a:t>
            </a:r>
            <a:endParaRPr lang="en-US" sz="1400" dirty="0"/>
          </a:p>
        </p:txBody>
      </p:sp>
      <p:sp>
        <p:nvSpPr>
          <p:cNvPr id="5" name="Text 1"/>
          <p:cNvSpPr txBox="1"/>
          <p:nvPr/>
        </p:nvSpPr>
        <p:spPr>
          <a:xfrm>
            <a:off x="245225" y="590200"/>
            <a:ext cx="3933300" cy="3848100"/>
          </a:xfrm>
          <a:prstGeom prst="rect">
            <a:avLst/>
          </a:prstGeom>
          <a:noFill/>
          <a:ln/>
        </p:spPr>
        <p:txBody>
          <a:bodyPr wrap="square" lIns="0" tIns="0" rIns="0" bIns="0" rtlCol="0" anchor="ctr"/>
          <a:lstStyle/>
          <a:p>
            <a:pPr algn="l" indent="0" marL="0">
              <a:lnSpc>
                <a:spcPct val="100000"/>
              </a:lnSpc>
              <a:buNone/>
            </a:pPr>
            <a:r>
              <a:rPr lang="en-US" sz="2500" b="1" dirty="0">
                <a:solidFill>
                  <a:srgbClr val="6B4D42"/>
                </a:solidFill>
                <a:latin typeface="Arial" pitchFamily="34" charset="0"/>
                <a:ea typeface="Arial" pitchFamily="34" charset="-122"/>
                <a:cs typeface="Arial" pitchFamily="34" charset="-120"/>
              </a:rPr>
              <a:t>Зачем изучать сферу и шар
</a:t>
            </a:r>
            <a:pPr algn="l" indent="0" marL="0">
              <a:lnSpc>
                <a:spcPct val="100000"/>
              </a:lnSpc>
              <a:buNone/>
            </a:pPr>
            <a:r>
              <a:rPr lang="en-US" sz="2800" b="1" dirty="0">
                <a:solidFill>
                  <a:srgbClr val="2A3E5C"/>
                </a:solidFill>
                <a:latin typeface="Arial" pitchFamily="34" charset="0"/>
                <a:ea typeface="Arial" pitchFamily="34" charset="-122"/>
                <a:cs typeface="Arial" pitchFamily="34" charset="-120"/>
              </a:rPr>
              <a:t>
</a:t>
            </a:r>
            <a:pPr algn="l" indent="0" marL="0">
              <a:lnSpc>
                <a:spcPct val="115000"/>
              </a:lnSpc>
              <a:buNone/>
            </a:pPr>
            <a:r>
              <a:rPr lang="en-US" sz="1500" dirty="0">
                <a:solidFill>
                  <a:srgbClr val="000000"/>
                </a:solidFill>
                <a:latin typeface="Arial" pitchFamily="34" charset="0"/>
                <a:ea typeface="Arial" pitchFamily="34" charset="-122"/>
                <a:cs typeface="Arial" pitchFamily="34" charset="-120"/>
              </a:rPr>
              <a:t>Эта тема вводит стереометрию, учит работать с объёмными фигурами и применять формулы к реальным объектам — от мяча до планеты.
</a:t>
            </a:r>
            <a:endParaRPr lang="en-US" sz="25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8ECDB"/>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5095875" y="1158600"/>
            <a:ext cx="3771900" cy="2826300"/>
          </a:xfrm>
          <a:prstGeom prst="rect">
            <a:avLst/>
          </a:prstGeom>
          <a:noFill/>
          <a:ln/>
        </p:spPr>
        <p:txBody>
          <a:bodyPr wrap="square" lIns="0" tIns="0" rIns="0" bIns="0" rtlCol="0" anchor="ctr"/>
          <a:lstStyle/>
          <a:p>
            <a:pPr algn="l" indent="0" marL="0">
              <a:lnSpc>
                <a:spcPct val="115000"/>
              </a:lnSpc>
              <a:buNone/>
            </a:pPr>
            <a:r>
              <a:rPr lang="en-US" sz="1500" dirty="0">
                <a:solidFill>
                  <a:srgbClr val="6B4D42"/>
                </a:solidFill>
                <a:latin typeface="Arial" pitchFamily="34" charset="0"/>
                <a:ea typeface="Arial" pitchFamily="34" charset="-122"/>
                <a:cs typeface="Arial" pitchFamily="34" charset="-120"/>
              </a:rPr>
              <a:t>Все точки сферы лежат на одном и том же расстоянии от центра, поэтому радиус у неё единственный по длине.
</a:t>
            </a:r>
            <a:endParaRPr lang="en-US" sz="1500" dirty="0"/>
          </a:p>
        </p:txBody>
      </p:sp>
      <p:sp>
        <p:nvSpPr>
          <p:cNvPr id="4" name="Text 1"/>
          <p:cNvSpPr txBox="1"/>
          <p:nvPr/>
        </p:nvSpPr>
        <p:spPr>
          <a:xfrm>
            <a:off x="-900" y="4822700"/>
            <a:ext cx="534600" cy="715800"/>
          </a:xfrm>
          <a:prstGeom prst="rect">
            <a:avLst/>
          </a:prstGeom>
          <a:noFill/>
          <a:ln/>
        </p:spPr>
        <p:txBody>
          <a:bodyPr wrap="square" lIns="0" tIns="0" rIns="0" bIns="0" rtlCol="0" anchor="t"/>
          <a:lstStyle/>
          <a:p>
            <a:pPr algn="ctr" indent="0" marL="0">
              <a:lnSpc>
                <a:spcPct val="100000"/>
              </a:lnSpc>
              <a:buNone/>
            </a:pPr>
            <a:r>
              <a:rPr lang="en-US" sz="1400" b="1" dirty="0">
                <a:solidFill>
                  <a:srgbClr val="6B4D42"/>
                </a:solidFill>
                <a:latin typeface="Arial" pitchFamily="34" charset="0"/>
                <a:ea typeface="Arial" pitchFamily="34" charset="-122"/>
                <a:cs typeface="Arial" pitchFamily="34" charset="-120"/>
              </a:rPr>
              <a:t>3</a:t>
            </a:r>
            <a:endParaRPr lang="en-US" sz="1400" dirty="0"/>
          </a:p>
        </p:txBody>
      </p:sp>
      <p:sp>
        <p:nvSpPr>
          <p:cNvPr id="5" name="Text 2"/>
          <p:cNvSpPr txBox="1"/>
          <p:nvPr/>
        </p:nvSpPr>
        <p:spPr>
          <a:xfrm>
            <a:off x="735475" y="1365000"/>
            <a:ext cx="3958800" cy="2413500"/>
          </a:xfrm>
          <a:prstGeom prst="rect">
            <a:avLst/>
          </a:prstGeom>
          <a:noFill/>
          <a:ln/>
        </p:spPr>
        <p:txBody>
          <a:bodyPr wrap="square" lIns="0" tIns="0" rIns="0" bIns="0" rtlCol="0" anchor="ctr"/>
          <a:lstStyle/>
          <a:p>
            <a:pPr algn="ctr" indent="0" marL="0">
              <a:lnSpc>
                <a:spcPct val="120004"/>
              </a:lnSpc>
              <a:buNone/>
            </a:pPr>
            <a:r>
              <a:rPr lang="en-US" sz="4000" b="1" dirty="0">
                <a:solidFill>
                  <a:srgbClr val="F8ECDB"/>
                </a:solidFill>
                <a:latin typeface="Arial" pitchFamily="34" charset="0"/>
                <a:ea typeface="Arial" pitchFamily="34" charset="-122"/>
                <a:cs typeface="Arial" pitchFamily="34" charset="-120"/>
              </a:rPr>
              <a:t>r
</a:t>
            </a:r>
            <a:pPr algn="ctr" indent="0" marL="0">
              <a:lnSpc>
                <a:spcPct val="120004"/>
              </a:lnSpc>
              <a:buNone/>
            </a:pPr>
            <a:r>
              <a:rPr lang="en-US" sz="1200" dirty="0">
                <a:solidFill>
                  <a:srgbClr val="6B4D42"/>
                </a:solidFill>
                <a:latin typeface="Arial" pitchFamily="34" charset="0"/>
                <a:ea typeface="Arial" pitchFamily="34" charset="-122"/>
                <a:cs typeface="Arial" pitchFamily="34" charset="-120"/>
              </a:rPr>
              <a:t>
</a:t>
            </a:r>
            <a:pPr algn="ctr" indent="0" marL="0">
              <a:lnSpc>
                <a:spcPct val="120004"/>
              </a:lnSpc>
              <a:buNone/>
            </a:pPr>
            <a:r>
              <a:rPr lang="en-US" sz="1800" dirty="0">
                <a:solidFill>
                  <a:srgbClr val="6B4D42"/>
                </a:solidFill>
                <a:latin typeface="Arial" pitchFamily="34" charset="0"/>
                <a:ea typeface="Arial" pitchFamily="34" charset="-122"/>
                <a:cs typeface="Arial" pitchFamily="34" charset="-120"/>
              </a:rPr>
              <a:t>— это одинаковое расстояние от центра до любой точки сферы.
</a:t>
            </a:r>
            <a:pPr algn="ctr" indent="0" marL="0">
              <a:lnSpc>
                <a:spcPct val="120004"/>
              </a:lnSpc>
              <a:buNone/>
            </a:pPr>
            <a:r>
              <a:rPr lang="en-US" sz="1000" dirty="0">
                <a:solidFill>
                  <a:srgbClr val="6B4D42"/>
                </a:solidFill>
                <a:latin typeface="Arial" pitchFamily="34" charset="0"/>
                <a:ea typeface="Arial" pitchFamily="34" charset="-122"/>
                <a:cs typeface="Arial" pitchFamily="34" charset="-120"/>
              </a:rPr>
              <a:t>
</a:t>
            </a:r>
            <a:pPr algn="ctr" indent="0" marL="0">
              <a:lnSpc>
                <a:spcPct val="120004"/>
              </a:lnSpc>
              <a:buNone/>
            </a:pPr>
            <a:r>
              <a:rPr lang="en-US" sz="1000" i="1" dirty="0">
                <a:solidFill>
                  <a:srgbClr val="000000"/>
                </a:solidFill>
                <a:latin typeface="Arial" pitchFamily="34" charset="0"/>
                <a:ea typeface="Arial" pitchFamily="34" charset="-122"/>
                <a:cs typeface="Arial" pitchFamily="34" charset="-120"/>
              </a:rPr>
              <a:t>Определение сферы в школьном курсе геометрии
</a:t>
            </a:r>
            <a:endParaRPr lang="en-US" sz="4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8ECDB"/>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858868" y="1095972"/>
            <a:ext cx="3654900" cy="1238526"/>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609300" y="105875"/>
            <a:ext cx="7798500" cy="1015800"/>
          </a:xfrm>
          <a:prstGeom prst="rect">
            <a:avLst/>
          </a:prstGeom>
          <a:noFill/>
          <a:ln/>
        </p:spPr>
        <p:txBody>
          <a:bodyPr wrap="square" lIns="0" tIns="0" rIns="0" bIns="0" rtlCol="0" anchor="ctr"/>
          <a:lstStyle/>
          <a:p>
            <a:pPr algn="ctr" indent="0" marL="0">
              <a:lnSpc>
                <a:spcPct val="100000"/>
              </a:lnSpc>
              <a:buNone/>
            </a:pPr>
            <a:r>
              <a:rPr lang="en-US" sz="2500" b="1" dirty="0">
                <a:solidFill>
                  <a:srgbClr val="6B4D42"/>
                </a:solidFill>
                <a:latin typeface="Arial" pitchFamily="34" charset="0"/>
                <a:ea typeface="Arial" pitchFamily="34" charset="-122"/>
                <a:cs typeface="Arial" pitchFamily="34" charset="-120"/>
              </a:rPr>
              <a:t>Определение шара
</a:t>
            </a:r>
            <a:endParaRPr lang="en-US" sz="2500" dirty="0"/>
          </a:p>
        </p:txBody>
      </p:sp>
      <p:sp>
        <p:nvSpPr>
          <p:cNvPr id="9" name="Text 1"/>
          <p:cNvSpPr txBox="1"/>
          <p:nvPr/>
        </p:nvSpPr>
        <p:spPr>
          <a:xfrm>
            <a:off x="784500" y="1266325"/>
            <a:ext cx="3086400" cy="1015800"/>
          </a:xfrm>
          <a:prstGeom prst="rect">
            <a:avLst/>
          </a:prstGeom>
          <a:noFill/>
          <a:ln/>
        </p:spPr>
        <p:txBody>
          <a:bodyPr wrap="square" lIns="0" tIns="0" rIns="0" bIns="0" rtlCol="0" anchor="ctr"/>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Объёмная фигура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Шар — это не поверхность, а тело в пространстве. Он включает все точки, находящиеся от центра на расстоянии, не большем радиуса.
</a:t>
            </a:r>
            <a:endParaRPr lang="en-US" sz="1100" dirty="0"/>
          </a:p>
        </p:txBody>
      </p:sp>
      <p:sp>
        <p:nvSpPr>
          <p:cNvPr id="10" name="Text 2"/>
          <p:cNvSpPr txBox="1"/>
          <p:nvPr/>
        </p:nvSpPr>
        <p:spPr>
          <a:xfrm>
            <a:off x="5158475" y="2543475"/>
            <a:ext cx="3086400" cy="1015800"/>
          </a:xfrm>
          <a:prstGeom prst="rect">
            <a:avLst/>
          </a:prstGeom>
          <a:noFill/>
          <a:ln/>
        </p:spPr>
        <p:txBody>
          <a:bodyPr wrap="square" lIns="0" tIns="0" rIns="0" bIns="0" rtlCol="0" anchor="ctr"/>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Внутренняя часть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Все точки внутри сферы принадлежат шару. Поэтому шар имеет объём, а сфера в школьной геометрии объёма не имеет.
</a:t>
            </a:r>
            <a:endParaRPr lang="en-US" sz="1100" dirty="0"/>
          </a:p>
        </p:txBody>
      </p:sp>
      <p:sp>
        <p:nvSpPr>
          <p:cNvPr id="11" name="Text 3"/>
          <p:cNvSpPr txBox="1"/>
          <p:nvPr/>
        </p:nvSpPr>
        <p:spPr>
          <a:xfrm>
            <a:off x="784500" y="3115975"/>
            <a:ext cx="3086400" cy="1015800"/>
          </a:xfrm>
          <a:prstGeom prst="rect">
            <a:avLst/>
          </a:prstGeom>
          <a:noFill/>
          <a:ln/>
        </p:spPr>
        <p:txBody>
          <a:bodyPr wrap="square" lIns="0" tIns="0" rIns="0" bIns="0" rtlCol="0" anchor="ctr"/>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Граница шара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Поверхность шара образует сфера. Именно она отделяет внутреннюю часть фигуры от окружающего пространства и задаёт её форму.
</a:t>
            </a:r>
            <a:endParaRPr lang="en-US" sz="1100" dirty="0"/>
          </a:p>
        </p:txBody>
      </p:sp>
      <p:sp>
        <p:nvSpPr>
          <p:cNvPr id="12" name="Text 4"/>
          <p:cNvSpPr txBox="1"/>
          <p:nvPr/>
        </p:nvSpPr>
        <p:spPr>
          <a:xfrm>
            <a:off x="5158475" y="3855225"/>
            <a:ext cx="3086400" cy="1015800"/>
          </a:xfrm>
          <a:prstGeom prst="rect">
            <a:avLst/>
          </a:prstGeom>
          <a:noFill/>
          <a:ln/>
        </p:spPr>
        <p:txBody>
          <a:bodyPr wrap="square" lIns="0" tIns="0" rIns="0" bIns="0" rtlCol="0" anchor="ctr"/>
          <a:lstStyle/>
          <a:p>
            <a:pPr algn="l" indent="0" marL="0">
              <a:lnSpc>
                <a:spcPct val="115000"/>
              </a:lnSpc>
              <a:buNone/>
            </a:pPr>
            <a:r>
              <a:rPr lang="en-US" sz="1100" b="1" dirty="0">
                <a:solidFill>
                  <a:srgbClr val="000000"/>
                </a:solidFill>
                <a:latin typeface="Arial" pitchFamily="34" charset="0"/>
                <a:ea typeface="Arial" pitchFamily="34" charset="-122"/>
                <a:cs typeface="Arial" pitchFamily="34" charset="-120"/>
              </a:rPr>
              <a:t>Шар и сфера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В задачах важно не путать эти понятия: сфера — это граница, а шар — вся фигура вместе с этой границей и внутренним пространством.
</a:t>
            </a:r>
            <a:endParaRPr lang="en-US" sz="1100" dirty="0"/>
          </a:p>
        </p:txBody>
      </p:sp>
      <p:sp>
        <p:nvSpPr>
          <p:cNvPr id="13" name="Text 5"/>
          <p:cNvSpPr txBox="1"/>
          <p:nvPr/>
        </p:nvSpPr>
        <p:spPr>
          <a:xfrm>
            <a:off x="-900" y="4822700"/>
            <a:ext cx="534600" cy="715800"/>
          </a:xfrm>
          <a:prstGeom prst="rect">
            <a:avLst/>
          </a:prstGeom>
          <a:noFill/>
          <a:ln/>
        </p:spPr>
        <p:txBody>
          <a:bodyPr wrap="square" lIns="0" tIns="0" rIns="0" bIns="0" rtlCol="0" anchor="t"/>
          <a:lstStyle/>
          <a:p>
            <a:pPr algn="ctr" indent="0" marL="0">
              <a:lnSpc>
                <a:spcPct val="100000"/>
              </a:lnSpc>
              <a:buNone/>
            </a:pPr>
            <a:r>
              <a:rPr lang="en-US" sz="1400" b="1" dirty="0">
                <a:solidFill>
                  <a:srgbClr val="6B4D42"/>
                </a:solidFill>
                <a:latin typeface="Arial" pitchFamily="34" charset="0"/>
                <a:ea typeface="Arial" pitchFamily="34" charset="-122"/>
                <a:cs typeface="Arial" pitchFamily="34" charset="-120"/>
              </a:rPr>
              <a:t>4</a:t>
            </a:r>
            <a:endParaRPr lang="en-US"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8ECDB"/>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6286850" y="1316856"/>
            <a:ext cx="2237400" cy="1693345"/>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295199" y="123125"/>
            <a:ext cx="8553600" cy="630900"/>
          </a:xfrm>
          <a:prstGeom prst="rect">
            <a:avLst/>
          </a:prstGeom>
          <a:noFill/>
          <a:ln/>
        </p:spPr>
        <p:txBody>
          <a:bodyPr wrap="square" lIns="0" tIns="0" rIns="0" bIns="0" rtlCol="0" anchor="t"/>
          <a:lstStyle/>
          <a:p>
            <a:pPr algn="ctr" indent="0" marL="0">
              <a:lnSpc>
                <a:spcPct val="100000"/>
              </a:lnSpc>
              <a:buNone/>
            </a:pPr>
            <a:r>
              <a:rPr lang="en-US" sz="2500" b="1" dirty="0">
                <a:solidFill>
                  <a:srgbClr val="6B4D42"/>
                </a:solidFill>
                <a:latin typeface="Arial" pitchFamily="34" charset="0"/>
                <a:ea typeface="Arial" pitchFamily="34" charset="-122"/>
                <a:cs typeface="Arial" pitchFamily="34" charset="-120"/>
              </a:rPr>
              <a:t>Основные элементы сферы и шара
</a:t>
            </a:r>
            <a:endParaRPr lang="en-US" sz="2500" dirty="0"/>
          </a:p>
        </p:txBody>
      </p:sp>
      <p:sp>
        <p:nvSpPr>
          <p:cNvPr id="9" name="Text 1"/>
          <p:cNvSpPr txBox="1"/>
          <p:nvPr/>
        </p:nvSpPr>
        <p:spPr>
          <a:xfrm>
            <a:off x="8610300" y="4822700"/>
            <a:ext cx="534600" cy="715800"/>
          </a:xfrm>
          <a:prstGeom prst="rect">
            <a:avLst/>
          </a:prstGeom>
          <a:noFill/>
          <a:ln/>
        </p:spPr>
        <p:txBody>
          <a:bodyPr wrap="square" lIns="0" tIns="0" rIns="0" bIns="0" rtlCol="0" anchor="t"/>
          <a:lstStyle/>
          <a:p>
            <a:pPr algn="ctr" indent="0" marL="0">
              <a:lnSpc>
                <a:spcPct val="100000"/>
              </a:lnSpc>
              <a:buNone/>
            </a:pPr>
            <a:r>
              <a:rPr lang="en-US" sz="1400" b="1" dirty="0">
                <a:solidFill>
                  <a:srgbClr val="6B4D42"/>
                </a:solidFill>
                <a:latin typeface="Arial" pitchFamily="34" charset="0"/>
                <a:ea typeface="Arial" pitchFamily="34" charset="-122"/>
                <a:cs typeface="Arial" pitchFamily="34" charset="-120"/>
              </a:rPr>
              <a:t>5</a:t>
            </a:r>
            <a:endParaRPr lang="en-US" sz="1400" dirty="0"/>
          </a:p>
        </p:txBody>
      </p:sp>
      <p:sp>
        <p:nvSpPr>
          <p:cNvPr id="10" name="Text 2"/>
          <p:cNvSpPr txBox="1"/>
          <p:nvPr/>
        </p:nvSpPr>
        <p:spPr>
          <a:xfrm>
            <a:off x="788484" y="1563225"/>
            <a:ext cx="2253600" cy="1182900"/>
          </a:xfrm>
          <a:prstGeom prst="rect">
            <a:avLst/>
          </a:prstGeom>
          <a:noFill/>
          <a:ln/>
        </p:spPr>
        <p:txBody>
          <a:bodyPr wrap="square" lIns="0" tIns="0" rIns="0" bIns="0" rtlCol="0" anchor="ctr"/>
          <a:lstStyle/>
          <a:p>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Центр
</a:t>
            </a:r>
            <a:pPr algn="l" indent="0" marL="0">
              <a:lnSpc>
                <a:spcPct val="100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Центр — это точка, от которой отсчитываются все расстояния до поверхности. Именно относительно неё определяются радиус, диаметр и сечения.
</a:t>
            </a:r>
            <a:endParaRPr lang="en-US" sz="1100" dirty="0"/>
          </a:p>
        </p:txBody>
      </p:sp>
      <p:sp>
        <p:nvSpPr>
          <p:cNvPr id="11" name="Text 3"/>
          <p:cNvSpPr txBox="1"/>
          <p:nvPr/>
        </p:nvSpPr>
        <p:spPr>
          <a:xfrm>
            <a:off x="3533624" y="1563226"/>
            <a:ext cx="2253600" cy="1182900"/>
          </a:xfrm>
          <a:prstGeom prst="rect">
            <a:avLst/>
          </a:prstGeom>
          <a:noFill/>
          <a:ln/>
        </p:spPr>
        <p:txBody>
          <a:bodyPr wrap="square" lIns="0" tIns="0" rIns="0" bIns="0" rtlCol="0" anchor="ctr"/>
          <a:lstStyle/>
          <a:p>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Радиус
</a:t>
            </a:r>
            <a:pPr algn="l" indent="0" marL="0">
              <a:lnSpc>
                <a:spcPct val="100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Радиус соединяет центр с любой точкой сферы. Все радиусы одной сферы равны, поэтому они используются как основной параметр в формулах.
</a:t>
            </a:r>
            <a:endParaRPr lang="en-US" sz="1100" dirty="0"/>
          </a:p>
        </p:txBody>
      </p:sp>
      <p:sp>
        <p:nvSpPr>
          <p:cNvPr id="12" name="Text 4"/>
          <p:cNvSpPr txBox="1"/>
          <p:nvPr/>
        </p:nvSpPr>
        <p:spPr>
          <a:xfrm>
            <a:off x="788484" y="3583725"/>
            <a:ext cx="2253600" cy="1182900"/>
          </a:xfrm>
          <a:prstGeom prst="rect">
            <a:avLst/>
          </a:prstGeom>
          <a:noFill/>
          <a:ln/>
        </p:spPr>
        <p:txBody>
          <a:bodyPr wrap="square" lIns="0" tIns="0" rIns="0" bIns="0" rtlCol="0" anchor="ctr"/>
          <a:lstStyle/>
          <a:p>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Диаметр
</a:t>
            </a:r>
            <a:pPr algn="l" indent="0" marL="0">
              <a:lnSpc>
                <a:spcPct val="100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Диаметр проходит через центр и соединяет две точки сферы. Он всегда вдвое больше радиуса, то есть равен 2r.
</a:t>
            </a:r>
            <a:endParaRPr lang="en-US" sz="1100" dirty="0"/>
          </a:p>
        </p:txBody>
      </p:sp>
      <p:sp>
        <p:nvSpPr>
          <p:cNvPr id="13" name="Text 5"/>
          <p:cNvSpPr txBox="1"/>
          <p:nvPr/>
        </p:nvSpPr>
        <p:spPr>
          <a:xfrm>
            <a:off x="3533624" y="3583733"/>
            <a:ext cx="2253600" cy="1182900"/>
          </a:xfrm>
          <a:prstGeom prst="rect">
            <a:avLst/>
          </a:prstGeom>
          <a:noFill/>
          <a:ln/>
        </p:spPr>
        <p:txBody>
          <a:bodyPr wrap="square" lIns="0" tIns="0" rIns="0" bIns="0" rtlCol="0" anchor="ctr"/>
          <a:lstStyle/>
          <a:p>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Хорда
</a:t>
            </a:r>
            <a:pPr algn="l" indent="0" marL="0">
              <a:lnSpc>
                <a:spcPct val="100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Хорда соединяет две точки сферы, но не обязана проходить через центр. Она может быть короче диаметра или совпадать с ним.
</a:t>
            </a:r>
            <a:endParaRPr lang="en-US" sz="1100" dirty="0"/>
          </a:p>
        </p:txBody>
      </p:sp>
      <p:sp>
        <p:nvSpPr>
          <p:cNvPr id="14" name="Text 6"/>
          <p:cNvSpPr txBox="1"/>
          <p:nvPr/>
        </p:nvSpPr>
        <p:spPr>
          <a:xfrm>
            <a:off x="6278762" y="3583733"/>
            <a:ext cx="2253600" cy="1182900"/>
          </a:xfrm>
          <a:prstGeom prst="rect">
            <a:avLst/>
          </a:prstGeom>
          <a:noFill/>
          <a:ln/>
        </p:spPr>
        <p:txBody>
          <a:bodyPr wrap="square" lIns="0" tIns="0" rIns="0" bIns="0" rtlCol="0" anchor="ctr"/>
          <a:lstStyle/>
          <a:p>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Сечение
</a:t>
            </a:r>
            <a:pPr algn="l" indent="0" marL="0">
              <a:lnSpc>
                <a:spcPct val="100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При пересечении шара плоскостью получается круг, а у сферы — окружность. Вид сечения зависит от положения плоскости относительно центра.
</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8ECDB"/>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558057" y="1235475"/>
            <a:ext cx="4444185" cy="3234300"/>
          </a:xfrm>
          <a:prstGeom prst="rect">
            <a:avLst/>
          </a:prstGeom>
        </p:spPr>
      </p:pic>
      <p:sp>
        <p:nvSpPr>
          <p:cNvPr id="3" name="Text 0"/>
          <p:cNvSpPr txBox="1"/>
          <p:nvPr/>
        </p:nvSpPr>
        <p:spPr>
          <a:xfrm>
            <a:off x="237650" y="1461250"/>
            <a:ext cx="3787200" cy="2486400"/>
          </a:xfrm>
          <a:prstGeom prst="rect">
            <a:avLst/>
          </a:prstGeom>
          <a:noFill/>
          <a:ln/>
        </p:spPr>
        <p:txBody>
          <a:bodyPr wrap="square" lIns="0" tIns="0" rIns="0" bIns="0" rtlCol="0" anchor="ctr"/>
          <a:lstStyle/>
          <a:p>
            <a:pPr algn="l" indent="0" marL="0">
              <a:lnSpc>
                <a:spcPct val="150041"/>
              </a:lnSpc>
              <a:buNone/>
            </a:pPr>
            <a:r>
              <a:rPr lang="en-US" sz="1200" dirty="0">
                <a:solidFill>
                  <a:srgbClr val="000000"/>
                </a:solidFill>
                <a:latin typeface="Arial" pitchFamily="34" charset="0"/>
                <a:ea typeface="Arial" pitchFamily="34" charset="-122"/>
                <a:cs typeface="Arial" pitchFamily="34" charset="-120"/>
              </a:rPr>
              <a:t>При одинаковом увеличении радиуса разные характеристики растут неравномерно, потому что зависят от разных степеней радиуса.
</a:t>
            </a:r>
            <a:pPr algn="l" indent="0" marL="0">
              <a:lnSpc>
                <a:spcPct val="150041"/>
              </a:lnSpc>
              <a:buNone/>
            </a:pPr>
            <a:r>
              <a:rPr lang="en-US" sz="1200" dirty="0">
                <a:solidFill>
                  <a:srgbClr val="000000"/>
                </a:solidFill>
                <a:latin typeface="Arial" pitchFamily="34" charset="0"/>
                <a:ea typeface="Arial" pitchFamily="34" charset="-122"/>
                <a:cs typeface="Arial" pitchFamily="34" charset="-120"/>
              </a:rPr>
              <a:t>
</a:t>
            </a:r>
            <a:pPr algn="l" indent="0" marL="0">
              <a:lnSpc>
                <a:spcPct val="150041"/>
              </a:lnSpc>
              <a:buNone/>
            </a:pPr>
            <a:r>
              <a:rPr lang="en-US" sz="1200" dirty="0">
                <a:solidFill>
                  <a:srgbClr val="000000"/>
                </a:solidFill>
                <a:latin typeface="Arial" pitchFamily="34" charset="0"/>
                <a:ea typeface="Arial" pitchFamily="34" charset="-122"/>
                <a:cs typeface="Arial" pitchFamily="34" charset="-120"/>
              </a:rPr>
              <a:t>Объём увеличивается быстрее площади поверхности, так как зависит от куба радиуса.
</a:t>
            </a:r>
            <a:endParaRPr lang="en-US" sz="1200" dirty="0"/>
          </a:p>
        </p:txBody>
      </p:sp>
      <p:sp>
        <p:nvSpPr>
          <p:cNvPr id="4" name="Text 1"/>
          <p:cNvSpPr txBox="1"/>
          <p:nvPr/>
        </p:nvSpPr>
        <p:spPr>
          <a:xfrm>
            <a:off x="1024955" y="247125"/>
            <a:ext cx="7094100" cy="569400"/>
          </a:xfrm>
          <a:prstGeom prst="rect">
            <a:avLst/>
          </a:prstGeom>
          <a:noFill/>
          <a:ln/>
        </p:spPr>
        <p:txBody>
          <a:bodyPr wrap="square" lIns="0" tIns="0" rIns="0" bIns="0" rtlCol="0" anchor="ctr"/>
          <a:lstStyle/>
          <a:p>
            <a:pPr algn="ctr" indent="0" marL="0">
              <a:lnSpc>
                <a:spcPct val="100000"/>
              </a:lnSpc>
              <a:buNone/>
            </a:pPr>
            <a:r>
              <a:rPr lang="en-US" sz="2500" b="1" dirty="0">
                <a:solidFill>
                  <a:srgbClr val="6B4D42"/>
                </a:solidFill>
                <a:latin typeface="Arial" pitchFamily="34" charset="0"/>
                <a:ea typeface="Arial" pitchFamily="34" charset="-122"/>
                <a:cs typeface="Arial" pitchFamily="34" charset="-120"/>
              </a:rPr>
              <a:t>Как меняются радиус, площадь и объём
</a:t>
            </a:r>
            <a:endParaRPr lang="en-US" sz="2500" dirty="0"/>
          </a:p>
        </p:txBody>
      </p:sp>
      <p:sp>
        <p:nvSpPr>
          <p:cNvPr id="5" name="Text 2"/>
          <p:cNvSpPr txBox="1"/>
          <p:nvPr/>
        </p:nvSpPr>
        <p:spPr>
          <a:xfrm>
            <a:off x="-900" y="4822700"/>
            <a:ext cx="534600" cy="715800"/>
          </a:xfrm>
          <a:prstGeom prst="rect">
            <a:avLst/>
          </a:prstGeom>
          <a:noFill/>
          <a:ln/>
        </p:spPr>
        <p:txBody>
          <a:bodyPr wrap="square" lIns="0" tIns="0" rIns="0" bIns="0" rtlCol="0" anchor="t"/>
          <a:lstStyle/>
          <a:p>
            <a:pPr algn="ctr" indent="0" marL="0">
              <a:lnSpc>
                <a:spcPct val="100000"/>
              </a:lnSpc>
              <a:buNone/>
            </a:pPr>
            <a:r>
              <a:rPr lang="en-US" sz="1400" b="1" dirty="0">
                <a:solidFill>
                  <a:srgbClr val="6B4D42"/>
                </a:solidFill>
                <a:latin typeface="Arial" pitchFamily="34" charset="0"/>
                <a:ea typeface="Arial" pitchFamily="34" charset="-122"/>
                <a:cs typeface="Arial" pitchFamily="34" charset="-120"/>
              </a:rPr>
              <a:t>6</a:t>
            </a:r>
            <a:endParaRPr lang="en-US" sz="1400" dirty="0"/>
          </a:p>
        </p:txBody>
      </p:sp>
      <p:sp>
        <p:nvSpPr>
          <p:cNvPr id="6" name="Text 3"/>
          <p:cNvSpPr txBox="1"/>
          <p:nvPr/>
        </p:nvSpPr>
        <p:spPr>
          <a:xfrm>
            <a:off x="4415625" y="4797275"/>
            <a:ext cx="4562100" cy="184800"/>
          </a:xfrm>
          <a:prstGeom prst="rect">
            <a:avLst/>
          </a:prstGeom>
          <a:noFill/>
          <a:ln/>
        </p:spPr>
        <p:txBody>
          <a:bodyPr wrap="square" lIns="0" tIns="0" rIns="0" bIns="0" rtlCol="0" anchor="ctr"/>
          <a:lstStyle/>
          <a:p>
            <a:pPr algn="r" indent="0" marL="0">
              <a:lnSpc>
                <a:spcPct val="100000"/>
              </a:lnSpc>
              <a:buNone/>
            </a:pPr>
            <a:r>
              <a:rPr lang="en-US" sz="1000" i="1" dirty="0">
                <a:solidFill>
                  <a:srgbClr val="6B4D42"/>
                </a:solidFill>
                <a:latin typeface="Arial" pitchFamily="34" charset="0"/>
                <a:ea typeface="Arial" pitchFamily="34" charset="-122"/>
                <a:cs typeface="Arial" pitchFamily="34" charset="-120"/>
              </a:rPr>
              <a:t>Расчёты по формулам d=2r, S=4πr², V=4/3πr³
</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8ECDB"/>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5095875" y="1158600"/>
            <a:ext cx="3771900" cy="2826300"/>
          </a:xfrm>
          <a:prstGeom prst="rect">
            <a:avLst/>
          </a:prstGeom>
          <a:noFill/>
          <a:ln/>
        </p:spPr>
        <p:txBody>
          <a:bodyPr wrap="square" lIns="0" tIns="0" rIns="0" bIns="0" rtlCol="0" anchor="ctr"/>
          <a:lstStyle/>
          <a:p>
            <a:pPr algn="l" indent="0" marL="0">
              <a:lnSpc>
                <a:spcPct val="115000"/>
              </a:lnSpc>
              <a:buNone/>
            </a:pPr>
            <a:r>
              <a:rPr lang="en-US" sz="1500" dirty="0">
                <a:solidFill>
                  <a:srgbClr val="6B4D42"/>
                </a:solidFill>
                <a:latin typeface="Arial" pitchFamily="34" charset="0"/>
                <a:ea typeface="Arial" pitchFamily="34" charset="-122"/>
                <a:cs typeface="Arial" pitchFamily="34" charset="-120"/>
              </a:rPr>
              <a:t>Это значение помогает быстро оценить поверхность сферы после подстановки радиуса в формулу S = 4πr².
</a:t>
            </a:r>
            <a:endParaRPr lang="en-US" sz="1500" dirty="0"/>
          </a:p>
        </p:txBody>
      </p:sp>
      <p:sp>
        <p:nvSpPr>
          <p:cNvPr id="4" name="Text 1"/>
          <p:cNvSpPr txBox="1"/>
          <p:nvPr/>
        </p:nvSpPr>
        <p:spPr>
          <a:xfrm>
            <a:off x="-900" y="4822700"/>
            <a:ext cx="534600" cy="715800"/>
          </a:xfrm>
          <a:prstGeom prst="rect">
            <a:avLst/>
          </a:prstGeom>
          <a:noFill/>
          <a:ln/>
        </p:spPr>
        <p:txBody>
          <a:bodyPr wrap="square" lIns="0" tIns="0" rIns="0" bIns="0" rtlCol="0" anchor="t"/>
          <a:lstStyle/>
          <a:p>
            <a:pPr algn="ctr" indent="0" marL="0">
              <a:lnSpc>
                <a:spcPct val="100000"/>
              </a:lnSpc>
              <a:buNone/>
            </a:pPr>
            <a:r>
              <a:rPr lang="en-US" sz="1400" b="1" dirty="0">
                <a:solidFill>
                  <a:srgbClr val="6B4D42"/>
                </a:solidFill>
                <a:latin typeface="Arial" pitchFamily="34" charset="0"/>
                <a:ea typeface="Arial" pitchFamily="34" charset="-122"/>
                <a:cs typeface="Arial" pitchFamily="34" charset="-120"/>
              </a:rPr>
              <a:t>7</a:t>
            </a:r>
            <a:endParaRPr lang="en-US" sz="1400" dirty="0"/>
          </a:p>
        </p:txBody>
      </p:sp>
      <p:sp>
        <p:nvSpPr>
          <p:cNvPr id="5" name="Text 2"/>
          <p:cNvSpPr txBox="1"/>
          <p:nvPr/>
        </p:nvSpPr>
        <p:spPr>
          <a:xfrm>
            <a:off x="735475" y="1365000"/>
            <a:ext cx="3958800" cy="2413500"/>
          </a:xfrm>
          <a:prstGeom prst="rect">
            <a:avLst/>
          </a:prstGeom>
          <a:noFill/>
          <a:ln/>
        </p:spPr>
        <p:txBody>
          <a:bodyPr wrap="square" lIns="0" tIns="0" rIns="0" bIns="0" rtlCol="0" anchor="ctr"/>
          <a:lstStyle/>
          <a:p>
            <a:pPr algn="ctr" indent="0" marL="0">
              <a:lnSpc>
                <a:spcPct val="120004"/>
              </a:lnSpc>
              <a:buNone/>
            </a:pPr>
            <a:r>
              <a:rPr lang="en-US" sz="4000" b="1" dirty="0">
                <a:solidFill>
                  <a:srgbClr val="F8ECDB"/>
                </a:solidFill>
                <a:latin typeface="Arial" pitchFamily="34" charset="0"/>
                <a:ea typeface="Arial" pitchFamily="34" charset="-122"/>
                <a:cs typeface="Arial" pitchFamily="34" charset="-120"/>
              </a:rPr>
              <a:t>113,1 см²
</a:t>
            </a:r>
            <a:pPr algn="ctr" indent="0" marL="0">
              <a:lnSpc>
                <a:spcPct val="120004"/>
              </a:lnSpc>
              <a:buNone/>
            </a:pPr>
            <a:r>
              <a:rPr lang="en-US" sz="1200" dirty="0">
                <a:solidFill>
                  <a:srgbClr val="6B4D42"/>
                </a:solidFill>
                <a:latin typeface="Arial" pitchFamily="34" charset="0"/>
                <a:ea typeface="Arial" pitchFamily="34" charset="-122"/>
                <a:cs typeface="Arial" pitchFamily="34" charset="-120"/>
              </a:rPr>
              <a:t>
</a:t>
            </a:r>
            <a:pPr algn="ctr" indent="0" marL="0">
              <a:lnSpc>
                <a:spcPct val="120004"/>
              </a:lnSpc>
              <a:buNone/>
            </a:pPr>
            <a:r>
              <a:rPr lang="en-US" sz="1800" dirty="0">
                <a:solidFill>
                  <a:srgbClr val="6B4D42"/>
                </a:solidFill>
                <a:latin typeface="Arial" pitchFamily="34" charset="0"/>
                <a:ea typeface="Arial" pitchFamily="34" charset="-122"/>
                <a:cs typeface="Arial" pitchFamily="34" charset="-120"/>
              </a:rPr>
              <a:t>получается при радиусе 3 см и показывает площадь всей поверхности сферы.
</a:t>
            </a:r>
            <a:pPr algn="ctr" indent="0" marL="0">
              <a:lnSpc>
                <a:spcPct val="120004"/>
              </a:lnSpc>
              <a:buNone/>
            </a:pPr>
            <a:r>
              <a:rPr lang="en-US" sz="1000" dirty="0">
                <a:solidFill>
                  <a:srgbClr val="6B4D42"/>
                </a:solidFill>
                <a:latin typeface="Arial" pitchFamily="34" charset="0"/>
                <a:ea typeface="Arial" pitchFamily="34" charset="-122"/>
                <a:cs typeface="Arial" pitchFamily="34" charset="-120"/>
              </a:rPr>
              <a:t>
</a:t>
            </a:r>
            <a:pPr algn="ctr" indent="0" marL="0">
              <a:lnSpc>
                <a:spcPct val="120004"/>
              </a:lnSpc>
              <a:buNone/>
            </a:pPr>
            <a:r>
              <a:rPr lang="en-US" sz="1000" i="1" dirty="0">
                <a:solidFill>
                  <a:srgbClr val="000000"/>
                </a:solidFill>
                <a:latin typeface="Arial" pitchFamily="34" charset="0"/>
                <a:ea typeface="Arial" pitchFamily="34" charset="-122"/>
                <a:cs typeface="Arial" pitchFamily="34" charset="-120"/>
              </a:rPr>
              <a:t>Вычисление по формуле S = 4πr² при r = 3 см
</a:t>
            </a:r>
            <a:endParaRPr lang="en-US" sz="4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8ECDB"/>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0" y="4822700"/>
            <a:ext cx="534600" cy="715800"/>
          </a:xfrm>
          <a:prstGeom prst="rect">
            <a:avLst/>
          </a:prstGeom>
          <a:noFill/>
          <a:ln/>
        </p:spPr>
        <p:txBody>
          <a:bodyPr wrap="square" lIns="0" tIns="0" rIns="0" bIns="0" rtlCol="0" anchor="t"/>
          <a:lstStyle/>
          <a:p>
            <a:pPr algn="ctr" indent="0" marL="0">
              <a:lnSpc>
                <a:spcPct val="100000"/>
              </a:lnSpc>
              <a:buNone/>
            </a:pPr>
            <a:r>
              <a:rPr lang="en-US" sz="1400" b="1" dirty="0">
                <a:solidFill>
                  <a:srgbClr val="6B4D42"/>
                </a:solidFill>
                <a:latin typeface="Arial" pitchFamily="34" charset="0"/>
                <a:ea typeface="Arial" pitchFamily="34" charset="-122"/>
                <a:cs typeface="Arial" pitchFamily="34" charset="-120"/>
              </a:rPr>
              <a:t>8</a:t>
            </a:r>
            <a:endParaRPr lang="en-US" sz="1400" dirty="0"/>
          </a:p>
        </p:txBody>
      </p:sp>
      <p:sp>
        <p:nvSpPr>
          <p:cNvPr id="7" name="Text 1"/>
          <p:cNvSpPr txBox="1"/>
          <p:nvPr/>
        </p:nvSpPr>
        <p:spPr>
          <a:xfrm>
            <a:off x="423300" y="301350"/>
            <a:ext cx="4383300" cy="1015800"/>
          </a:xfrm>
          <a:prstGeom prst="rect">
            <a:avLst/>
          </a:prstGeom>
          <a:noFill/>
          <a:ln/>
        </p:spPr>
        <p:txBody>
          <a:bodyPr wrap="square" lIns="0" tIns="0" rIns="0" bIns="0" rtlCol="0" anchor="ctr"/>
          <a:lstStyle/>
          <a:p>
            <a:pPr algn="l" indent="0" marL="0">
              <a:lnSpc>
                <a:spcPct val="100000"/>
              </a:lnSpc>
              <a:buNone/>
            </a:pPr>
            <a:r>
              <a:rPr lang="en-US" sz="2500" b="1" dirty="0">
                <a:solidFill>
                  <a:srgbClr val="6B4D42"/>
                </a:solidFill>
                <a:latin typeface="Arial" pitchFamily="34" charset="0"/>
                <a:ea typeface="Arial" pitchFamily="34" charset="-122"/>
                <a:cs typeface="Arial" pitchFamily="34" charset="-120"/>
              </a:rPr>
              <a:t>Формула объёма шара
</a:t>
            </a:r>
            <a:endParaRPr lang="en-US" sz="2500" dirty="0"/>
          </a:p>
        </p:txBody>
      </p:sp>
      <p:sp>
        <p:nvSpPr>
          <p:cNvPr id="8" name="Text 2"/>
          <p:cNvSpPr txBox="1"/>
          <p:nvPr/>
        </p:nvSpPr>
        <p:spPr>
          <a:xfrm>
            <a:off x="644700" y="1421050"/>
            <a:ext cx="4642800" cy="1015800"/>
          </a:xfrm>
          <a:prstGeom prst="rect">
            <a:avLst/>
          </a:prstGeom>
          <a:noFill/>
          <a:ln/>
        </p:spPr>
        <p:txBody>
          <a:bodyPr wrap="square" lIns="0" tIns="0" rIns="0" bIns="0" rtlCol="0" anchor="ctr"/>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Записываем формулу
</a:t>
            </a:r>
            <a:pPr algn="l" indent="0" marL="0">
              <a:lnSpc>
                <a:spcPct val="115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Объём шара находят по формуле V = 4/3 πr³. Она используется, когда нужно определить, сколько пространства занимает тело.
</a:t>
            </a:r>
            <a:endParaRPr lang="en-US" sz="1200" dirty="0"/>
          </a:p>
        </p:txBody>
      </p:sp>
      <p:sp>
        <p:nvSpPr>
          <p:cNvPr id="9" name="Text 3"/>
          <p:cNvSpPr txBox="1"/>
          <p:nvPr/>
        </p:nvSpPr>
        <p:spPr>
          <a:xfrm>
            <a:off x="644700" y="2592853"/>
            <a:ext cx="4642800" cy="1015800"/>
          </a:xfrm>
          <a:prstGeom prst="rect">
            <a:avLst/>
          </a:prstGeom>
          <a:noFill/>
          <a:ln/>
        </p:spPr>
        <p:txBody>
          <a:bodyPr wrap="square" lIns="0" tIns="0" rIns="0" bIns="0" rtlCol="0" anchor="ctr"/>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Подставляем радиус
</a:t>
            </a:r>
            <a:pPr algn="l" indent="0" marL="0">
              <a:lnSpc>
                <a:spcPct val="115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Сначала находят радиус по условию задачи, затем подставляют его в формулу. Чем больше радиус, тем заметнее возрастает объём.
</a:t>
            </a:r>
            <a:endParaRPr lang="en-US" sz="1200" dirty="0"/>
          </a:p>
        </p:txBody>
      </p:sp>
      <p:sp>
        <p:nvSpPr>
          <p:cNvPr id="10" name="Text 4"/>
          <p:cNvSpPr txBox="1"/>
          <p:nvPr/>
        </p:nvSpPr>
        <p:spPr>
          <a:xfrm>
            <a:off x="644700" y="3764671"/>
            <a:ext cx="4642800" cy="1015800"/>
          </a:xfrm>
          <a:prstGeom prst="rect">
            <a:avLst/>
          </a:prstGeom>
          <a:noFill/>
          <a:ln/>
        </p:spPr>
        <p:txBody>
          <a:bodyPr wrap="square" lIns="0" tIns="0" rIns="0" bIns="0" rtlCol="0" anchor="ctr"/>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Считаем и проверяем
</a:t>
            </a:r>
            <a:pPr algn="l" indent="0" marL="0">
              <a:lnSpc>
                <a:spcPct val="115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После вычислений ответ записывают в кубических единицах. Это важно, потому что объём всегда показывает величину трёхмерного пространства.
</a:t>
            </a:r>
            <a:endParaRPr lang="en-US" sz="12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8ECDB"/>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228350" y="1942445"/>
            <a:ext cx="4775700" cy="1524010"/>
          </a:xfrm>
          <a:prstGeom prst="rect">
            <a:avLst/>
          </a:prstGeom>
        </p:spPr>
      </p:pic>
      <p:sp>
        <p:nvSpPr>
          <p:cNvPr id="3" name="Text 0"/>
          <p:cNvSpPr txBox="1"/>
          <p:nvPr/>
        </p:nvSpPr>
        <p:spPr>
          <a:xfrm>
            <a:off x="237650" y="1461250"/>
            <a:ext cx="3787200" cy="2486400"/>
          </a:xfrm>
          <a:prstGeom prst="rect">
            <a:avLst/>
          </a:prstGeom>
          <a:noFill/>
          <a:ln/>
        </p:spPr>
        <p:txBody>
          <a:bodyPr wrap="square" lIns="0" tIns="0" rIns="0" bIns="0" rtlCol="0" anchor="ctr"/>
          <a:lstStyle/>
          <a:p>
            <a:pPr algn="l" indent="0" marL="0">
              <a:lnSpc>
                <a:spcPct val="150041"/>
              </a:lnSpc>
              <a:buNone/>
            </a:pPr>
            <a:r>
              <a:rPr lang="en-US" sz="1200" dirty="0">
                <a:solidFill>
                  <a:srgbClr val="000000"/>
                </a:solidFill>
                <a:latin typeface="Arial" pitchFamily="34" charset="0"/>
                <a:ea typeface="Arial" pitchFamily="34" charset="-122"/>
                <a:cs typeface="Arial" pitchFamily="34" charset="-120"/>
              </a:rPr>
              <a:t>Таблица показывает, как меняются основные характеристики шара при увеличении радиуса.
</a:t>
            </a:r>
            <a:pPr algn="l" indent="0" marL="0">
              <a:lnSpc>
                <a:spcPct val="150041"/>
              </a:lnSpc>
              <a:buNone/>
            </a:pPr>
            <a:r>
              <a:rPr lang="en-US" sz="1200" dirty="0">
                <a:solidFill>
                  <a:srgbClr val="000000"/>
                </a:solidFill>
                <a:latin typeface="Arial" pitchFamily="34" charset="0"/>
                <a:ea typeface="Arial" pitchFamily="34" charset="-122"/>
                <a:cs typeface="Arial" pitchFamily="34" charset="-120"/>
              </a:rPr>
              <a:t>
</a:t>
            </a:r>
            <a:pPr algn="l" indent="0" marL="0">
              <a:lnSpc>
                <a:spcPct val="150041"/>
              </a:lnSpc>
              <a:buNone/>
            </a:pPr>
            <a:r>
              <a:rPr lang="en-US" sz="1200" dirty="0">
                <a:solidFill>
                  <a:srgbClr val="000000"/>
                </a:solidFill>
                <a:latin typeface="Arial" pitchFamily="34" charset="0"/>
                <a:ea typeface="Arial" pitchFamily="34" charset="-122"/>
                <a:cs typeface="Arial" pitchFamily="34" charset="-120"/>
              </a:rPr>
              <a:t>Объём растёт быстрее площади: при увеличении радиуса разница между ними становится всё заметнее.
</a:t>
            </a:r>
            <a:endParaRPr lang="en-US" sz="1200" dirty="0"/>
          </a:p>
        </p:txBody>
      </p:sp>
      <p:sp>
        <p:nvSpPr>
          <p:cNvPr id="4" name="Text 1"/>
          <p:cNvSpPr txBox="1"/>
          <p:nvPr/>
        </p:nvSpPr>
        <p:spPr>
          <a:xfrm>
            <a:off x="1024955" y="247125"/>
            <a:ext cx="7094100" cy="569400"/>
          </a:xfrm>
          <a:prstGeom prst="rect">
            <a:avLst/>
          </a:prstGeom>
          <a:noFill/>
          <a:ln/>
        </p:spPr>
        <p:txBody>
          <a:bodyPr wrap="square" lIns="0" tIns="0" rIns="0" bIns="0" rtlCol="0" anchor="ctr"/>
          <a:lstStyle/>
          <a:p>
            <a:pPr algn="ctr" indent="0" marL="0">
              <a:lnSpc>
                <a:spcPct val="100000"/>
              </a:lnSpc>
              <a:buNone/>
            </a:pPr>
            <a:r>
              <a:rPr lang="en-US" sz="2241" b="1" dirty="0">
                <a:solidFill>
                  <a:srgbClr val="6B4D42"/>
                </a:solidFill>
                <a:latin typeface="Arial" pitchFamily="34" charset="0"/>
                <a:ea typeface="Arial" pitchFamily="34" charset="-122"/>
                <a:cs typeface="Arial" pitchFamily="34" charset="-120"/>
              </a:rPr>
              <a:t>Сравнение площади и объёма при разных радиусах
</a:t>
            </a:r>
            <a:endParaRPr lang="en-US" sz="2241" dirty="0"/>
          </a:p>
        </p:txBody>
      </p:sp>
      <p:sp>
        <p:nvSpPr>
          <p:cNvPr id="5" name="Text 2"/>
          <p:cNvSpPr txBox="1"/>
          <p:nvPr/>
        </p:nvSpPr>
        <p:spPr>
          <a:xfrm>
            <a:off x="-900" y="4822700"/>
            <a:ext cx="534600" cy="715800"/>
          </a:xfrm>
          <a:prstGeom prst="rect">
            <a:avLst/>
          </a:prstGeom>
          <a:noFill/>
          <a:ln/>
        </p:spPr>
        <p:txBody>
          <a:bodyPr wrap="square" lIns="0" tIns="0" rIns="0" bIns="0" rtlCol="0" anchor="t"/>
          <a:lstStyle/>
          <a:p>
            <a:pPr algn="ctr" indent="0" marL="0">
              <a:lnSpc>
                <a:spcPct val="100000"/>
              </a:lnSpc>
              <a:buNone/>
            </a:pPr>
            <a:r>
              <a:rPr lang="en-US" sz="1400" b="1" dirty="0">
                <a:solidFill>
                  <a:srgbClr val="6B4D42"/>
                </a:solidFill>
                <a:latin typeface="Arial" pitchFamily="34" charset="0"/>
                <a:ea typeface="Arial" pitchFamily="34" charset="-122"/>
                <a:cs typeface="Arial" pitchFamily="34" charset="-120"/>
              </a:rPr>
              <a:t>9</a:t>
            </a:r>
            <a:endParaRPr lang="en-US" sz="1400" dirty="0"/>
          </a:p>
        </p:txBody>
      </p:sp>
      <p:sp>
        <p:nvSpPr>
          <p:cNvPr id="6" name="Text 3"/>
          <p:cNvSpPr txBox="1"/>
          <p:nvPr/>
        </p:nvSpPr>
        <p:spPr>
          <a:xfrm>
            <a:off x="4415625" y="4797275"/>
            <a:ext cx="4562100" cy="184800"/>
          </a:xfrm>
          <a:prstGeom prst="rect">
            <a:avLst/>
          </a:prstGeom>
          <a:noFill/>
          <a:ln/>
        </p:spPr>
        <p:txBody>
          <a:bodyPr wrap="square" lIns="0" tIns="0" rIns="0" bIns="0" rtlCol="0" anchor="ctr"/>
          <a:lstStyle/>
          <a:p>
            <a:pPr algn="r" indent="0" marL="0">
              <a:lnSpc>
                <a:spcPct val="100000"/>
              </a:lnSpc>
              <a:buNone/>
            </a:pPr>
            <a:r>
              <a:rPr lang="en-US" sz="1000" i="1" dirty="0">
                <a:solidFill>
                  <a:srgbClr val="6B4D42"/>
                </a:solidFill>
                <a:latin typeface="Arial" pitchFamily="34" charset="0"/>
                <a:ea typeface="Arial" pitchFamily="34" charset="-122"/>
                <a:cs typeface="Arial" pitchFamily="34" charset="-120"/>
              </a:rPr>
              <a:t>Формулы S = 4πr² и V = 4/3 πr³
</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8ECDB"/>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71551" y="1345875"/>
            <a:ext cx="8212397" cy="3334500"/>
          </a:xfrm>
          <a:prstGeom prst="rect">
            <a:avLst/>
          </a:prstGeom>
        </p:spPr>
      </p:pic>
      <p:sp>
        <p:nvSpPr>
          <p:cNvPr id="3" name="Text 0"/>
          <p:cNvSpPr txBox="1"/>
          <p:nvPr/>
        </p:nvSpPr>
        <p:spPr>
          <a:xfrm>
            <a:off x="471500" y="933150"/>
            <a:ext cx="8212500" cy="296100"/>
          </a:xfrm>
          <a:prstGeom prst="rect">
            <a:avLst/>
          </a:prstGeom>
          <a:noFill/>
          <a:ln/>
        </p:spPr>
        <p:txBody>
          <a:bodyPr wrap="square" lIns="0" tIns="0" rIns="0" bIns="0" rtlCol="0" anchor="ctr"/>
          <a:lstStyle/>
          <a:p>
            <a:pPr algn="l" indent="0" marL="0">
              <a:lnSpc>
                <a:spcPct val="150041"/>
              </a:lnSpc>
              <a:buNone/>
            </a:pPr>
            <a:r>
              <a:rPr lang="en-US" sz="1200" dirty="0">
                <a:solidFill>
                  <a:srgbClr val="000000"/>
                </a:solidFill>
                <a:latin typeface="Arial" pitchFamily="34" charset="0"/>
                <a:ea typeface="Arial" pitchFamily="34" charset="-122"/>
                <a:cs typeface="Arial" pitchFamily="34" charset="-120"/>
              </a:rPr>
              <a:t>Последовательность действий при решении школьных задач по теме
</a:t>
            </a:r>
            <a:endParaRPr lang="en-US" sz="1200" dirty="0"/>
          </a:p>
        </p:txBody>
      </p:sp>
      <p:sp>
        <p:nvSpPr>
          <p:cNvPr id="4" name="Text 1"/>
          <p:cNvSpPr txBox="1"/>
          <p:nvPr/>
        </p:nvSpPr>
        <p:spPr>
          <a:xfrm>
            <a:off x="471500" y="247125"/>
            <a:ext cx="8212500" cy="569400"/>
          </a:xfrm>
          <a:prstGeom prst="rect">
            <a:avLst/>
          </a:prstGeom>
          <a:noFill/>
          <a:ln/>
        </p:spPr>
        <p:txBody>
          <a:bodyPr wrap="square" lIns="0" tIns="0" rIns="0" bIns="0" rtlCol="0" anchor="ctr"/>
          <a:lstStyle/>
          <a:p>
            <a:pPr algn="l" indent="0" marL="0">
              <a:lnSpc>
                <a:spcPct val="100000"/>
              </a:lnSpc>
              <a:buNone/>
            </a:pPr>
            <a:r>
              <a:rPr lang="en-US" sz="2500" b="1" dirty="0">
                <a:solidFill>
                  <a:srgbClr val="6B4D42"/>
                </a:solidFill>
                <a:latin typeface="Arial" pitchFamily="34" charset="0"/>
                <a:ea typeface="Arial" pitchFamily="34" charset="-122"/>
                <a:cs typeface="Arial" pitchFamily="34" charset="-120"/>
              </a:rPr>
              <a:t>Как находить площадь и объём шара
</a:t>
            </a:r>
            <a:endParaRPr lang="en-US" sz="2500" dirty="0"/>
          </a:p>
        </p:txBody>
      </p:sp>
      <p:sp>
        <p:nvSpPr>
          <p:cNvPr id="5" name="Text 2"/>
          <p:cNvSpPr txBox="1"/>
          <p:nvPr/>
        </p:nvSpPr>
        <p:spPr>
          <a:xfrm>
            <a:off x="-900" y="4822700"/>
            <a:ext cx="534600" cy="715800"/>
          </a:xfrm>
          <a:prstGeom prst="rect">
            <a:avLst/>
          </a:prstGeom>
          <a:noFill/>
          <a:ln/>
        </p:spPr>
        <p:txBody>
          <a:bodyPr wrap="square" lIns="0" tIns="0" rIns="0" bIns="0" rtlCol="0" anchor="t"/>
          <a:lstStyle/>
          <a:p>
            <a:pPr algn="ctr" indent="0" marL="0">
              <a:lnSpc>
                <a:spcPct val="100000"/>
              </a:lnSpc>
              <a:buNone/>
            </a:pPr>
            <a:r>
              <a:rPr lang="en-US" sz="1400" b="1" dirty="0">
                <a:solidFill>
                  <a:srgbClr val="6B4D42"/>
                </a:solidFill>
                <a:latin typeface="Arial" pitchFamily="34" charset="0"/>
                <a:ea typeface="Arial" pitchFamily="34" charset="-122"/>
                <a:cs typeface="Arial" pitchFamily="34" charset="-120"/>
              </a:rPr>
              <a:t>10</a:t>
            </a:r>
            <a:endParaRPr lang="en-US" sz="1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BCD1C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73100" y="1395067"/>
            <a:ext cx="3633000" cy="1791665"/>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957350" y="1394298"/>
            <a:ext cx="3387900" cy="1793205"/>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900" y="4822700"/>
            <a:ext cx="534600" cy="715800"/>
          </a:xfrm>
          <a:prstGeom prst="rect">
            <a:avLst/>
          </a:prstGeom>
          <a:noFill/>
          <a:ln/>
        </p:spPr>
        <p:txBody>
          <a:bodyPr wrap="square" lIns="0" tIns="0" rIns="0" bIns="0" rtlCol="0" anchor="t"/>
          <a:lstStyle/>
          <a:p>
            <a:pPr algn="ctr" indent="0" marL="0">
              <a:lnSpc>
                <a:spcPct val="100000"/>
              </a:lnSpc>
              <a:buNone/>
            </a:pPr>
            <a:r>
              <a:rPr lang="en-US" sz="1400" b="1" dirty="0">
                <a:solidFill>
                  <a:srgbClr val="6B4D42"/>
                </a:solidFill>
                <a:latin typeface="Arial" pitchFamily="34" charset="0"/>
                <a:ea typeface="Arial" pitchFamily="34" charset="-122"/>
                <a:cs typeface="Arial" pitchFamily="34" charset="-120"/>
              </a:rPr>
              <a:t>11</a:t>
            </a:r>
            <a:endParaRPr lang="en-US" sz="1400" dirty="0"/>
          </a:p>
        </p:txBody>
      </p:sp>
      <p:sp>
        <p:nvSpPr>
          <p:cNvPr id="7" name="Text 1"/>
          <p:cNvSpPr txBox="1"/>
          <p:nvPr/>
        </p:nvSpPr>
        <p:spPr>
          <a:xfrm>
            <a:off x="341550" y="258700"/>
            <a:ext cx="8377500" cy="755100"/>
          </a:xfrm>
          <a:prstGeom prst="rect">
            <a:avLst/>
          </a:prstGeom>
          <a:noFill/>
          <a:ln/>
        </p:spPr>
        <p:txBody>
          <a:bodyPr wrap="square" lIns="0" tIns="0" rIns="0" bIns="0" rtlCol="0" anchor="ctr"/>
          <a:lstStyle/>
          <a:p>
            <a:pPr algn="l" indent="0" marL="0">
              <a:lnSpc>
                <a:spcPct val="90000"/>
              </a:lnSpc>
              <a:buNone/>
            </a:pPr>
            <a:r>
              <a:rPr lang="en-US" sz="2500" b="1" dirty="0">
                <a:solidFill>
                  <a:srgbClr val="6B4D42"/>
                </a:solidFill>
                <a:latin typeface="Arial" pitchFamily="34" charset="0"/>
                <a:ea typeface="Arial" pitchFamily="34" charset="-122"/>
                <a:cs typeface="Arial" pitchFamily="34" charset="-120"/>
              </a:rPr>
              <a:t>Сечения шара плоскостью
</a:t>
            </a:r>
            <a:endParaRPr lang="en-US" sz="2500" dirty="0"/>
          </a:p>
        </p:txBody>
      </p:sp>
      <p:sp>
        <p:nvSpPr>
          <p:cNvPr id="8" name="Text 2"/>
          <p:cNvSpPr txBox="1"/>
          <p:nvPr/>
        </p:nvSpPr>
        <p:spPr>
          <a:xfrm>
            <a:off x="719225" y="3786105"/>
            <a:ext cx="3387900" cy="740400"/>
          </a:xfrm>
          <a:prstGeom prst="rect">
            <a:avLst/>
          </a:prstGeom>
          <a:noFill/>
          <a:ln/>
        </p:spPr>
        <p:txBody>
          <a:bodyPr wrap="square" lIns="0" tIns="0" rIns="0" bIns="0" rtlCol="0" anchor="t"/>
          <a:lstStyle/>
          <a:p>
            <a:pPr algn="l" indent="0" marL="0">
              <a:lnSpc>
                <a:spcPct val="100000"/>
              </a:lnSpc>
              <a:buNone/>
            </a:pPr>
            <a:r>
              <a:rPr lang="en-US" sz="985" dirty="0">
                <a:solidFill>
                  <a:srgbClr val="000000"/>
                </a:solidFill>
                <a:latin typeface="Arial" pitchFamily="34" charset="0"/>
                <a:ea typeface="Arial" pitchFamily="34" charset="-122"/>
                <a:cs typeface="Arial" pitchFamily="34" charset="-120"/>
              </a:rPr>
              <a:t>Если плоскость проходит через центр, сечение становится самым большим возможным кругом. Его радиус совпадает с радиусом шара, поэтому на рисунке хорошо видно симметрию фигуры. Такой случай часто используют, когда нужно показать «главный» разрез тела.
</a:t>
            </a:r>
            <a:endParaRPr lang="en-US" sz="985" dirty="0"/>
          </a:p>
        </p:txBody>
      </p:sp>
      <p:sp>
        <p:nvSpPr>
          <p:cNvPr id="9" name="Text 3"/>
          <p:cNvSpPr txBox="1"/>
          <p:nvPr/>
        </p:nvSpPr>
        <p:spPr>
          <a:xfrm>
            <a:off x="719226" y="3286149"/>
            <a:ext cx="3387900" cy="372600"/>
          </a:xfrm>
          <a:prstGeom prst="rect">
            <a:avLst/>
          </a:prstGeom>
          <a:noFill/>
          <a:ln/>
        </p:spPr>
        <p:txBody>
          <a:bodyPr wrap="square" lIns="0" tIns="0" rIns="0" bIns="0" rtlCol="0" anchor="ctr"/>
          <a:lstStyle/>
          <a:p>
            <a:pPr algn="l" indent="0" marL="0">
              <a:lnSpc>
                <a:spcPct val="115000"/>
              </a:lnSpc>
              <a:buNone/>
            </a:pPr>
            <a:r>
              <a:rPr lang="en-US" sz="1400" b="1" dirty="0">
                <a:solidFill>
                  <a:srgbClr val="6B4D42"/>
                </a:solidFill>
                <a:latin typeface="Arial" pitchFamily="34" charset="0"/>
                <a:ea typeface="Arial" pitchFamily="34" charset="-122"/>
                <a:cs typeface="Arial" pitchFamily="34" charset="-120"/>
              </a:rPr>
              <a:t>Круг в центре шара
</a:t>
            </a:r>
            <a:endParaRPr lang="en-US" sz="1400" dirty="0"/>
          </a:p>
        </p:txBody>
      </p:sp>
      <p:sp>
        <p:nvSpPr>
          <p:cNvPr id="10" name="Text 4"/>
          <p:cNvSpPr txBox="1"/>
          <p:nvPr/>
        </p:nvSpPr>
        <p:spPr>
          <a:xfrm>
            <a:off x="4957350" y="3786156"/>
            <a:ext cx="3387900" cy="740400"/>
          </a:xfrm>
          <a:prstGeom prst="rect">
            <a:avLst/>
          </a:prstGeom>
          <a:noFill/>
          <a:ln/>
        </p:spPr>
        <p:txBody>
          <a:bodyPr wrap="square" lIns="0" tIns="0" rIns="0" bIns="0" rtlCol="0" anchor="t"/>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Когда плоскость проходит не через центр, получается тоже круг, но меньшего размера. Чем дальше плоскость от центра, тем меньше радиус сечения. На схеме это удобно показать двумя разными разрезами рядом, чтобы сравнить их размеры.
</a:t>
            </a:r>
            <a:endParaRPr lang="en-US" sz="1000" dirty="0"/>
          </a:p>
        </p:txBody>
      </p:sp>
      <p:sp>
        <p:nvSpPr>
          <p:cNvPr id="11" name="Text 5"/>
          <p:cNvSpPr txBox="1"/>
          <p:nvPr/>
        </p:nvSpPr>
        <p:spPr>
          <a:xfrm>
            <a:off x="4957351" y="3286150"/>
            <a:ext cx="3387900" cy="372600"/>
          </a:xfrm>
          <a:prstGeom prst="rect">
            <a:avLst/>
          </a:prstGeom>
          <a:noFill/>
          <a:ln/>
        </p:spPr>
        <p:txBody>
          <a:bodyPr wrap="square" lIns="0" tIns="0" rIns="0" bIns="0" rtlCol="0" anchor="ctr"/>
          <a:lstStyle/>
          <a:p>
            <a:pPr algn="l" indent="0" marL="0">
              <a:lnSpc>
                <a:spcPct val="115000"/>
              </a:lnSpc>
              <a:buNone/>
            </a:pPr>
            <a:r>
              <a:rPr lang="en-US" sz="1400" b="1" dirty="0">
                <a:solidFill>
                  <a:srgbClr val="6B4D42"/>
                </a:solidFill>
                <a:latin typeface="Arial" pitchFamily="34" charset="0"/>
                <a:ea typeface="Arial" pitchFamily="34" charset="-122"/>
                <a:cs typeface="Arial" pitchFamily="34" charset="-120"/>
              </a:rPr>
              <a:t>Сдвинутая плоскость
</a:t>
            </a:r>
            <a:endParaRPr lang="en-US" sz="1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8ECDB"/>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858868" y="1095972"/>
            <a:ext cx="3654900" cy="1238526"/>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609300" y="105875"/>
            <a:ext cx="7798500" cy="1015800"/>
          </a:xfrm>
          <a:prstGeom prst="rect">
            <a:avLst/>
          </a:prstGeom>
          <a:noFill/>
          <a:ln/>
        </p:spPr>
        <p:txBody>
          <a:bodyPr wrap="square" lIns="0" tIns="0" rIns="0" bIns="0" rtlCol="0" anchor="ctr"/>
          <a:lstStyle/>
          <a:p>
            <a:pPr algn="ctr" indent="0" marL="0">
              <a:lnSpc>
                <a:spcPct val="100000"/>
              </a:lnSpc>
              <a:buNone/>
            </a:pPr>
            <a:r>
              <a:rPr lang="en-US" sz="2500" b="1" dirty="0">
                <a:solidFill>
                  <a:srgbClr val="6B4D42"/>
                </a:solidFill>
                <a:latin typeface="Arial" pitchFamily="34" charset="0"/>
                <a:ea typeface="Arial" pitchFamily="34" charset="-122"/>
                <a:cs typeface="Arial" pitchFamily="34" charset="-120"/>
              </a:rPr>
              <a:t>Чем отличаются круг, шар и сфера
</a:t>
            </a:r>
            <a:endParaRPr lang="en-US" sz="2500" dirty="0"/>
          </a:p>
        </p:txBody>
      </p:sp>
      <p:sp>
        <p:nvSpPr>
          <p:cNvPr id="9" name="Text 1"/>
          <p:cNvSpPr txBox="1"/>
          <p:nvPr/>
        </p:nvSpPr>
        <p:spPr>
          <a:xfrm>
            <a:off x="784500" y="1266325"/>
            <a:ext cx="3086400" cy="1015800"/>
          </a:xfrm>
          <a:prstGeom prst="rect">
            <a:avLst/>
          </a:prstGeom>
          <a:noFill/>
          <a:ln/>
        </p:spPr>
        <p:txBody>
          <a:bodyPr wrap="square" lIns="0" tIns="0" rIns="0" bIns="0" rtlCol="0" anchor="ctr"/>
          <a:lstStyle/>
          <a:p>
            <a:pPr algn="l" indent="0" marL="0">
              <a:lnSpc>
                <a:spcPct val="115000"/>
              </a:lnSpc>
              <a:buNone/>
            </a:pPr>
            <a:r>
              <a:rPr lang="en-US" sz="1077" b="1" dirty="0">
                <a:solidFill>
                  <a:srgbClr val="000000"/>
                </a:solidFill>
                <a:latin typeface="Arial" pitchFamily="34" charset="0"/>
                <a:ea typeface="Arial" pitchFamily="34" charset="-122"/>
                <a:cs typeface="Arial" pitchFamily="34" charset="-120"/>
              </a:rPr>
              <a:t>Круг на плоскости
</a:t>
            </a:r>
            <a:pPr algn="l" indent="0" marL="0">
              <a:lnSpc>
                <a:spcPct val="115000"/>
              </a:lnSpc>
              <a:buNone/>
            </a:pPr>
            <a:r>
              <a:rPr lang="en-US" sz="49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77" dirty="0">
                <a:solidFill>
                  <a:srgbClr val="000000"/>
                </a:solidFill>
                <a:latin typeface="Arial" pitchFamily="34" charset="0"/>
                <a:ea typeface="Arial" pitchFamily="34" charset="-122"/>
                <a:cs typeface="Arial" pitchFamily="34" charset="-120"/>
              </a:rPr>
              <a:t>Круг — это плоская фигура, которую можно нарисовать на листе бумаги. Он имеет внутреннюю область и границу, поэтому относится к двумерным объектам, а не к пространственным телам.
</a:t>
            </a:r>
            <a:endParaRPr lang="en-US" sz="1077" dirty="0"/>
          </a:p>
        </p:txBody>
      </p:sp>
      <p:sp>
        <p:nvSpPr>
          <p:cNvPr id="10" name="Text 2"/>
          <p:cNvSpPr txBox="1"/>
          <p:nvPr/>
        </p:nvSpPr>
        <p:spPr>
          <a:xfrm>
            <a:off x="5158475" y="2543475"/>
            <a:ext cx="3086400" cy="1015800"/>
          </a:xfrm>
          <a:prstGeom prst="rect">
            <a:avLst/>
          </a:prstGeom>
          <a:noFill/>
          <a:ln/>
        </p:spPr>
        <p:txBody>
          <a:bodyPr wrap="square" lIns="0" tIns="0" rIns="0" bIns="0" rtlCol="0" anchor="ctr"/>
          <a:lstStyle/>
          <a:p>
            <a:pPr algn="l" indent="0" marL="0">
              <a:lnSpc>
                <a:spcPct val="115000"/>
              </a:lnSpc>
              <a:buNone/>
            </a:pPr>
            <a:r>
              <a:rPr lang="en-US" sz="1077" b="1" dirty="0">
                <a:solidFill>
                  <a:srgbClr val="000000"/>
                </a:solidFill>
                <a:latin typeface="Arial" pitchFamily="34" charset="0"/>
                <a:ea typeface="Arial" pitchFamily="34" charset="-122"/>
                <a:cs typeface="Arial" pitchFamily="34" charset="-120"/>
              </a:rPr>
              <a:t>Шар как тело
</a:t>
            </a:r>
            <a:pPr algn="l" indent="0" marL="0">
              <a:lnSpc>
                <a:spcPct val="115000"/>
              </a:lnSpc>
              <a:buNone/>
            </a:pPr>
            <a:r>
              <a:rPr lang="en-US" sz="49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77" dirty="0">
                <a:solidFill>
                  <a:srgbClr val="000000"/>
                </a:solidFill>
                <a:latin typeface="Arial" pitchFamily="34" charset="0"/>
                <a:ea typeface="Arial" pitchFamily="34" charset="-122"/>
                <a:cs typeface="Arial" pitchFamily="34" charset="-120"/>
              </a:rPr>
              <a:t>Шар включает сферу и все точки внутри неё. Это уже объёмная фигура, которую можно заполнить или измерить по объёму. Именно поэтому шар относится к трёхмерным объектам.
</a:t>
            </a:r>
            <a:endParaRPr lang="en-US" sz="1077" dirty="0"/>
          </a:p>
        </p:txBody>
      </p:sp>
      <p:sp>
        <p:nvSpPr>
          <p:cNvPr id="11" name="Text 3"/>
          <p:cNvSpPr txBox="1"/>
          <p:nvPr/>
        </p:nvSpPr>
        <p:spPr>
          <a:xfrm>
            <a:off x="784500" y="3115975"/>
            <a:ext cx="3086400" cy="1015800"/>
          </a:xfrm>
          <a:prstGeom prst="rect">
            <a:avLst/>
          </a:prstGeom>
          <a:noFill/>
          <a:ln/>
        </p:spPr>
        <p:txBody>
          <a:bodyPr wrap="square" lIns="0" tIns="0" rIns="0" bIns="0" rtlCol="0" anchor="ctr"/>
          <a:lstStyle/>
          <a:p>
            <a:pPr algn="l" indent="0" marL="0">
              <a:lnSpc>
                <a:spcPct val="115000"/>
              </a:lnSpc>
              <a:buNone/>
            </a:pPr>
            <a:r>
              <a:rPr lang="en-US" sz="1077" b="1" dirty="0">
                <a:solidFill>
                  <a:srgbClr val="000000"/>
                </a:solidFill>
                <a:latin typeface="Arial" pitchFamily="34" charset="0"/>
                <a:ea typeface="Arial" pitchFamily="34" charset="-122"/>
                <a:cs typeface="Arial" pitchFamily="34" charset="-120"/>
              </a:rPr>
              <a:t>Сфера как поверхность
</a:t>
            </a:r>
            <a:pPr algn="l" indent="0" marL="0">
              <a:lnSpc>
                <a:spcPct val="115000"/>
              </a:lnSpc>
              <a:buNone/>
            </a:pPr>
            <a:r>
              <a:rPr lang="en-US" sz="49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77" dirty="0">
                <a:solidFill>
                  <a:srgbClr val="000000"/>
                </a:solidFill>
                <a:latin typeface="Arial" pitchFamily="34" charset="0"/>
                <a:ea typeface="Arial" pitchFamily="34" charset="-122"/>
                <a:cs typeface="Arial" pitchFamily="34" charset="-120"/>
              </a:rPr>
              <a:t>Сфера состоит только из точек, удалённых от центра на одинаковое расстояние. У неё нет толщины и внутренней части, поэтому в геометрии сферу рассматривают как поверхность в пространстве.
</a:t>
            </a:r>
            <a:endParaRPr lang="en-US" sz="1077" dirty="0"/>
          </a:p>
        </p:txBody>
      </p:sp>
      <p:sp>
        <p:nvSpPr>
          <p:cNvPr id="12" name="Text 4"/>
          <p:cNvSpPr txBox="1"/>
          <p:nvPr/>
        </p:nvSpPr>
        <p:spPr>
          <a:xfrm>
            <a:off x="5158475" y="3855225"/>
            <a:ext cx="3086400" cy="1015800"/>
          </a:xfrm>
          <a:prstGeom prst="rect">
            <a:avLst/>
          </a:prstGeom>
          <a:noFill/>
          <a:ln/>
        </p:spPr>
        <p:txBody>
          <a:bodyPr wrap="square" lIns="0" tIns="0" rIns="0" bIns="0" rtlCol="0" anchor="ctr"/>
          <a:lstStyle/>
          <a:p>
            <a:pPr algn="l" indent="0" marL="0">
              <a:lnSpc>
                <a:spcPct val="115000"/>
              </a:lnSpc>
              <a:buNone/>
            </a:pPr>
            <a:r>
              <a:rPr lang="en-US" sz="1077" b="1" dirty="0">
                <a:solidFill>
                  <a:srgbClr val="000000"/>
                </a:solidFill>
                <a:latin typeface="Arial" pitchFamily="34" charset="0"/>
                <a:ea typeface="Arial" pitchFamily="34" charset="-122"/>
                <a:cs typeface="Arial" pitchFamily="34" charset="-120"/>
              </a:rPr>
              <a:t>Что видно на чертеже
</a:t>
            </a:r>
            <a:pPr algn="l" indent="0" marL="0">
              <a:lnSpc>
                <a:spcPct val="115000"/>
              </a:lnSpc>
              <a:buNone/>
            </a:pPr>
            <a:r>
              <a:rPr lang="en-US" sz="49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77" dirty="0">
                <a:solidFill>
                  <a:srgbClr val="000000"/>
                </a:solidFill>
                <a:latin typeface="Arial" pitchFamily="34" charset="0"/>
                <a:ea typeface="Arial" pitchFamily="34" charset="-122"/>
                <a:cs typeface="Arial" pitchFamily="34" charset="-120"/>
              </a:rPr>
              <a:t>На рисунке круг изображают в плоскости, а шар и сферу — как пространственные объекты. Чтобы не путать фигуры, важно помнить: у шара есть объём, а у сферы — только поверхность.
</a:t>
            </a:r>
            <a:endParaRPr lang="en-US" sz="1077" dirty="0"/>
          </a:p>
        </p:txBody>
      </p:sp>
      <p:sp>
        <p:nvSpPr>
          <p:cNvPr id="13" name="Text 5"/>
          <p:cNvSpPr txBox="1"/>
          <p:nvPr/>
        </p:nvSpPr>
        <p:spPr>
          <a:xfrm>
            <a:off x="-900" y="4822700"/>
            <a:ext cx="534600" cy="715800"/>
          </a:xfrm>
          <a:prstGeom prst="rect">
            <a:avLst/>
          </a:prstGeom>
          <a:noFill/>
          <a:ln/>
        </p:spPr>
        <p:txBody>
          <a:bodyPr wrap="square" lIns="0" tIns="0" rIns="0" bIns="0" rtlCol="0" anchor="t"/>
          <a:lstStyle/>
          <a:p>
            <a:pPr algn="ctr" indent="0" marL="0">
              <a:lnSpc>
                <a:spcPct val="100000"/>
              </a:lnSpc>
              <a:buNone/>
            </a:pPr>
            <a:r>
              <a:rPr lang="en-US" sz="1400" b="1" dirty="0">
                <a:solidFill>
                  <a:srgbClr val="6B4D42"/>
                </a:solidFill>
                <a:latin typeface="Arial" pitchFamily="34" charset="0"/>
                <a:ea typeface="Arial" pitchFamily="34" charset="-122"/>
                <a:cs typeface="Arial" pitchFamily="34" charset="-120"/>
              </a:rPr>
              <a:t>12</a:t>
            </a:r>
            <a:endParaRPr lang="en-US" sz="1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8ECDB"/>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558057" y="1235475"/>
            <a:ext cx="4444185" cy="3234300"/>
          </a:xfrm>
          <a:prstGeom prst="rect">
            <a:avLst/>
          </a:prstGeom>
        </p:spPr>
      </p:pic>
      <p:sp>
        <p:nvSpPr>
          <p:cNvPr id="3" name="Text 0"/>
          <p:cNvSpPr txBox="1"/>
          <p:nvPr/>
        </p:nvSpPr>
        <p:spPr>
          <a:xfrm>
            <a:off x="237650" y="1461250"/>
            <a:ext cx="3787200" cy="2486400"/>
          </a:xfrm>
          <a:prstGeom prst="rect">
            <a:avLst/>
          </a:prstGeom>
          <a:noFill/>
          <a:ln/>
        </p:spPr>
        <p:txBody>
          <a:bodyPr wrap="square" lIns="0" tIns="0" rIns="0" bIns="0" rtlCol="0" anchor="ctr"/>
          <a:lstStyle/>
          <a:p>
            <a:pPr algn="l" indent="0" marL="0">
              <a:lnSpc>
                <a:spcPct val="150041"/>
              </a:lnSpc>
              <a:buNone/>
            </a:pPr>
            <a:r>
              <a:rPr lang="en-US" sz="1200" dirty="0">
                <a:solidFill>
                  <a:srgbClr val="000000"/>
                </a:solidFill>
                <a:latin typeface="Arial" pitchFamily="34" charset="0"/>
                <a:ea typeface="Arial" pitchFamily="34" charset="-122"/>
                <a:cs typeface="Arial" pitchFamily="34" charset="-120"/>
              </a:rPr>
              <a:t>Обе величины зависят от радиуса, но по-разному: площадь — от квадрата, а объём — от куба. Поэтому при увеличении радиуса объём заметно опережает рост площади.
</a:t>
            </a:r>
            <a:pPr algn="l" indent="0" marL="0">
              <a:lnSpc>
                <a:spcPct val="150041"/>
              </a:lnSpc>
              <a:buNone/>
            </a:pPr>
            <a:r>
              <a:rPr lang="en-US" sz="1200" dirty="0">
                <a:solidFill>
                  <a:srgbClr val="000000"/>
                </a:solidFill>
                <a:latin typeface="Arial" pitchFamily="34" charset="0"/>
                <a:ea typeface="Arial" pitchFamily="34" charset="-122"/>
                <a:cs typeface="Arial" pitchFamily="34" charset="-120"/>
              </a:rPr>
              <a:t>
</a:t>
            </a:r>
            <a:pPr algn="l" indent="0" marL="0">
              <a:lnSpc>
                <a:spcPct val="150041"/>
              </a:lnSpc>
              <a:buNone/>
            </a:pPr>
            <a:r>
              <a:rPr lang="en-US" sz="1200" dirty="0">
                <a:solidFill>
                  <a:srgbClr val="000000"/>
                </a:solidFill>
                <a:latin typeface="Arial" pitchFamily="34" charset="0"/>
                <a:ea typeface="Arial" pitchFamily="34" charset="-122"/>
                <a:cs typeface="Arial" pitchFamily="34" charset="-120"/>
              </a:rPr>
              <a:t>По данным видно, что при одинаковом увеличении радиуса объём растёт быстрее площади поверхности, особенно на больших значениях r.
</a:t>
            </a:r>
            <a:endParaRPr lang="en-US" sz="1200" dirty="0"/>
          </a:p>
        </p:txBody>
      </p:sp>
      <p:sp>
        <p:nvSpPr>
          <p:cNvPr id="4" name="Text 1"/>
          <p:cNvSpPr txBox="1"/>
          <p:nvPr/>
        </p:nvSpPr>
        <p:spPr>
          <a:xfrm>
            <a:off x="1024955" y="247125"/>
            <a:ext cx="7094100" cy="569400"/>
          </a:xfrm>
          <a:prstGeom prst="rect">
            <a:avLst/>
          </a:prstGeom>
          <a:noFill/>
          <a:ln/>
        </p:spPr>
        <p:txBody>
          <a:bodyPr wrap="square" lIns="0" tIns="0" rIns="0" bIns="0" rtlCol="0" anchor="ctr"/>
          <a:lstStyle/>
          <a:p>
            <a:pPr algn="ctr" indent="0" marL="0">
              <a:lnSpc>
                <a:spcPct val="100000"/>
              </a:lnSpc>
              <a:buNone/>
            </a:pPr>
            <a:r>
              <a:rPr lang="en-US" sz="2500" b="1" dirty="0">
                <a:solidFill>
                  <a:srgbClr val="6B4D42"/>
                </a:solidFill>
                <a:latin typeface="Arial" pitchFamily="34" charset="0"/>
                <a:ea typeface="Arial" pitchFamily="34" charset="-122"/>
                <a:cs typeface="Arial" pitchFamily="34" charset="-120"/>
              </a:rPr>
              <a:t>Почему объём растёт быстрее площади
</a:t>
            </a:r>
            <a:endParaRPr lang="en-US" sz="2500" dirty="0"/>
          </a:p>
        </p:txBody>
      </p:sp>
      <p:sp>
        <p:nvSpPr>
          <p:cNvPr id="5" name="Text 2"/>
          <p:cNvSpPr txBox="1"/>
          <p:nvPr/>
        </p:nvSpPr>
        <p:spPr>
          <a:xfrm>
            <a:off x="-900" y="4822700"/>
            <a:ext cx="534600" cy="715800"/>
          </a:xfrm>
          <a:prstGeom prst="rect">
            <a:avLst/>
          </a:prstGeom>
          <a:noFill/>
          <a:ln/>
        </p:spPr>
        <p:txBody>
          <a:bodyPr wrap="square" lIns="0" tIns="0" rIns="0" bIns="0" rtlCol="0" anchor="t"/>
          <a:lstStyle/>
          <a:p>
            <a:pPr algn="ctr" indent="0" marL="0">
              <a:lnSpc>
                <a:spcPct val="100000"/>
              </a:lnSpc>
              <a:buNone/>
            </a:pPr>
            <a:r>
              <a:rPr lang="en-US" sz="1400" b="1" dirty="0">
                <a:solidFill>
                  <a:srgbClr val="6B4D42"/>
                </a:solidFill>
                <a:latin typeface="Arial" pitchFamily="34" charset="0"/>
                <a:ea typeface="Arial" pitchFamily="34" charset="-122"/>
                <a:cs typeface="Arial" pitchFamily="34" charset="-120"/>
              </a:rPr>
              <a:t>13</a:t>
            </a:r>
            <a:endParaRPr lang="en-US" sz="1400" dirty="0"/>
          </a:p>
        </p:txBody>
      </p:sp>
      <p:sp>
        <p:nvSpPr>
          <p:cNvPr id="6" name="Text 3"/>
          <p:cNvSpPr txBox="1"/>
          <p:nvPr/>
        </p:nvSpPr>
        <p:spPr>
          <a:xfrm>
            <a:off x="4415625" y="4797275"/>
            <a:ext cx="4562100" cy="184800"/>
          </a:xfrm>
          <a:prstGeom prst="rect">
            <a:avLst/>
          </a:prstGeom>
          <a:noFill/>
          <a:ln/>
        </p:spPr>
        <p:txBody>
          <a:bodyPr wrap="square" lIns="0" tIns="0" rIns="0" bIns="0" rtlCol="0" anchor="ctr"/>
          <a:lstStyle/>
          <a:p>
            <a:pPr algn="r" indent="0" marL="0">
              <a:lnSpc>
                <a:spcPct val="100000"/>
              </a:lnSpc>
              <a:buNone/>
            </a:pPr>
            <a:r>
              <a:rPr lang="en-US" sz="1000" i="1" dirty="0">
                <a:solidFill>
                  <a:srgbClr val="6B4D42"/>
                </a:solidFill>
                <a:latin typeface="Arial" pitchFamily="34" charset="0"/>
                <a:ea typeface="Arial" pitchFamily="34" charset="-122"/>
                <a:cs typeface="Arial" pitchFamily="34" charset="-120"/>
              </a:rPr>
              <a:t>Расчёты по формулам S = 4πr² и V = 4/3πr³; π ≈ 3,14
</a:t>
            </a:r>
            <a:endParaRPr lang="en-US" sz="1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8ECDB"/>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069187" y="1517888"/>
            <a:ext cx="420300" cy="420300"/>
          </a:xfrm>
          <a:prstGeom prst="rect">
            <a:avLst/>
          </a:prstGeom>
        </p:spPr>
      </p:pic>
      <p:pic>
        <p:nvPicPr>
          <p:cNvPr id="4" name="Image 2" descr="preencoded.png">    </p:cNvPr>
          <p:cNvPicPr>
            <a:picLocks noChangeAspect="1"/>
          </p:cNvPicPr>
          <p:nvPr/>
        </p:nvPicPr>
        <p:blipFill>
          <a:blip r:embed="rId3"/>
          <a:stretch>
            <a:fillRect/>
          </a:stretch>
        </p:blipFill>
        <p:spPr>
          <a:xfrm>
            <a:off x="5944500" y="2656923"/>
            <a:ext cx="435600" cy="348480"/>
          </a:xfrm>
          <a:prstGeom prst="rect">
            <a:avLst/>
          </a:prstGeom>
        </p:spPr>
      </p:pic>
      <p:pic>
        <p:nvPicPr>
          <p:cNvPr id="5" name="Image 3" descr="preencoded.png">    </p:cNvPr>
          <p:cNvPicPr>
            <a:picLocks noChangeAspect="1"/>
          </p:cNvPicPr>
          <p:nvPr/>
        </p:nvPicPr>
        <p:blipFill>
          <a:blip r:embed="rId4"/>
          <a:stretch>
            <a:fillRect/>
          </a:stretch>
        </p:blipFill>
        <p:spPr>
          <a:xfrm>
            <a:off x="8169050" y="2621013"/>
            <a:ext cx="420300" cy="420300"/>
          </a:xfrm>
          <a:prstGeom prst="rect">
            <a:avLst/>
          </a:prstGeom>
        </p:spPr>
      </p:pic>
      <p:pic>
        <p:nvPicPr>
          <p:cNvPr id="6" name="Image 4" descr="preencoded.png">    </p:cNvPr>
          <p:cNvPicPr>
            <a:picLocks noChangeAspect="1"/>
          </p:cNvPicPr>
          <p:nvPr/>
        </p:nvPicPr>
        <p:blipFill>
          <a:blip r:embed="rId5"/>
          <a:stretch>
            <a:fillRect/>
          </a:stretch>
        </p:blipFill>
        <p:spPr>
          <a:xfrm>
            <a:off x="7134859" y="3731838"/>
            <a:ext cx="288956" cy="4203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362131" y="2008550"/>
            <a:ext cx="218400" cy="2184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362131" y="945250"/>
            <a:ext cx="218400" cy="2184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393575" y="3071026"/>
            <a:ext cx="155513" cy="226200"/>
          </a:xfrm>
          <a:prstGeom prst="rect">
            <a:avLst/>
          </a:prstGeom>
        </p:spPr>
      </p:pic>
      <p:pic>
        <p:nvPicPr>
          <p:cNvPr id="13" name="Image 11" descr="preencoded.png">    </p:cNvPr>
          <p:cNvPicPr>
            <a:picLocks noChangeAspect="1"/>
          </p:cNvPicPr>
          <p:nvPr/>
        </p:nvPicPr>
        <p:blipFill>
          <a:blip r:embed="rId12"/>
          <a:stretch>
            <a:fillRect/>
          </a:stretch>
        </p:blipFill>
        <p:spPr>
          <a:xfrm>
            <a:off x="0" y="0"/>
            <a:ext cx="9144000" cy="5143500"/>
          </a:xfrm>
          <a:prstGeom prst="rect">
            <a:avLst/>
          </a:prstGeom>
        </p:spPr>
      </p:pic>
      <p:pic>
        <p:nvPicPr>
          <p:cNvPr id="14" name="Image 12" descr="preencoded.png">    </p:cNvPr>
          <p:cNvPicPr>
            <a:picLocks noChangeAspect="1"/>
          </p:cNvPicPr>
          <p:nvPr/>
        </p:nvPicPr>
        <p:blipFill>
          <a:blip r:embed="rId13"/>
          <a:stretch>
            <a:fillRect/>
          </a:stretch>
        </p:blipFill>
        <p:spPr>
          <a:xfrm>
            <a:off x="362131" y="4173937"/>
            <a:ext cx="218400" cy="174720"/>
          </a:xfrm>
          <a:prstGeom prst="rect">
            <a:avLst/>
          </a:prstGeom>
        </p:spPr>
      </p:pic>
      <p:sp>
        <p:nvSpPr>
          <p:cNvPr id="15" name="Text 0"/>
          <p:cNvSpPr txBox="1"/>
          <p:nvPr/>
        </p:nvSpPr>
        <p:spPr>
          <a:xfrm>
            <a:off x="449250" y="141125"/>
            <a:ext cx="8245500" cy="573000"/>
          </a:xfrm>
          <a:prstGeom prst="rect">
            <a:avLst/>
          </a:prstGeom>
          <a:noFill/>
          <a:ln/>
        </p:spPr>
        <p:txBody>
          <a:bodyPr wrap="square" lIns="0" tIns="0" rIns="0" bIns="0" rtlCol="0" anchor="ctr"/>
          <a:lstStyle/>
          <a:p>
            <a:pPr algn="ctr" indent="0" marL="0">
              <a:lnSpc>
                <a:spcPct val="100000"/>
              </a:lnSpc>
              <a:buNone/>
            </a:pPr>
            <a:r>
              <a:rPr lang="en-US" sz="2000" b="1" dirty="0">
                <a:solidFill>
                  <a:srgbClr val="6B4D42"/>
                </a:solidFill>
                <a:latin typeface="Arial" pitchFamily="34" charset="0"/>
                <a:ea typeface="Arial" pitchFamily="34" charset="-122"/>
                <a:cs typeface="Arial" pitchFamily="34" charset="-120"/>
              </a:rPr>
              <a:t>Сфера и шар в окружающем мире
</a:t>
            </a:r>
            <a:endParaRPr lang="en-US" sz="2000" dirty="0"/>
          </a:p>
        </p:txBody>
      </p:sp>
      <p:sp>
        <p:nvSpPr>
          <p:cNvPr id="16" name="Text 1"/>
          <p:cNvSpPr txBox="1"/>
          <p:nvPr/>
        </p:nvSpPr>
        <p:spPr>
          <a:xfrm>
            <a:off x="842625" y="2050361"/>
            <a:ext cx="4287300" cy="803100"/>
          </a:xfrm>
          <a:prstGeom prst="rect">
            <a:avLst/>
          </a:prstGeom>
          <a:noFill/>
          <a:ln/>
        </p:spPr>
        <p:txBody>
          <a:bodyPr wrap="square" lIns="0" tIns="0" rIns="0" bIns="0" rtlCol="0" anchor="t"/>
          <a:lstStyle/>
          <a:p>
            <a:pPr algn="l" indent="0" marL="0">
              <a:lnSpc>
                <a:spcPct val="115000"/>
              </a:lnSpc>
              <a:buNone/>
            </a:pPr>
            <a:r>
              <a:rPr lang="en-US" sz="1500" b="1" dirty="0">
                <a:solidFill>
                  <a:srgbClr val="6B4D42"/>
                </a:solidFill>
                <a:latin typeface="Arial" pitchFamily="34" charset="0"/>
                <a:ea typeface="Arial" pitchFamily="34" charset="-122"/>
                <a:cs typeface="Arial" pitchFamily="34" charset="-120"/>
              </a:rPr>
              <a:t>Глобус Земли
</a:t>
            </a:r>
            <a:pPr algn="l" indent="0" marL="0">
              <a:lnSpc>
                <a:spcPct val="115000"/>
              </a:lnSpc>
              <a:buNone/>
            </a:pPr>
            <a:r>
              <a:rPr lang="en-US" sz="600" b="1" dirty="0">
                <a:solidFill>
                  <a:srgbClr val="6B4D42"/>
                </a:solidFill>
                <a:latin typeface="Arial" pitchFamily="34" charset="0"/>
                <a:ea typeface="Arial" pitchFamily="34" charset="-122"/>
                <a:cs typeface="Arial" pitchFamily="34" charset="-120"/>
              </a:rPr>
              <a:t>
</a:t>
            </a:r>
            <a:pPr algn="l" indent="0" marL="0">
              <a:lnSpc>
                <a:spcPct val="115000"/>
              </a:lnSpc>
              <a:buNone/>
            </a:pPr>
            <a:r>
              <a:rPr lang="en-US" sz="1050" dirty="0">
                <a:solidFill>
                  <a:srgbClr val="000000"/>
                </a:solidFill>
                <a:latin typeface="Arial" pitchFamily="34" charset="0"/>
                <a:ea typeface="Arial" pitchFamily="34" charset="-122"/>
                <a:cs typeface="Arial" pitchFamily="34" charset="-120"/>
              </a:rPr>
              <a:t>Глобус напоминает сферу, потому что показывает поверхность нашей планеты. Он не передаёт все детали идеально, но хорошо помогает представить Землю как объёмный объект.
</a:t>
            </a:r>
            <a:endParaRPr lang="en-US" sz="1500" dirty="0"/>
          </a:p>
        </p:txBody>
      </p:sp>
      <p:sp>
        <p:nvSpPr>
          <p:cNvPr id="17" name="Text 2"/>
          <p:cNvSpPr txBox="1"/>
          <p:nvPr/>
        </p:nvSpPr>
        <p:spPr>
          <a:xfrm>
            <a:off x="842625" y="981342"/>
            <a:ext cx="4287300" cy="803100"/>
          </a:xfrm>
          <a:prstGeom prst="rect">
            <a:avLst/>
          </a:prstGeom>
          <a:noFill/>
          <a:ln/>
        </p:spPr>
        <p:txBody>
          <a:bodyPr wrap="square" lIns="0" tIns="0" rIns="0" bIns="0" rtlCol="0" anchor="t"/>
          <a:lstStyle/>
          <a:p>
            <a:pPr algn="l" indent="0" marL="0">
              <a:lnSpc>
                <a:spcPct val="115000"/>
              </a:lnSpc>
              <a:buNone/>
            </a:pPr>
            <a:r>
              <a:rPr lang="en-US" sz="1500" b="1" dirty="0">
                <a:solidFill>
                  <a:srgbClr val="6B4D42"/>
                </a:solidFill>
                <a:latin typeface="Arial" pitchFamily="34" charset="0"/>
                <a:ea typeface="Arial" pitchFamily="34" charset="-122"/>
                <a:cs typeface="Arial" pitchFamily="34" charset="-120"/>
              </a:rPr>
              <a:t>Спортивные мячи
</a:t>
            </a:r>
            <a:pPr algn="l" indent="0" marL="0">
              <a:lnSpc>
                <a:spcPct val="115000"/>
              </a:lnSpc>
              <a:buNone/>
            </a:pPr>
            <a:r>
              <a:rPr lang="en-US" sz="600" b="1" dirty="0">
                <a:solidFill>
                  <a:srgbClr val="6B4D42"/>
                </a:solidFill>
                <a:latin typeface="Arial" pitchFamily="34" charset="0"/>
                <a:ea typeface="Arial" pitchFamily="34" charset="-122"/>
                <a:cs typeface="Arial" pitchFamily="34" charset="-120"/>
              </a:rPr>
              <a:t>
</a:t>
            </a:r>
            <a:pPr algn="l" indent="0" marL="0">
              <a:lnSpc>
                <a:spcPct val="115000"/>
              </a:lnSpc>
              <a:buNone/>
            </a:pPr>
            <a:r>
              <a:rPr lang="en-US" sz="1050" dirty="0">
                <a:solidFill>
                  <a:srgbClr val="000000"/>
                </a:solidFill>
                <a:latin typeface="Arial" pitchFamily="34" charset="0"/>
                <a:ea typeface="Arial" pitchFamily="34" charset="-122"/>
                <a:cs typeface="Arial" pitchFamily="34" charset="-120"/>
              </a:rPr>
              <a:t>Футбольные и теннисные мячи близки к шарообразной форме. Такая форма помогает предмету катиться, а нагрузка по поверхности распределяется более равномерно.
</a:t>
            </a:r>
            <a:endParaRPr lang="en-US" sz="1500" dirty="0"/>
          </a:p>
        </p:txBody>
      </p:sp>
      <p:sp>
        <p:nvSpPr>
          <p:cNvPr id="18" name="Text 3"/>
          <p:cNvSpPr txBox="1"/>
          <p:nvPr/>
        </p:nvSpPr>
        <p:spPr>
          <a:xfrm>
            <a:off x="842650" y="3107950"/>
            <a:ext cx="4287300" cy="803100"/>
          </a:xfrm>
          <a:prstGeom prst="rect">
            <a:avLst/>
          </a:prstGeom>
          <a:noFill/>
          <a:ln/>
        </p:spPr>
        <p:txBody>
          <a:bodyPr wrap="square" lIns="0" tIns="0" rIns="0" bIns="0" rtlCol="0" anchor="t"/>
          <a:lstStyle/>
          <a:p>
            <a:pPr algn="l" indent="0" marL="0">
              <a:lnSpc>
                <a:spcPct val="115000"/>
              </a:lnSpc>
              <a:buNone/>
            </a:pPr>
            <a:r>
              <a:rPr lang="en-US" sz="1500" b="1" dirty="0">
                <a:solidFill>
                  <a:srgbClr val="6B4D42"/>
                </a:solidFill>
                <a:latin typeface="Arial" pitchFamily="34" charset="0"/>
                <a:ea typeface="Arial" pitchFamily="34" charset="-122"/>
                <a:cs typeface="Arial" pitchFamily="34" charset="-120"/>
              </a:rPr>
              <a:t>Капли воды
</a:t>
            </a:r>
            <a:pPr algn="l" indent="0" marL="0">
              <a:lnSpc>
                <a:spcPct val="115000"/>
              </a:lnSpc>
              <a:buNone/>
            </a:pPr>
            <a:r>
              <a:rPr lang="en-US" sz="600" b="1" dirty="0">
                <a:solidFill>
                  <a:srgbClr val="6B4D42"/>
                </a:solidFill>
                <a:latin typeface="Arial" pitchFamily="34" charset="0"/>
                <a:ea typeface="Arial" pitchFamily="34" charset="-122"/>
                <a:cs typeface="Arial" pitchFamily="34" charset="-120"/>
              </a:rPr>
              <a:t>
</a:t>
            </a:r>
            <a:pPr algn="l" indent="0" marL="0">
              <a:lnSpc>
                <a:spcPct val="115000"/>
              </a:lnSpc>
              <a:buNone/>
            </a:pPr>
            <a:r>
              <a:rPr lang="en-US" sz="1050" dirty="0">
                <a:solidFill>
                  <a:srgbClr val="000000"/>
                </a:solidFill>
                <a:latin typeface="Arial" pitchFamily="34" charset="0"/>
                <a:ea typeface="Arial" pitchFamily="34" charset="-122"/>
                <a:cs typeface="Arial" pitchFamily="34" charset="-120"/>
              </a:rPr>
              <a:t>Маленькие капли стремятся стать почти шаром из-за поверхностного натяжения. При такой форме площадь поверхности получается наименьшей для данного объёма.
</a:t>
            </a:r>
            <a:endParaRPr lang="en-US" sz="1500" dirty="0"/>
          </a:p>
        </p:txBody>
      </p:sp>
      <p:sp>
        <p:nvSpPr>
          <p:cNvPr id="19" name="Text 4"/>
          <p:cNvSpPr txBox="1"/>
          <p:nvPr/>
        </p:nvSpPr>
        <p:spPr>
          <a:xfrm>
            <a:off x="842625" y="4188567"/>
            <a:ext cx="4287300" cy="803100"/>
          </a:xfrm>
          <a:prstGeom prst="rect">
            <a:avLst/>
          </a:prstGeom>
          <a:noFill/>
          <a:ln/>
        </p:spPr>
        <p:txBody>
          <a:bodyPr wrap="square" lIns="0" tIns="0" rIns="0" bIns="0" rtlCol="0" anchor="t"/>
          <a:lstStyle/>
          <a:p>
            <a:pPr algn="l" indent="0" marL="0">
              <a:lnSpc>
                <a:spcPct val="115000"/>
              </a:lnSpc>
              <a:buNone/>
            </a:pPr>
            <a:r>
              <a:rPr lang="en-US" sz="1500" b="1" dirty="0">
                <a:solidFill>
                  <a:srgbClr val="6B4D42"/>
                </a:solidFill>
                <a:latin typeface="Arial" pitchFamily="34" charset="0"/>
                <a:ea typeface="Arial" pitchFamily="34" charset="-122"/>
                <a:cs typeface="Arial" pitchFamily="34" charset="-120"/>
              </a:rPr>
              <a:t>Техника и механизмы
</a:t>
            </a:r>
            <a:pPr algn="l" indent="0" marL="0">
              <a:lnSpc>
                <a:spcPct val="115000"/>
              </a:lnSpc>
              <a:buNone/>
            </a:pPr>
            <a:r>
              <a:rPr lang="en-US" sz="600" b="1" dirty="0">
                <a:solidFill>
                  <a:srgbClr val="6B4D42"/>
                </a:solidFill>
                <a:latin typeface="Arial" pitchFamily="34" charset="0"/>
                <a:ea typeface="Arial" pitchFamily="34" charset="-122"/>
                <a:cs typeface="Arial" pitchFamily="34" charset="-120"/>
              </a:rPr>
              <a:t>
</a:t>
            </a:r>
            <a:pPr algn="l" indent="0" marL="0">
              <a:lnSpc>
                <a:spcPct val="115000"/>
              </a:lnSpc>
              <a:buNone/>
            </a:pPr>
            <a:r>
              <a:rPr lang="en-US" sz="1050" dirty="0">
                <a:solidFill>
                  <a:srgbClr val="000000"/>
                </a:solidFill>
                <a:latin typeface="Arial" pitchFamily="34" charset="0"/>
                <a:ea typeface="Arial" pitchFamily="34" charset="-122"/>
                <a:cs typeface="Arial" pitchFamily="34" charset="-120"/>
              </a:rPr>
              <a:t>Шарики в подшипниках и некоторые детали механизмов используют форму шара для уменьшения трения. Это делает движение более плавным и надёжным.
</a:t>
            </a:r>
            <a:endParaRPr lang="en-US" sz="1500" dirty="0"/>
          </a:p>
        </p:txBody>
      </p:sp>
      <p:sp>
        <p:nvSpPr>
          <p:cNvPr id="20" name="Text 5"/>
          <p:cNvSpPr txBox="1"/>
          <p:nvPr/>
        </p:nvSpPr>
        <p:spPr>
          <a:xfrm>
            <a:off x="8610300" y="4822700"/>
            <a:ext cx="534600" cy="715800"/>
          </a:xfrm>
          <a:prstGeom prst="rect">
            <a:avLst/>
          </a:prstGeom>
          <a:noFill/>
          <a:ln/>
        </p:spPr>
        <p:txBody>
          <a:bodyPr wrap="square" lIns="0" tIns="0" rIns="0" bIns="0" rtlCol="0" anchor="t"/>
          <a:lstStyle/>
          <a:p>
            <a:pPr algn="ctr" indent="0" marL="0">
              <a:lnSpc>
                <a:spcPct val="100000"/>
              </a:lnSpc>
              <a:buNone/>
            </a:pPr>
            <a:r>
              <a:rPr lang="en-US" sz="1400" b="1" dirty="0">
                <a:solidFill>
                  <a:srgbClr val="6B4D42"/>
                </a:solidFill>
                <a:latin typeface="Arial" pitchFamily="34" charset="0"/>
                <a:ea typeface="Arial" pitchFamily="34" charset="-122"/>
                <a:cs typeface="Arial" pitchFamily="34" charset="-120"/>
              </a:rPr>
              <a:t>14</a:t>
            </a:r>
            <a:endParaRPr lang="en-US" sz="1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8ECDB"/>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34975" y="2975096"/>
            <a:ext cx="8561700" cy="2165508"/>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67050" y="118050"/>
            <a:ext cx="7790400" cy="1017900"/>
          </a:xfrm>
          <a:prstGeom prst="rect">
            <a:avLst/>
          </a:prstGeom>
          <a:noFill/>
          <a:ln/>
        </p:spPr>
        <p:txBody>
          <a:bodyPr wrap="square" lIns="0" tIns="0" rIns="0" bIns="0" rtlCol="0" anchor="ctr"/>
          <a:lstStyle/>
          <a:p>
            <a:pPr algn="l" indent="0" marL="0">
              <a:lnSpc>
                <a:spcPct val="90000"/>
              </a:lnSpc>
              <a:buNone/>
            </a:pPr>
            <a:r>
              <a:rPr lang="en-US" sz="2500" b="1" dirty="0">
                <a:solidFill>
                  <a:srgbClr val="6B4D42"/>
                </a:solidFill>
                <a:latin typeface="Arial" pitchFamily="34" charset="0"/>
                <a:ea typeface="Arial" pitchFamily="34" charset="-122"/>
                <a:cs typeface="Arial" pitchFamily="34" charset="-120"/>
              </a:rPr>
              <a:t>Примеры перехода от диаметра к радиусу
</a:t>
            </a:r>
            <a:endParaRPr lang="en-US" sz="2500" dirty="0"/>
          </a:p>
        </p:txBody>
      </p:sp>
      <p:sp>
        <p:nvSpPr>
          <p:cNvPr id="9" name="Text 1"/>
          <p:cNvSpPr txBox="1"/>
          <p:nvPr/>
        </p:nvSpPr>
        <p:spPr>
          <a:xfrm>
            <a:off x="8610300" y="4822700"/>
            <a:ext cx="534600" cy="715800"/>
          </a:xfrm>
          <a:prstGeom prst="rect">
            <a:avLst/>
          </a:prstGeom>
          <a:noFill/>
          <a:ln/>
        </p:spPr>
        <p:txBody>
          <a:bodyPr wrap="square" lIns="0" tIns="0" rIns="0" bIns="0" rtlCol="0" anchor="t"/>
          <a:lstStyle/>
          <a:p>
            <a:pPr algn="ctr" indent="0" marL="0">
              <a:lnSpc>
                <a:spcPct val="100000"/>
              </a:lnSpc>
              <a:buNone/>
            </a:pPr>
            <a:r>
              <a:rPr lang="en-US" sz="1400" b="1" dirty="0">
                <a:solidFill>
                  <a:srgbClr val="6B4D42"/>
                </a:solidFill>
                <a:latin typeface="Arial" pitchFamily="34" charset="0"/>
                <a:ea typeface="Arial" pitchFamily="34" charset="-122"/>
                <a:cs typeface="Arial" pitchFamily="34" charset="-120"/>
              </a:rPr>
              <a:t>15</a:t>
            </a:r>
            <a:endParaRPr lang="en-US" sz="1400" dirty="0"/>
          </a:p>
        </p:txBody>
      </p:sp>
      <p:sp>
        <p:nvSpPr>
          <p:cNvPr id="10" name="Text 2"/>
          <p:cNvSpPr txBox="1"/>
          <p:nvPr/>
        </p:nvSpPr>
        <p:spPr>
          <a:xfrm>
            <a:off x="529948" y="1648625"/>
            <a:ext cx="2428193" cy="1017900"/>
          </a:xfrm>
          <a:prstGeom prst="rect">
            <a:avLst/>
          </a:prstGeom>
          <a:noFill/>
          <a:ln/>
        </p:spPr>
        <p:txBody>
          <a:bodyPr wrap="square" lIns="0" tIns="0" rIns="0" bIns="0" rtlCol="0" anchor="ctr"/>
          <a:lstStyle/>
          <a:p>
            <a:pPr algn="l" indent="0" marL="0">
              <a:lnSpc>
                <a:spcPct val="115000"/>
              </a:lnSpc>
              <a:buNone/>
            </a:pPr>
            <a:r>
              <a:rPr lang="en-US" sz="982" b="1" dirty="0">
                <a:solidFill>
                  <a:srgbClr val="6B4D42"/>
                </a:solidFill>
                <a:latin typeface="Arial" pitchFamily="34" charset="0"/>
                <a:ea typeface="Arial" pitchFamily="34" charset="-122"/>
                <a:cs typeface="Arial" pitchFamily="34" charset="-120"/>
              </a:rPr>
              <a:t>Диаметр известен
</a:t>
            </a:r>
            <a:pPr algn="l" indent="0" marL="0">
              <a:lnSpc>
                <a:spcPct val="115000"/>
              </a:lnSpc>
              <a:buNone/>
            </a:pPr>
            <a:r>
              <a:rPr lang="en-US" sz="625" dirty="0">
                <a:solidFill>
                  <a:srgbClr val="6B4D42"/>
                </a:solidFill>
                <a:latin typeface="Arial" pitchFamily="34" charset="0"/>
                <a:ea typeface="Arial" pitchFamily="34" charset="-122"/>
                <a:cs typeface="Arial" pitchFamily="34" charset="-120"/>
              </a:rPr>
              <a:t>
</a:t>
            </a:r>
            <a:pPr algn="l" indent="0" marL="0">
              <a:lnSpc>
                <a:spcPct val="115000"/>
              </a:lnSpc>
              <a:buNone/>
            </a:pPr>
            <a:r>
              <a:rPr lang="en-US" sz="1071" dirty="0">
                <a:solidFill>
                  <a:srgbClr val="6B4D42"/>
                </a:solidFill>
                <a:latin typeface="Arial" pitchFamily="34" charset="0"/>
                <a:ea typeface="Arial" pitchFamily="34" charset="-122"/>
                <a:cs typeface="Arial" pitchFamily="34" charset="-120"/>
              </a:rPr>
              <a:t>Если диаметр мяча равен 24 см, сначала делим его на 2. Получаем радиус 12 см, который затем можно подставить в формулы площади или объёма.
</a:t>
            </a:r>
            <a:endParaRPr lang="en-US" sz="982" dirty="0"/>
          </a:p>
        </p:txBody>
      </p:sp>
      <p:sp>
        <p:nvSpPr>
          <p:cNvPr id="11" name="Text 3"/>
          <p:cNvSpPr txBox="1"/>
          <p:nvPr/>
        </p:nvSpPr>
        <p:spPr>
          <a:xfrm>
            <a:off x="3381202" y="1648625"/>
            <a:ext cx="2428193" cy="987000"/>
          </a:xfrm>
          <a:prstGeom prst="rect">
            <a:avLst/>
          </a:prstGeom>
          <a:noFill/>
          <a:ln/>
        </p:spPr>
        <p:txBody>
          <a:bodyPr wrap="square" lIns="0" tIns="0" rIns="0" bIns="0" rtlCol="0" anchor="ctr"/>
          <a:lstStyle/>
          <a:p>
            <a:pPr algn="l" indent="0" marL="0">
              <a:lnSpc>
                <a:spcPct val="115000"/>
              </a:lnSpc>
              <a:buNone/>
            </a:pPr>
            <a:r>
              <a:rPr lang="en-US" sz="1032" b="1" dirty="0">
                <a:solidFill>
                  <a:srgbClr val="6B4D42"/>
                </a:solidFill>
                <a:latin typeface="Arial" pitchFamily="34" charset="0"/>
                <a:ea typeface="Arial" pitchFamily="34" charset="-122"/>
                <a:cs typeface="Arial" pitchFamily="34" charset="-120"/>
              </a:rPr>
              <a:t>Радиус известен
</a:t>
            </a:r>
            <a:pPr algn="l" indent="0" marL="0">
              <a:lnSpc>
                <a:spcPct val="115000"/>
              </a:lnSpc>
              <a:buNone/>
            </a:pPr>
            <a:r>
              <a:rPr lang="en-US" sz="657" dirty="0">
                <a:solidFill>
                  <a:srgbClr val="6B4D42"/>
                </a:solidFill>
                <a:latin typeface="Arial" pitchFamily="34" charset="0"/>
                <a:ea typeface="Arial" pitchFamily="34" charset="-122"/>
                <a:cs typeface="Arial" pitchFamily="34" charset="-120"/>
              </a:rPr>
              <a:t>
</a:t>
            </a:r>
            <a:pPr algn="l" indent="0" marL="0">
              <a:lnSpc>
                <a:spcPct val="115000"/>
              </a:lnSpc>
              <a:buNone/>
            </a:pPr>
            <a:r>
              <a:rPr lang="en-US" sz="1032" dirty="0">
                <a:solidFill>
                  <a:srgbClr val="6B4D42"/>
                </a:solidFill>
                <a:latin typeface="Arial" pitchFamily="34" charset="0"/>
                <a:ea typeface="Arial" pitchFamily="34" charset="-122"/>
                <a:cs typeface="Arial" pitchFamily="34" charset="-120"/>
              </a:rPr>
              <a:t>Когда дан радиус 7,5 см, диаметр находят умножением на 2. В этом случае диаметр равен 15 см, а дальше уже удобно выбирать нужную формулу.
</a:t>
            </a:r>
            <a:endParaRPr lang="en-US" sz="1032" dirty="0"/>
          </a:p>
        </p:txBody>
      </p:sp>
      <p:sp>
        <p:nvSpPr>
          <p:cNvPr id="12" name="Text 4"/>
          <p:cNvSpPr txBox="1"/>
          <p:nvPr/>
        </p:nvSpPr>
        <p:spPr>
          <a:xfrm>
            <a:off x="6231902" y="1648625"/>
            <a:ext cx="2428193" cy="987000"/>
          </a:xfrm>
          <a:prstGeom prst="rect">
            <a:avLst/>
          </a:prstGeom>
          <a:noFill/>
          <a:ln/>
        </p:spPr>
        <p:txBody>
          <a:bodyPr wrap="square" lIns="0" tIns="0" rIns="0" bIns="0" rtlCol="0" anchor="ctr"/>
          <a:lstStyle/>
          <a:p>
            <a:pPr algn="l" indent="0" marL="0">
              <a:lnSpc>
                <a:spcPct val="115000"/>
              </a:lnSpc>
              <a:buNone/>
            </a:pPr>
            <a:r>
              <a:rPr lang="en-US" sz="1017" b="1" dirty="0">
                <a:solidFill>
                  <a:srgbClr val="6B4D42"/>
                </a:solidFill>
                <a:latin typeface="Arial" pitchFamily="34" charset="0"/>
                <a:ea typeface="Arial" pitchFamily="34" charset="-122"/>
                <a:cs typeface="Arial" pitchFamily="34" charset="-120"/>
              </a:rPr>
              <a:t>Проверка ответа
</a:t>
            </a:r>
            <a:pPr algn="l" indent="0" marL="0">
              <a:lnSpc>
                <a:spcPct val="115000"/>
              </a:lnSpc>
              <a:buNone/>
            </a:pPr>
            <a:r>
              <a:rPr lang="en-US" sz="647" dirty="0">
                <a:solidFill>
                  <a:srgbClr val="6B4D42"/>
                </a:solidFill>
                <a:latin typeface="Arial" pitchFamily="34" charset="0"/>
                <a:ea typeface="Arial" pitchFamily="34" charset="-122"/>
                <a:cs typeface="Arial" pitchFamily="34" charset="-120"/>
              </a:rPr>
              <a:t>
</a:t>
            </a:r>
            <a:pPr algn="l" indent="0" marL="0">
              <a:lnSpc>
                <a:spcPct val="115000"/>
              </a:lnSpc>
              <a:buNone/>
            </a:pPr>
            <a:r>
              <a:rPr lang="en-US" sz="1017" dirty="0">
                <a:solidFill>
                  <a:srgbClr val="6B4D42"/>
                </a:solidFill>
                <a:latin typeface="Arial" pitchFamily="34" charset="0"/>
                <a:ea typeface="Arial" pitchFamily="34" charset="-122"/>
                <a:cs typeface="Arial" pitchFamily="34" charset="-120"/>
              </a:rPr>
              <a:t>Если диаметр равен 18 см, радиус должен быть 9 см. Такая простая проверка помогает не ошибиться перед вычислением площади поверхности или объёма шара.
</a:t>
            </a:r>
            <a:endParaRPr lang="en-US" sz="1017"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8ECDB"/>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97900" y="1934023"/>
            <a:ext cx="5226300" cy="1667805"/>
          </a:xfrm>
          <a:prstGeom prst="rect">
            <a:avLst/>
          </a:prstGeom>
        </p:spPr>
      </p:pic>
      <p:sp>
        <p:nvSpPr>
          <p:cNvPr id="3" name="Text 0"/>
          <p:cNvSpPr txBox="1"/>
          <p:nvPr/>
        </p:nvSpPr>
        <p:spPr>
          <a:xfrm>
            <a:off x="297900" y="280225"/>
            <a:ext cx="8658300" cy="617700"/>
          </a:xfrm>
          <a:prstGeom prst="rect">
            <a:avLst/>
          </a:prstGeom>
          <a:noFill/>
          <a:ln/>
        </p:spPr>
        <p:txBody>
          <a:bodyPr wrap="square" lIns="0" tIns="0" rIns="0" bIns="0" rtlCol="0" anchor="t"/>
          <a:lstStyle/>
          <a:p>
            <a:pPr algn="l" indent="0" marL="0">
              <a:lnSpc>
                <a:spcPct val="120000"/>
              </a:lnSpc>
              <a:buNone/>
            </a:pPr>
            <a:r>
              <a:rPr lang="en-US" sz="2500" b="1" dirty="0">
                <a:solidFill>
                  <a:srgbClr val="6B4D42"/>
                </a:solidFill>
                <a:latin typeface="Arial" pitchFamily="34" charset="0"/>
                <a:ea typeface="Arial" pitchFamily="34" charset="-122"/>
                <a:cs typeface="Arial" pitchFamily="34" charset="-120"/>
              </a:rPr>
              <a:t>Единицы измерения в задачах на шар
</a:t>
            </a:r>
            <a:endParaRPr lang="en-US" sz="2500" dirty="0"/>
          </a:p>
        </p:txBody>
      </p:sp>
      <p:sp>
        <p:nvSpPr>
          <p:cNvPr id="4" name="Text 1"/>
          <p:cNvSpPr txBox="1"/>
          <p:nvPr/>
        </p:nvSpPr>
        <p:spPr>
          <a:xfrm>
            <a:off x="5823275" y="897927"/>
            <a:ext cx="2993400" cy="3455100"/>
          </a:xfrm>
          <a:prstGeom prst="rect">
            <a:avLst/>
          </a:prstGeom>
          <a:noFill/>
          <a:ln/>
        </p:spPr>
        <p:txBody>
          <a:bodyPr wrap="square" lIns="0" tIns="0" rIns="0" bIns="0" rtlCol="0" anchor="ctr"/>
          <a:lstStyle/>
          <a:p>
            <a:pPr algn="l" indent="0" marL="0">
              <a:lnSpc>
                <a:spcPct val="150041"/>
              </a:lnSpc>
              <a:buNone/>
            </a:pPr>
            <a:r>
              <a:rPr lang="en-US" sz="1200" dirty="0">
                <a:solidFill>
                  <a:srgbClr val="000000"/>
                </a:solidFill>
                <a:latin typeface="Arial" pitchFamily="34" charset="0"/>
                <a:ea typeface="Arial" pitchFamily="34" charset="-122"/>
                <a:cs typeface="Arial" pitchFamily="34" charset="-120"/>
              </a:rPr>
              <a:t>Чтобы не ошибиться в ответе, важно заранее сопоставить каждую величину с правильной единицей измерения.
</a:t>
            </a:r>
            <a:pPr algn="l" indent="0" marL="0">
              <a:lnSpc>
                <a:spcPct val="150041"/>
              </a:lnSpc>
              <a:buNone/>
            </a:pPr>
            <a:r>
              <a:rPr lang="en-US" sz="1200" dirty="0">
                <a:solidFill>
                  <a:srgbClr val="000000"/>
                </a:solidFill>
                <a:latin typeface="Arial" pitchFamily="34" charset="0"/>
                <a:ea typeface="Arial" pitchFamily="34" charset="-122"/>
                <a:cs typeface="Arial" pitchFamily="34" charset="-120"/>
              </a:rPr>
              <a:t>
</a:t>
            </a:r>
            <a:pPr algn="l" indent="0" marL="0">
              <a:lnSpc>
                <a:spcPct val="150041"/>
              </a:lnSpc>
              <a:buNone/>
            </a:pPr>
            <a:r>
              <a:rPr lang="en-US" sz="1200" dirty="0">
                <a:solidFill>
                  <a:srgbClr val="000000"/>
                </a:solidFill>
                <a:latin typeface="Arial" pitchFamily="34" charset="0"/>
                <a:ea typeface="Arial" pitchFamily="34" charset="-122"/>
                <a:cs typeface="Arial" pitchFamily="34" charset="-120"/>
              </a:rPr>
              <a:t>Площадь всегда записывают в квадратных единицах, а объём — в кубических; это помогает быстро проверить правильность решения.
</a:t>
            </a:r>
            <a:endParaRPr lang="en-US" sz="1200" dirty="0"/>
          </a:p>
        </p:txBody>
      </p:sp>
      <p:sp>
        <p:nvSpPr>
          <p:cNvPr id="5" name="Text 2"/>
          <p:cNvSpPr txBox="1"/>
          <p:nvPr/>
        </p:nvSpPr>
        <p:spPr>
          <a:xfrm>
            <a:off x="297900" y="4637900"/>
            <a:ext cx="4409700" cy="184800"/>
          </a:xfrm>
          <a:prstGeom prst="rect">
            <a:avLst/>
          </a:prstGeom>
          <a:noFill/>
          <a:ln/>
        </p:spPr>
        <p:txBody>
          <a:bodyPr wrap="square" lIns="0" tIns="0" rIns="0" bIns="0" rtlCol="0" anchor="t"/>
          <a:lstStyle/>
          <a:p>
            <a:pPr algn="l" indent="0" marL="0">
              <a:lnSpc>
                <a:spcPct val="150041"/>
              </a:lnSpc>
              <a:buNone/>
            </a:pPr>
            <a:r>
              <a:rPr lang="en-US" sz="969" dirty="0">
                <a:solidFill>
                  <a:srgbClr val="6B4D42"/>
                </a:solidFill>
                <a:latin typeface="Arial" pitchFamily="34" charset="0"/>
                <a:ea typeface="Arial" pitchFamily="34" charset="-122"/>
                <a:cs typeface="Arial" pitchFamily="34" charset="-120"/>
              </a:rPr>
              <a:t>Школьные правила записи физических и геометрических величин
</a:t>
            </a:r>
            <a:endParaRPr lang="en-US" sz="969" dirty="0"/>
          </a:p>
        </p:txBody>
      </p:sp>
      <p:sp>
        <p:nvSpPr>
          <p:cNvPr id="6" name="Text 3"/>
          <p:cNvSpPr txBox="1"/>
          <p:nvPr/>
        </p:nvSpPr>
        <p:spPr>
          <a:xfrm>
            <a:off x="8610300" y="4822700"/>
            <a:ext cx="534600" cy="715800"/>
          </a:xfrm>
          <a:prstGeom prst="rect">
            <a:avLst/>
          </a:prstGeom>
          <a:noFill/>
          <a:ln/>
        </p:spPr>
        <p:txBody>
          <a:bodyPr wrap="square" lIns="0" tIns="0" rIns="0" bIns="0" rtlCol="0" anchor="t"/>
          <a:lstStyle/>
          <a:p>
            <a:pPr algn="ctr" indent="0" marL="0">
              <a:lnSpc>
                <a:spcPct val="100000"/>
              </a:lnSpc>
              <a:buNone/>
            </a:pPr>
            <a:r>
              <a:rPr lang="en-US" sz="1400" b="1" dirty="0">
                <a:solidFill>
                  <a:srgbClr val="6B4D42"/>
                </a:solidFill>
                <a:latin typeface="Arial" pitchFamily="34" charset="0"/>
                <a:ea typeface="Arial" pitchFamily="34" charset="-122"/>
                <a:cs typeface="Arial" pitchFamily="34" charset="-120"/>
              </a:rPr>
              <a:t>16</a:t>
            </a:r>
            <a:endParaRPr lang="en-US" sz="1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8ECDB"/>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71551" y="1345875"/>
            <a:ext cx="8212397" cy="3334500"/>
          </a:xfrm>
          <a:prstGeom prst="rect">
            <a:avLst/>
          </a:prstGeom>
        </p:spPr>
      </p:pic>
      <p:sp>
        <p:nvSpPr>
          <p:cNvPr id="3" name="Text 0"/>
          <p:cNvSpPr txBox="1"/>
          <p:nvPr/>
        </p:nvSpPr>
        <p:spPr>
          <a:xfrm>
            <a:off x="471500" y="933150"/>
            <a:ext cx="8212500" cy="296100"/>
          </a:xfrm>
          <a:prstGeom prst="rect">
            <a:avLst/>
          </a:prstGeom>
          <a:noFill/>
          <a:ln/>
        </p:spPr>
        <p:txBody>
          <a:bodyPr wrap="square" lIns="0" tIns="0" rIns="0" bIns="0" rtlCol="0" anchor="ctr"/>
          <a:lstStyle/>
          <a:p>
            <a:pPr algn="l" indent="0" marL="0">
              <a:lnSpc>
                <a:spcPct val="150041"/>
              </a:lnSpc>
              <a:buNone/>
            </a:pPr>
            <a:r>
              <a:rPr lang="en-US" sz="1200" dirty="0">
                <a:solidFill>
                  <a:srgbClr val="000000"/>
                </a:solidFill>
                <a:latin typeface="Arial" pitchFamily="34" charset="0"/>
                <a:ea typeface="Arial" pitchFamily="34" charset="-122"/>
                <a:cs typeface="Arial" pitchFamily="34" charset="-120"/>
              </a:rPr>
              <a:t>Последовательность действий при решении типовой геометрической задачи по теме «сфера и шар».
</a:t>
            </a:r>
            <a:endParaRPr lang="en-US" sz="1200" dirty="0"/>
          </a:p>
        </p:txBody>
      </p:sp>
      <p:sp>
        <p:nvSpPr>
          <p:cNvPr id="4" name="Text 1"/>
          <p:cNvSpPr txBox="1"/>
          <p:nvPr/>
        </p:nvSpPr>
        <p:spPr>
          <a:xfrm>
            <a:off x="471500" y="247125"/>
            <a:ext cx="8212500" cy="569400"/>
          </a:xfrm>
          <a:prstGeom prst="rect">
            <a:avLst/>
          </a:prstGeom>
          <a:noFill/>
          <a:ln/>
        </p:spPr>
        <p:txBody>
          <a:bodyPr wrap="square" lIns="0" tIns="0" rIns="0" bIns="0" rtlCol="0" anchor="ctr"/>
          <a:lstStyle/>
          <a:p>
            <a:pPr algn="l" indent="0" marL="0">
              <a:lnSpc>
                <a:spcPct val="100000"/>
              </a:lnSpc>
              <a:buNone/>
            </a:pPr>
            <a:r>
              <a:rPr lang="en-US" sz="2500" b="1" dirty="0">
                <a:solidFill>
                  <a:srgbClr val="6B4D42"/>
                </a:solidFill>
                <a:latin typeface="Arial" pitchFamily="34" charset="0"/>
                <a:ea typeface="Arial" pitchFamily="34" charset="-122"/>
                <a:cs typeface="Arial" pitchFamily="34" charset="-120"/>
              </a:rPr>
              <a:t>Пошаговое решение задачи о шаре
</a:t>
            </a:r>
            <a:endParaRPr lang="en-US" sz="2500" dirty="0"/>
          </a:p>
        </p:txBody>
      </p:sp>
      <p:sp>
        <p:nvSpPr>
          <p:cNvPr id="5" name="Text 2"/>
          <p:cNvSpPr txBox="1"/>
          <p:nvPr/>
        </p:nvSpPr>
        <p:spPr>
          <a:xfrm>
            <a:off x="-900" y="4822700"/>
            <a:ext cx="534600" cy="715800"/>
          </a:xfrm>
          <a:prstGeom prst="rect">
            <a:avLst/>
          </a:prstGeom>
          <a:noFill/>
          <a:ln/>
        </p:spPr>
        <p:txBody>
          <a:bodyPr wrap="square" lIns="0" tIns="0" rIns="0" bIns="0" rtlCol="0" anchor="t"/>
          <a:lstStyle/>
          <a:p>
            <a:pPr algn="ctr" indent="0" marL="0">
              <a:lnSpc>
                <a:spcPct val="100000"/>
              </a:lnSpc>
              <a:buNone/>
            </a:pPr>
            <a:r>
              <a:rPr lang="en-US" sz="1400" b="1" dirty="0">
                <a:solidFill>
                  <a:srgbClr val="6B4D42"/>
                </a:solidFill>
                <a:latin typeface="Arial" pitchFamily="34" charset="0"/>
                <a:ea typeface="Arial" pitchFamily="34" charset="-122"/>
                <a:cs typeface="Arial" pitchFamily="34" charset="-120"/>
              </a:rPr>
              <a:t>17</a:t>
            </a:r>
            <a:endParaRPr lang="en-US" sz="14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8ECDB"/>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43500" y="1268818"/>
            <a:ext cx="3861000" cy="2778864"/>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729375" y="1268768"/>
            <a:ext cx="3861000" cy="2778864"/>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900" y="4822700"/>
            <a:ext cx="534600" cy="715800"/>
          </a:xfrm>
          <a:prstGeom prst="rect">
            <a:avLst/>
          </a:prstGeom>
          <a:noFill/>
          <a:ln/>
        </p:spPr>
        <p:txBody>
          <a:bodyPr wrap="square" lIns="0" tIns="0" rIns="0" bIns="0" rtlCol="0" anchor="t"/>
          <a:lstStyle/>
          <a:p>
            <a:pPr algn="ctr" indent="0" marL="0">
              <a:lnSpc>
                <a:spcPct val="100000"/>
              </a:lnSpc>
              <a:buNone/>
            </a:pPr>
            <a:r>
              <a:rPr lang="en-US" sz="1400" b="1" dirty="0">
                <a:solidFill>
                  <a:srgbClr val="6B4D42"/>
                </a:solidFill>
                <a:latin typeface="Arial" pitchFamily="34" charset="0"/>
                <a:ea typeface="Arial" pitchFamily="34" charset="-122"/>
                <a:cs typeface="Arial" pitchFamily="34" charset="-120"/>
              </a:rPr>
              <a:t>18</a:t>
            </a:r>
            <a:endParaRPr lang="en-US" sz="1400" dirty="0"/>
          </a:p>
        </p:txBody>
      </p:sp>
      <p:sp>
        <p:nvSpPr>
          <p:cNvPr id="7" name="Text 1"/>
          <p:cNvSpPr txBox="1"/>
          <p:nvPr/>
        </p:nvSpPr>
        <p:spPr>
          <a:xfrm>
            <a:off x="533700" y="4376300"/>
            <a:ext cx="3728100" cy="211500"/>
          </a:xfrm>
          <a:prstGeom prst="rect">
            <a:avLst/>
          </a:prstGeom>
          <a:noFill/>
          <a:ln/>
        </p:spPr>
        <p:txBody>
          <a:bodyPr wrap="square" lIns="0" tIns="0" rIns="0" bIns="0" rtlCol="0" anchor="t"/>
          <a:lstStyle/>
          <a:p>
            <a:pPr algn="l" indent="0" marL="0">
              <a:lnSpc>
                <a:spcPct val="100000"/>
              </a:lnSpc>
              <a:buNone/>
            </a:pPr>
            <a:r>
              <a:rPr lang="en-US" sz="565" dirty="0">
                <a:solidFill>
                  <a:srgbClr val="000000"/>
                </a:solidFill>
                <a:latin typeface="Arial" pitchFamily="34" charset="0"/>
                <a:ea typeface="Arial" pitchFamily="34" charset="-122"/>
                <a:cs typeface="Arial" pitchFamily="34" charset="-120"/>
              </a:rPr>
              <a:t>Шарики в подшипниках, мячи и некоторые детали механизмов используют шарообразную форму не случайно. Она помогает уменьшить трение, облегчает движение и делает работу устройства более плавной и надёжной.
</a:t>
            </a:r>
            <a:endParaRPr lang="en-US" sz="565" dirty="0"/>
          </a:p>
        </p:txBody>
      </p:sp>
      <p:sp>
        <p:nvSpPr>
          <p:cNvPr id="8" name="Text 2"/>
          <p:cNvSpPr txBox="1"/>
          <p:nvPr/>
        </p:nvSpPr>
        <p:spPr>
          <a:xfrm>
            <a:off x="533700" y="4049475"/>
            <a:ext cx="3728100" cy="247200"/>
          </a:xfrm>
          <a:prstGeom prst="rect">
            <a:avLst/>
          </a:prstGeom>
          <a:noFill/>
          <a:ln/>
        </p:spPr>
        <p:txBody>
          <a:bodyPr wrap="square" lIns="0" tIns="0" rIns="0" bIns="0" rtlCol="0" anchor="t"/>
          <a:lstStyle/>
          <a:p>
            <a:pPr algn="l" indent="0" marL="0">
              <a:lnSpc>
                <a:spcPct val="115000"/>
              </a:lnSpc>
              <a:buNone/>
            </a:pPr>
            <a:r>
              <a:rPr lang="en-US" sz="1400" b="1" dirty="0">
                <a:solidFill>
                  <a:srgbClr val="6B4D42"/>
                </a:solidFill>
                <a:latin typeface="Arial" pitchFamily="34" charset="0"/>
                <a:ea typeface="Arial" pitchFamily="34" charset="-122"/>
                <a:cs typeface="Arial" pitchFamily="34" charset="-120"/>
              </a:rPr>
              <a:t>В технике и спорте
</a:t>
            </a:r>
            <a:endParaRPr lang="en-US" sz="1400" dirty="0"/>
          </a:p>
        </p:txBody>
      </p:sp>
      <p:sp>
        <p:nvSpPr>
          <p:cNvPr id="9" name="Text 3"/>
          <p:cNvSpPr txBox="1"/>
          <p:nvPr/>
        </p:nvSpPr>
        <p:spPr>
          <a:xfrm>
            <a:off x="4811775" y="4376301"/>
            <a:ext cx="3728100" cy="211500"/>
          </a:xfrm>
          <a:prstGeom prst="rect">
            <a:avLst/>
          </a:prstGeom>
          <a:noFill/>
          <a:ln/>
        </p:spPr>
        <p:txBody>
          <a:bodyPr wrap="square" lIns="0" tIns="0" rIns="0" bIns="0" rtlCol="0" anchor="t"/>
          <a:lstStyle/>
          <a:p>
            <a:pPr algn="l" indent="0" marL="0">
              <a:lnSpc>
                <a:spcPct val="100000"/>
              </a:lnSpc>
              <a:buNone/>
            </a:pPr>
            <a:r>
              <a:rPr lang="en-US" sz="605" dirty="0">
                <a:solidFill>
                  <a:srgbClr val="000000"/>
                </a:solidFill>
                <a:latin typeface="Arial" pitchFamily="34" charset="0"/>
                <a:ea typeface="Arial" pitchFamily="34" charset="-122"/>
                <a:cs typeface="Arial" pitchFamily="34" charset="-120"/>
              </a:rPr>
              <a:t>Капли воды часто принимают почти шарообразную форму, особенно когда они маленькие. Это связано с поверхностным натяжением: при такой форме поверхность минимальна, а объём сохраняется.
</a:t>
            </a:r>
            <a:endParaRPr lang="en-US" sz="605" dirty="0"/>
          </a:p>
        </p:txBody>
      </p:sp>
      <p:sp>
        <p:nvSpPr>
          <p:cNvPr id="10" name="Text 4"/>
          <p:cNvSpPr txBox="1"/>
          <p:nvPr/>
        </p:nvSpPr>
        <p:spPr>
          <a:xfrm>
            <a:off x="4811775" y="4049475"/>
            <a:ext cx="3728100" cy="247200"/>
          </a:xfrm>
          <a:prstGeom prst="rect">
            <a:avLst/>
          </a:prstGeom>
          <a:noFill/>
          <a:ln/>
        </p:spPr>
        <p:txBody>
          <a:bodyPr wrap="square" lIns="0" tIns="0" rIns="0" bIns="0" rtlCol="0" anchor="t"/>
          <a:lstStyle/>
          <a:p>
            <a:pPr algn="l" indent="0" marL="0">
              <a:lnSpc>
                <a:spcPct val="115000"/>
              </a:lnSpc>
              <a:buNone/>
            </a:pPr>
            <a:r>
              <a:rPr lang="en-US" sz="1400" b="1" dirty="0">
                <a:solidFill>
                  <a:srgbClr val="6B4D42"/>
                </a:solidFill>
                <a:latin typeface="Arial" pitchFamily="34" charset="0"/>
                <a:ea typeface="Arial" pitchFamily="34" charset="-122"/>
                <a:cs typeface="Arial" pitchFamily="34" charset="-120"/>
              </a:rPr>
              <a:t>В природе и быту
</a:t>
            </a:r>
            <a:endParaRPr lang="en-US" sz="1400" dirty="0"/>
          </a:p>
        </p:txBody>
      </p:sp>
      <p:sp>
        <p:nvSpPr>
          <p:cNvPr id="11" name="Text 5"/>
          <p:cNvSpPr txBox="1"/>
          <p:nvPr/>
        </p:nvSpPr>
        <p:spPr>
          <a:xfrm>
            <a:off x="341550" y="258700"/>
            <a:ext cx="8377500" cy="755100"/>
          </a:xfrm>
          <a:prstGeom prst="rect">
            <a:avLst/>
          </a:prstGeom>
          <a:noFill/>
          <a:ln/>
        </p:spPr>
        <p:txBody>
          <a:bodyPr wrap="square" lIns="0" tIns="0" rIns="0" bIns="0" rtlCol="0" anchor="ctr"/>
          <a:lstStyle/>
          <a:p>
            <a:pPr algn="l" indent="0" marL="0">
              <a:lnSpc>
                <a:spcPct val="90000"/>
              </a:lnSpc>
              <a:buNone/>
            </a:pPr>
            <a:r>
              <a:rPr lang="en-US" sz="2500" b="1" dirty="0">
                <a:solidFill>
                  <a:srgbClr val="6B4D42"/>
                </a:solidFill>
                <a:latin typeface="Arial" pitchFamily="34" charset="0"/>
                <a:ea typeface="Arial" pitchFamily="34" charset="-122"/>
                <a:cs typeface="Arial" pitchFamily="34" charset="-120"/>
              </a:rPr>
              <a:t>Где используют шарообразную форму
</a:t>
            </a:r>
            <a:endParaRPr lang="en-US" sz="25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8ECDB"/>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295199" y="123125"/>
            <a:ext cx="8553600" cy="630900"/>
          </a:xfrm>
          <a:prstGeom prst="rect">
            <a:avLst/>
          </a:prstGeom>
          <a:noFill/>
          <a:ln/>
        </p:spPr>
        <p:txBody>
          <a:bodyPr wrap="square" lIns="0" tIns="0" rIns="0" bIns="0" rtlCol="0" anchor="t"/>
          <a:lstStyle/>
          <a:p>
            <a:pPr algn="ctr" indent="0" marL="0">
              <a:lnSpc>
                <a:spcPct val="100000"/>
              </a:lnSpc>
              <a:buNone/>
            </a:pPr>
            <a:r>
              <a:rPr lang="en-US" sz="2500" b="1" dirty="0">
                <a:solidFill>
                  <a:srgbClr val="6B4D42"/>
                </a:solidFill>
                <a:latin typeface="Arial" pitchFamily="34" charset="0"/>
                <a:ea typeface="Arial" pitchFamily="34" charset="-122"/>
                <a:cs typeface="Arial" pitchFamily="34" charset="-120"/>
              </a:rPr>
              <a:t>Типичные ошибки при изучении темы
</a:t>
            </a:r>
            <a:endParaRPr lang="en-US" sz="2500" dirty="0"/>
          </a:p>
        </p:txBody>
      </p:sp>
      <p:sp>
        <p:nvSpPr>
          <p:cNvPr id="8" name="Text 1"/>
          <p:cNvSpPr txBox="1"/>
          <p:nvPr/>
        </p:nvSpPr>
        <p:spPr>
          <a:xfrm>
            <a:off x="8610300" y="4822700"/>
            <a:ext cx="534600" cy="715800"/>
          </a:xfrm>
          <a:prstGeom prst="rect">
            <a:avLst/>
          </a:prstGeom>
          <a:noFill/>
          <a:ln/>
        </p:spPr>
        <p:txBody>
          <a:bodyPr wrap="square" lIns="0" tIns="0" rIns="0" bIns="0" rtlCol="0" anchor="t"/>
          <a:lstStyle/>
          <a:p>
            <a:pPr algn="ctr" indent="0" marL="0">
              <a:lnSpc>
                <a:spcPct val="100000"/>
              </a:lnSpc>
              <a:buNone/>
            </a:pPr>
            <a:r>
              <a:rPr lang="en-US" sz="1400" b="1" dirty="0">
                <a:solidFill>
                  <a:srgbClr val="6B4D42"/>
                </a:solidFill>
                <a:latin typeface="Arial" pitchFamily="34" charset="0"/>
                <a:ea typeface="Arial" pitchFamily="34" charset="-122"/>
                <a:cs typeface="Arial" pitchFamily="34" charset="-120"/>
              </a:rPr>
              <a:t>19</a:t>
            </a:r>
            <a:endParaRPr lang="en-US" sz="1400" dirty="0"/>
          </a:p>
        </p:txBody>
      </p:sp>
      <p:sp>
        <p:nvSpPr>
          <p:cNvPr id="9" name="Text 2"/>
          <p:cNvSpPr txBox="1"/>
          <p:nvPr/>
        </p:nvSpPr>
        <p:spPr>
          <a:xfrm>
            <a:off x="783365" y="1563225"/>
            <a:ext cx="2180400" cy="1182900"/>
          </a:xfrm>
          <a:prstGeom prst="rect">
            <a:avLst/>
          </a:prstGeom>
          <a:noFill/>
          <a:ln/>
        </p:spPr>
        <p:txBody>
          <a:bodyPr wrap="square" lIns="0" tIns="0" rIns="0" bIns="0" rtlCol="0" anchor="ctr"/>
          <a:lstStyle/>
          <a:p>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Путаница в понятиях
</a:t>
            </a:r>
            <a:pPr algn="l" indent="0" marL="0">
              <a:lnSpc>
                <a:spcPct val="100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Некоторые ученики смешивают сферу и шар. Важно помнить: сфера — это только поверхность, а шар включает ещё и всё внутреннее пространство.
</a:t>
            </a:r>
            <a:endParaRPr lang="en-US" sz="1100" dirty="0"/>
          </a:p>
        </p:txBody>
      </p:sp>
      <p:sp>
        <p:nvSpPr>
          <p:cNvPr id="10" name="Text 3"/>
          <p:cNvSpPr txBox="1"/>
          <p:nvPr/>
        </p:nvSpPr>
        <p:spPr>
          <a:xfrm>
            <a:off x="3473465" y="1563225"/>
            <a:ext cx="2180400" cy="1182900"/>
          </a:xfrm>
          <a:prstGeom prst="rect">
            <a:avLst/>
          </a:prstGeom>
          <a:noFill/>
          <a:ln/>
        </p:spPr>
        <p:txBody>
          <a:bodyPr wrap="square" lIns="0" tIns="0" rIns="0" bIns="0" rtlCol="0" anchor="ctr"/>
          <a:lstStyle/>
          <a:p>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Неверный радиус
</a:t>
            </a:r>
            <a:pPr algn="l" indent="0" marL="0">
              <a:lnSpc>
                <a:spcPct val="100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Частая ошибка — взять диаметр за радиус. Перед подстановкой в формулу нужно обязательно разделить диаметр на 2, иначе ответ получится неверным.
</a:t>
            </a:r>
            <a:endParaRPr lang="en-US" sz="1100" dirty="0"/>
          </a:p>
        </p:txBody>
      </p:sp>
      <p:sp>
        <p:nvSpPr>
          <p:cNvPr id="11" name="Text 4"/>
          <p:cNvSpPr txBox="1"/>
          <p:nvPr/>
        </p:nvSpPr>
        <p:spPr>
          <a:xfrm>
            <a:off x="6163578" y="1563225"/>
            <a:ext cx="2180700" cy="1182900"/>
          </a:xfrm>
          <a:prstGeom prst="rect">
            <a:avLst/>
          </a:prstGeom>
          <a:noFill/>
          <a:ln/>
        </p:spPr>
        <p:txBody>
          <a:bodyPr wrap="square" lIns="0" tIns="0" rIns="0" bIns="0" rtlCol="0" anchor="ctr"/>
          <a:lstStyle/>
          <a:p>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Проблемы с формулами
</a:t>
            </a:r>
            <a:pPr algn="l" indent="0" marL="0">
              <a:lnSpc>
                <a:spcPct val="100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Иногда площадь считают по формуле объёма или наоборот. Перед вычислением полезно ещё раз проверить, нужна ли формула S = 4πr² или V = 4/3πr³.
</a:t>
            </a:r>
            <a:endParaRPr lang="en-US" sz="1100" dirty="0"/>
          </a:p>
        </p:txBody>
      </p:sp>
      <p:sp>
        <p:nvSpPr>
          <p:cNvPr id="12" name="Text 5"/>
          <p:cNvSpPr txBox="1"/>
          <p:nvPr/>
        </p:nvSpPr>
        <p:spPr>
          <a:xfrm>
            <a:off x="865030" y="3583737"/>
            <a:ext cx="3345600" cy="1182900"/>
          </a:xfrm>
          <a:prstGeom prst="rect">
            <a:avLst/>
          </a:prstGeom>
          <a:noFill/>
          <a:ln/>
        </p:spPr>
        <p:txBody>
          <a:bodyPr wrap="square" lIns="0" tIns="0" rIns="0" bIns="0" rtlCol="0" anchor="ctr"/>
          <a:lstStyle/>
          <a:p>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Неправильные единицы
</a:t>
            </a:r>
            <a:pPr algn="l" indent="0" marL="0">
              <a:lnSpc>
                <a:spcPct val="100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Площадь не может измеряться в см³, а объём — в см². Чтобы избежать ошибки, после вычислений нужно внимательно проверить единицы измерения.
</a:t>
            </a:r>
            <a:endParaRPr lang="en-US" sz="1100" dirty="0"/>
          </a:p>
        </p:txBody>
      </p:sp>
      <p:sp>
        <p:nvSpPr>
          <p:cNvPr id="13" name="Text 6"/>
          <p:cNvSpPr txBox="1"/>
          <p:nvPr/>
        </p:nvSpPr>
        <p:spPr>
          <a:xfrm>
            <a:off x="4917124" y="3583737"/>
            <a:ext cx="3345300" cy="1182900"/>
          </a:xfrm>
          <a:prstGeom prst="rect">
            <a:avLst/>
          </a:prstGeom>
          <a:noFill/>
          <a:ln/>
        </p:spPr>
        <p:txBody>
          <a:bodyPr wrap="square" lIns="0" tIns="0" rIns="0" bIns="0" rtlCol="0" anchor="ctr"/>
          <a:lstStyle/>
          <a:p>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Пропуск проверки
</a:t>
            </a:r>
            <a:pPr algn="l" indent="0" marL="0">
              <a:lnSpc>
                <a:spcPct val="100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Если не сверить ответ с условием, легко не заметить неточность в вычислениях. Короткая проверка помогает вовремя исправить ошибку и получить верный результат.
</a:t>
            </a:r>
            <a:endParaRPr lang="en-US" sz="11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8ECDB"/>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586450" y="1258750"/>
            <a:ext cx="6589200" cy="3223500"/>
          </a:xfrm>
          <a:prstGeom prst="rect">
            <a:avLst/>
          </a:prstGeom>
          <a:noFill/>
          <a:ln/>
        </p:spPr>
        <p:txBody>
          <a:bodyPr wrap="square" lIns="0" tIns="0" rIns="0" bIns="0" rtlCol="0" anchor="t"/>
          <a:lstStyle/>
          <a:p>
            <a:pPr algn="l" indent="0" marL="0">
              <a:lnSpc>
                <a:spcPct val="100000"/>
              </a:lnSpc>
              <a:buNone/>
            </a:pPr>
            <a:r>
              <a:rPr lang="en-US" sz="3200" b="1" dirty="0">
                <a:solidFill>
                  <a:srgbClr val="6B4D42"/>
                </a:solidFill>
                <a:latin typeface="Arial" pitchFamily="34" charset="0"/>
                <a:ea typeface="Arial" pitchFamily="34" charset="-122"/>
                <a:cs typeface="Arial" pitchFamily="34" charset="-120"/>
              </a:rPr>
              <a:t>Сфера и шар: что важно запомнить
</a:t>
            </a:r>
            <a:pPr algn="l" indent="0" marL="0">
              <a:lnSpc>
                <a:spcPct val="100000"/>
              </a:lnSpc>
              <a:buNone/>
            </a:pPr>
            <a:r>
              <a:rPr lang="en-US" sz="3200" dirty="0">
                <a:solidFill>
                  <a:srgbClr val="2A3E5C"/>
                </a:solidFill>
                <a:latin typeface="Arial" pitchFamily="34" charset="0"/>
                <a:ea typeface="Arial" pitchFamily="34" charset="-122"/>
                <a:cs typeface="Arial" pitchFamily="34" charset="-120"/>
              </a:rPr>
              <a:t>
</a:t>
            </a:r>
            <a:pPr algn="l" indent="0" marL="0">
              <a:lnSpc>
                <a:spcPct val="100000"/>
              </a:lnSpc>
              <a:buNone/>
            </a:pPr>
            <a:r>
              <a:rPr lang="en-US" sz="1500" dirty="0">
                <a:solidFill>
                  <a:srgbClr val="000000"/>
                </a:solidFill>
                <a:latin typeface="Arial" pitchFamily="34" charset="0"/>
                <a:ea typeface="Arial" pitchFamily="34" charset="-122"/>
                <a:cs typeface="Arial" pitchFamily="34" charset="-120"/>
              </a:rPr>
              <a:t>Сфера — это поверхность, а шар — фигура с объёмом внутри неё. Если помнить про радиус, диаметр, формулы и сечения, задачи по теме решаются быстрее и увереннее.
</a:t>
            </a:r>
            <a:endParaRPr lang="en-US" sz="32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2026-06-03T13:04:02Z</dcterms:created>
  <dcterms:modified xsi:type="dcterms:W3CDTF">2026-06-03T13:04:02Z</dcterms:modified>
</cp:coreProperties>
</file>