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773" y="554125"/>
            <a:ext cx="4293204" cy="373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сообщества: как организована жизнь в экосистеме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устроены связи между видами и почему они важны для экосистемы?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биологу изучать сообщество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Сообщество показывает, как живые организмы делят ресурсы, взаимодействуют друг с другом и поддерживают устойчивость природной системы. По его структуре можно понять, почему одни экосистемы богаче видами, а другие легче нарушаются.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23300" y="301350"/>
            <a:ext cx="4383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структуры сообщества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644700" y="1421056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Видовой состав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показывает, какие растения, животные, грибы и микроорганизмы входят в сообщество. Именно набор видов определяет его своеобразие и помогает сравнивать разные природные зоны.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44700" y="2592854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и плотность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показатели отражают, сколько особей каждого вида живёт на территории и насколько часто они встречаются. От них зависят конкуренция, размножение и способность вида сохраняться в сообществе.
</a:t>
            </a:r>
            <a:endParaRPr lang="en-US" sz="1083" dirty="0"/>
          </a:p>
        </p:txBody>
      </p:sp>
      <p:sp>
        <p:nvSpPr>
          <p:cNvPr id="12" name="Text 4"/>
          <p:cNvSpPr txBox="1"/>
          <p:nvPr/>
        </p:nvSpPr>
        <p:spPr>
          <a:xfrm>
            <a:off x="644700" y="3764667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Пространственное размещение
</a:t>
            </a:r>
            <a:pPr algn="l" indent="0" marL="0">
              <a:lnSpc>
                <a:spcPct val="115000"/>
              </a:lnSpc>
              <a:buNone/>
            </a:pPr>
            <a:r>
              <a:rPr lang="en-US" sz="4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распределяются по территории не случайно, а в соответствии с освещённостью, влажностью, температурой и другими условиями среды. Это особенно заметно в лесу и в водоёмах.
</a:t>
            </a:r>
            <a:endParaRPr lang="en-US" sz="1163" dirty="0"/>
          </a:p>
        </p:txBody>
      </p:sp>
      <p:sp>
        <p:nvSpPr>
          <p:cNvPr id="13" name="Text 5"/>
          <p:cNvSpPr txBox="1"/>
          <p:nvPr/>
        </p:nvSpPr>
        <p:spPr>
          <a:xfrm>
            <a:off x="4926000" y="1978167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Трофические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показывают, кто кого поедает и как через сообщество проходит энергия. Чем сложнее такие связи, тем больше путей перераспределения ресурсов и тем стабильнее система.
</a:t>
            </a:r>
            <a:endParaRPr lang="en-US" sz="1173" dirty="0"/>
          </a:p>
        </p:txBody>
      </p:sp>
      <p:sp>
        <p:nvSpPr>
          <p:cNvPr id="14" name="Text 6"/>
          <p:cNvSpPr txBox="1"/>
          <p:nvPr/>
        </p:nvSpPr>
        <p:spPr>
          <a:xfrm>
            <a:off x="4926000" y="3154892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Доминирующие и редкие виды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Доминирующие виды заметны по численности или биомассе и часто задают облик сообщества. Редкие виды могут быть малочисленными, но тоже вносят вклад в его разнообразие.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не сводится только к числу видов: важны и равномерность их встречаемости, и степень преобладания отдельных организмов.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богатство и выравненность, тем сложнее сообщество; рост доминирования обычно указывает на упрощение системы.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Видовое богатство и разнообразие в разных сообществах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 школьному курсу биологии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58868" y="1424422"/>
            <a:ext cx="3654900" cy="1238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Пространственная структура сообщества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784500" y="12663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Ярусность леса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лесу организмы распределяются по вертикали: деревья образуют верхний ярус, ниже располагаются кустарники, травы, а у поверхности почвы — мхи и лишайники.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58475" y="3066918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условиями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Пространственное размещение видов зависит от света, влаги, температуры и доступности укрытий. Это помогает организмам занимать подходящие участки и уменьшать прямую конкуренцию.
</a:t>
            </a:r>
            <a:endParaRPr lang="en-US" sz="1077" dirty="0"/>
          </a:p>
        </p:txBody>
      </p:sp>
      <p:sp>
        <p:nvSpPr>
          <p:cNvPr id="10" name="Text 3"/>
          <p:cNvSpPr txBox="1"/>
          <p:nvPr/>
        </p:nvSpPr>
        <p:spPr>
          <a:xfrm>
            <a:off x="784500" y="34083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Зоны водоёма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водных экосистемах различают прибрежную зону, толщу воды и дно. В каждой части условия различаются, поэтому набор видов и их образ жизни тоже меняются.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сукцессию — закономерную смену сообществ во времени после заселения территории.
</a:t>
            </a:r>
            <a:endParaRPr lang="en-US" sz="1158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формирования сообщества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9187" y="1517888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78418" y="2621013"/>
            <a:ext cx="367763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9050" y="2621013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69187" y="3731838"/>
            <a:ext cx="420300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2131" y="200855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2131" y="94525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62131" y="3074926"/>
            <a:ext cx="218400" cy="218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72369" y="4148197"/>
            <a:ext cx="197925" cy="2262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49250" y="141125"/>
            <a:ext cx="8245500" cy="5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Трофическая структура сообщества
</a:t>
            </a:r>
            <a:endParaRPr lang="en-US" sz="2000" dirty="0"/>
          </a:p>
        </p:txBody>
      </p:sp>
      <p:sp>
        <p:nvSpPr>
          <p:cNvPr id="16" name="Text 1"/>
          <p:cNvSpPr txBox="1"/>
          <p:nvPr/>
        </p:nvSpPr>
        <p:spPr>
          <a:xfrm>
            <a:off x="842625" y="2050361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8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Консументы
</a:t>
            </a:r>
            <a:pPr algn="l" indent="0" marL="0">
              <a:lnSpc>
                <a:spcPct val="115000"/>
              </a:lnSpc>
              <a:buNone/>
            </a:pPr>
            <a:r>
              <a:rPr lang="en-US" sz="56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получают готовую органику, питаясь растениями или другими животными. По мере перехода к более высоким уровням доля доступной энергии уменьшается, поэтому крупных хищников обычно мало.
</a:t>
            </a:r>
            <a:endParaRPr lang="en-US" sz="1408" dirty="0"/>
          </a:p>
        </p:txBody>
      </p:sp>
      <p:sp>
        <p:nvSpPr>
          <p:cNvPr id="17" name="Text 2"/>
          <p:cNvSpPr txBox="1"/>
          <p:nvPr/>
        </p:nvSpPr>
        <p:spPr>
          <a:xfrm>
            <a:off x="842625" y="981342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88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
</a:t>
            </a:r>
            <a:pPr algn="l" indent="0" marL="0">
              <a:lnSpc>
                <a:spcPct val="115000"/>
              </a:lnSpc>
              <a:buNone/>
            </a:pPr>
            <a:r>
              <a:rPr lang="en-US" sz="59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растения, водоросли и цианобактерии создают органические вещества из неорганических, используя энергию света. Они образуют основу питания для остальных уровней сообщества.
</a:t>
            </a:r>
            <a:endParaRPr lang="en-US" sz="1488" dirty="0"/>
          </a:p>
        </p:txBody>
      </p:sp>
      <p:sp>
        <p:nvSpPr>
          <p:cNvPr id="18" name="Text 3"/>
          <p:cNvSpPr txBox="1"/>
          <p:nvPr/>
        </p:nvSpPr>
        <p:spPr>
          <a:xfrm>
            <a:off x="842650" y="3107950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8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 бактерии разлагают остатки организмов до минеральных веществ. Благодаря им вещества возвращаются в круговорот, а сообщество не накапливает бесконечное количество мёртвого органического материала.
</a:t>
            </a:r>
            <a:endParaRPr lang="en-US" sz="1368" dirty="0"/>
          </a:p>
        </p:txBody>
      </p:sp>
      <p:sp>
        <p:nvSpPr>
          <p:cNvPr id="19" name="Text 4"/>
          <p:cNvSpPr txBox="1"/>
          <p:nvPr/>
        </p:nvSpPr>
        <p:spPr>
          <a:xfrm>
            <a:off x="842625" y="4188567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8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проходит через цепи питания только в одном направлении и частично рассеивается на каждом уровне. Поэтому трофическая структура всегда имеет ограничение по длине и численности верхних звеньев.
</a:t>
            </a:r>
            <a:endParaRPr lang="en-US" sz="1368" dirty="0"/>
          </a:p>
        </p:txBody>
      </p:sp>
      <p:sp>
        <p:nvSpPr>
          <p:cNvPr id="20" name="Text 5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478921"/>
            <a:ext cx="4775700" cy="2451058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организмы занимают каждый уровень и какую роль они выполняют в круговороте веществ.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 завершают разложение органических остатков, поэтому без них круговорот веществ в сообществе нарушается.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трофических уровней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Пирамиды помогают сравнивать трофические уровни и объясняют, почему верхние хищники всегда зависят от продуктивности нижних звеньев.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пирамидах значения уменьшаются кверху, но в водных экосистемах форма пирамиды биомассы может отличаться.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пирамиды: численность, биомасса, энергия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представление по школьному курсу биологии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95875" y="1158600"/>
            <a:ext cx="3771900" cy="282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Доминирующий и ключевой виды выполняют разные функции: первый задаёт внешний облик сообщества, второй влияет на его устойчивость даже при малой численности.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735475" y="1365000"/>
            <a:ext cx="3958800" cy="24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F8EC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20004"/>
              </a:lnSpc>
              <a:buNone/>
            </a:pPr>
            <a:r>
              <a:rPr lang="en-US" sz="12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типа видов обычно выделяют при анализе роли организмов в сообществе.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4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76966" y="2972580"/>
            <a:ext cx="5641200" cy="21705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7050" y="118050"/>
            <a:ext cx="77904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и разделение экологических ниш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29948" y="1648625"/>
            <a:ext cx="2428193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ресурс
</a:t>
            </a:r>
            <a:pPr algn="l" indent="0" marL="0">
              <a:lnSpc>
                <a:spcPct val="115000"/>
              </a:lnSpc>
              <a:buNone/>
            </a:pPr>
            <a:r>
              <a:rPr lang="en-US" sz="396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возникает тогда, когда два или больше видов используют один и тот же ограниченный ресурс: пищу, свет, воду, территорию или укрытия. Чем меньше ресурса, тем сильнее соперничество между организмами.
</a:t>
            </a:r>
            <a:endParaRPr lang="en-US" sz="870" dirty="0"/>
          </a:p>
        </p:txBody>
      </p:sp>
      <p:sp>
        <p:nvSpPr>
          <p:cNvPr id="12" name="Text 3"/>
          <p:cNvSpPr txBox="1"/>
          <p:nvPr/>
        </p:nvSpPr>
        <p:spPr>
          <a:xfrm>
            <a:off x="3381202" y="1648625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способы использования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424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3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Сходные виды могут жить рядом, если они по-разному добывают ресурсы: питаются в разное время, выбирают разные участки среды или используют разные части одного объекта, не мешая друг другу напрямую.
</a:t>
            </a:r>
            <a:endParaRPr lang="en-US" sz="933" dirty="0"/>
          </a:p>
        </p:txBody>
      </p:sp>
      <p:sp>
        <p:nvSpPr>
          <p:cNvPr id="13" name="Text 4"/>
          <p:cNvSpPr txBox="1"/>
          <p:nvPr/>
        </p:nvSpPr>
        <p:spPr>
          <a:xfrm>
            <a:off x="6231902" y="1648625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приспособлений
</a:t>
            </a:r>
            <a:pPr algn="l" indent="0" marL="0">
              <a:lnSpc>
                <a:spcPct val="115000"/>
              </a:lnSpc>
              <a:buNone/>
            </a:pPr>
            <a:r>
              <a:rPr lang="en-US" sz="412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6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птиц различаются формы клювов, у растений — глубина и строение корней, у животных — время активности. Такие различия уменьшают пересечение потребностей и позволяют видам сосуществовать в одном сообществе.
</a:t>
            </a:r>
            <a:endParaRPr lang="en-US" sz="906" dirty="0"/>
          </a:p>
        </p:txBody>
      </p:sp>
      <p:sp>
        <p:nvSpPr>
          <p:cNvPr id="14" name="Text 5"/>
          <p:cNvSpPr txBox="1"/>
          <p:nvPr/>
        </p:nvSpPr>
        <p:spPr>
          <a:xfrm>
            <a:off x="529948" y="3407125"/>
            <a:ext cx="2428193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для сообщества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396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ниш снижает остроту конкуренции и поддерживает устойчивость сообщества. Чем точнее виды «распределяют» ресурсы между собой, тем меньше вероятность полного вытеснения одного из них другим.
</a:t>
            </a:r>
            <a:endParaRPr lang="en-US" sz="87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2375" y="335675"/>
            <a:ext cx="7896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ниша как место вида в сообществе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05200" y="14371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Ниша описывает не только место обитания, но и роль вида в сообществе: чем он питается, когда активен и как связан с другими организмами.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04500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вида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123775" y="39340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два вида используют почти одинаковые ресурсы, между ними усиливается конкуренция. Длительное сосуществование становится затруднительным, особенно при нехватке пищи или пространства.
</a:t>
            </a:r>
            <a:endParaRPr lang="en-US" sz="1059" dirty="0"/>
          </a:p>
        </p:txBody>
      </p:sp>
      <p:sp>
        <p:nvSpPr>
          <p:cNvPr id="13" name="Text 5"/>
          <p:cNvSpPr txBox="1"/>
          <p:nvPr/>
        </p:nvSpPr>
        <p:spPr>
          <a:xfrm>
            <a:off x="3222238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Перекрытие ниш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042325" y="14371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результате один вид может вытеснить другой, либо происходит разделение ресурсов: меняются корм, место, время активности или способ размножения. Так сообщество сохраняет относительное равновесие.
</a:t>
            </a:r>
            <a:endParaRPr lang="en-US" sz="1059" dirty="0"/>
          </a:p>
        </p:txBody>
      </p:sp>
      <p:sp>
        <p:nvSpPr>
          <p:cNvPr id="15" name="Text 7"/>
          <p:cNvSpPr txBox="1"/>
          <p:nvPr/>
        </p:nvSpPr>
        <p:spPr>
          <a:xfrm>
            <a:off x="6140800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или вытеснение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показан общий рост сложности сообщества после нарушения среды. Этапы могут занимать разное время в зависимости от условий и типа экосистемы.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сообщество быстро усложняется, затем темп изменений снижается. Итогом становится более устойчивое, относительно стабильное состояние.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Сукцессия: изменение сообщества во времени
</a:t>
            </a:r>
            <a:endParaRPr lang="en-US" sz="2375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схематическая модель сукцессии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линейную цепь и её переход к более сложной пищевой сети в одном сообществе.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 и пищевые сети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56" y="1442175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2231" y="144217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7562" y="3118250"/>
            <a:ext cx="177788" cy="258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42231" y="3138350"/>
            <a:ext cx="218400" cy="218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49250" y="141125"/>
            <a:ext cx="82455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абиотических факторов в структуре сообщества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1049829" y="1479938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
</a:t>
            </a:r>
            <a:pPr algn="l" indent="0" marL="0">
              <a:lnSpc>
                <a:spcPct val="115000"/>
              </a:lnSpc>
              <a:buNone/>
            </a:pPr>
            <a:r>
              <a:rPr lang="en-US" sz="55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Освещённость определяет, какие растения смогут расти в сообществе и как будет распределяться растительность по ярусам. В тени лучше развиваются теневыносливые виды, а на открытых участках — светолюбивые.
</a:t>
            </a:r>
            <a:endParaRPr lang="en-US" sz="1289" dirty="0"/>
          </a:p>
        </p:txBody>
      </p:sp>
      <p:sp>
        <p:nvSpPr>
          <p:cNvPr id="13" name="Text 3"/>
          <p:cNvSpPr txBox="1"/>
          <p:nvPr/>
        </p:nvSpPr>
        <p:spPr>
          <a:xfrm>
            <a:off x="5419454" y="1479600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
</a:t>
            </a:r>
            <a:pPr algn="l" indent="0" marL="0">
              <a:lnSpc>
                <a:spcPct val="115000"/>
              </a:lnSpc>
              <a:buNone/>
            </a:pPr>
            <a:r>
              <a:rPr lang="en-US" sz="55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Температурный режим влияет на скорость обмена веществ, сроки размножения и сезонную активность организмов. Только виды, приспособленные к местным колебаниям температуры, могут устойчиво существовать в данном биоме.
</a:t>
            </a:r>
            <a:endParaRPr lang="en-US" sz="1289" dirty="0"/>
          </a:p>
        </p:txBody>
      </p:sp>
      <p:sp>
        <p:nvSpPr>
          <p:cNvPr id="14" name="Text 4"/>
          <p:cNvSpPr txBox="1"/>
          <p:nvPr/>
        </p:nvSpPr>
        <p:spPr>
          <a:xfrm>
            <a:off x="1049829" y="3169762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5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Доступность воды определяет плотность популяций и состав видов. В засушливых местах преобладают организмы, экономно расходующие влагу, а в увлажнённых — виды, менее устойчивые к её дефициту.
</a:t>
            </a:r>
            <a:endParaRPr lang="en-US" sz="1289" dirty="0"/>
          </a:p>
        </p:txBody>
      </p:sp>
      <p:sp>
        <p:nvSpPr>
          <p:cNvPr id="15" name="Text 5"/>
          <p:cNvSpPr txBox="1"/>
          <p:nvPr/>
        </p:nvSpPr>
        <p:spPr>
          <a:xfrm>
            <a:off x="5419454" y="3161257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и кислород
</a:t>
            </a:r>
            <a:pPr algn="l" indent="0" marL="0">
              <a:lnSpc>
                <a:spcPct val="115000"/>
              </a:lnSpc>
              <a:buNone/>
            </a:pPr>
            <a:r>
              <a:rPr lang="en-US" sz="55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почвы, солёность и содержание кислорода задают условия для корней, микроорганизмов и водных организмов. Эти факторы напрямую ограничивают распространение видов и формируют облик сообщества.
</a:t>
            </a:r>
            <a:endParaRPr lang="en-US" sz="128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7900" y="1726508"/>
            <a:ext cx="5226300" cy="208283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97900" y="280225"/>
            <a:ext cx="8658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сообществ разных биомов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5823275" y="897927"/>
            <a:ext cx="2993400" cy="34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особенности сообщества зависят от условий среды и распределения ресурсов.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благоприятнее и разнообразнее условия среды, тем сложнее структура сообщества и выше его видовое разнообразие.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97900" y="4637900"/>
            <a:ext cx="44097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969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969" dirty="0"/>
          </a:p>
        </p:txBody>
      </p:sp>
      <p:sp>
        <p:nvSpPr>
          <p:cNvPr id="6" name="Text 3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23300" y="301350"/>
            <a:ext cx="4383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Стабильность и саморегуляция сообщества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644700" y="1421050"/>
            <a:ext cx="46428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взаимодействий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Стабильность держится на равновесии между хищниками, жертвами, конкурентами и редуцентами. Их взаимное влияние не позволяет одной группе бесконтрольно увеличиваться и разрушать структуру сообщества.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44700" y="2592853"/>
            <a:ext cx="46428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ограничения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какой-то вид начинает быстро размножаться, нехватка пищи, усиление конкуренции или рост численности его врагов ограничивают дальнейший подъём. Так система возвращается к более устойчивому состоянию.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44700" y="3764671"/>
            <a:ext cx="46428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разнообразия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 сообществе видов и связей между ними, тем больше путей компенсации при изменениях. Это делает экосистему менее уязвимой к резким колебаниям и локальным нарушениям.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0081" y="1393300"/>
            <a:ext cx="2227638" cy="1795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8506" y="1393300"/>
            <a:ext cx="2227638" cy="1795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сплошной массив леса заменяют вырубкой, исчезает ярусность, уменьшается число видов и меняются условия освещения и влажности. Сообщество становится более простым и уязвимым к дальнейшим нарушениям.
</a:t>
            </a:r>
            <a:endParaRPr lang="en-US" sz="898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после вырубки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Попадание загрязняющих веществ в воду особенно сильно бьёт по чувствительным организмам. Сокращаются популяции рыб, беспозвоночных и водных растений, а состав сообщества смещается в сторону более устойчивых видов.
</a:t>
            </a:r>
            <a:endParaRPr lang="en-US" sz="898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Водоём под давлением загрязнения
</a:t>
            </a:r>
            <a:endParaRPr lang="en-US" sz="1345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Интродукция может нарушить сложившиеся связи, если новый вид быстро размножается и начинает вытеснять местных организмов. Тогда меняются пищевые цепи, уменьшается разнообразие и ослабевает устойчивость сообщества.
</a:t>
            </a:r>
            <a:endParaRPr lang="en-US" sz="877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Чужеродный вид в новой среде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 структуру сообщества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часто рассматривают вместе: один высокий параметр не компенсирует слабость остальных. Важны не только число видов, но и равномерность их распределения.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устойчивыми обычно оказываются сообщества с высоким разнообразием и сбалансированной структурой популяций.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Показатели, по которым оценивают сообщество
</a:t>
            </a:r>
            <a:endParaRPr lang="en-US" sz="2305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условная оценка показателей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Сообщество — это сеть взаимозависимых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сообщества складывается из состава видов, их численности, распределения в пространстве и пищевых связей. Чем богаче эти связи, тем выше устойчивость экосистемы и её способность к саморегуляции.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2026-06-01T16:07:34Z</dcterms:created>
  <dcterms:modified xsi:type="dcterms:W3CDTF">2026-06-01T16:07:34Z</dcterms:modified>
</cp:coreProperties>
</file>