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0275" y="1626750"/>
            <a:ext cx="6734700" cy="159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New Language. Grammar: сложный Passive Voice и артикли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5009125" y="3917100"/>
            <a:ext cx="3774900" cy="8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Разберём пассив, артикли и точность формы без лишней путаницы.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90275" y="360000"/>
            <a:ext cx="35757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8551" y="52650"/>
            <a:ext cx="4517397" cy="5022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1675" y="0"/>
            <a:ext cx="412500" cy="52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2384950"/>
            <a:ext cx="4029600" cy="239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46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эта тема важна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59425" y="359991"/>
            <a:ext cx="3774900" cy="142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учит замечать, что важнее: действие, его результат или правильная грамматическая форма.
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31675" y="0"/>
            <a:ext cx="412500" cy="52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1376600" y="1681825"/>
            <a:ext cx="5925900" cy="70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нужен пассив
</a:t>
            </a:r>
            <a:pPr algn="l" indent="0" marL="0">
              <a:lnSpc>
                <a:spcPct val="100000"/>
              </a:lnSpc>
              <a:buNone/>
            </a:pPr>
            <a:r>
              <a:rPr lang="en-US" sz="5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Passive Voice используют, когда на первом месте стоит сам процесс или результат, а не тот, кто выполняет действие. Это часто встречается в сообщениях, описаниях и учебных текстах.
</a:t>
            </a:r>
            <a:endParaRPr lang="en-US" sz="1261" dirty="0"/>
          </a:p>
        </p:txBody>
      </p:sp>
      <p:sp>
        <p:nvSpPr>
          <p:cNvPr id="9" name="Text 2"/>
          <p:cNvSpPr txBox="1"/>
          <p:nvPr/>
        </p:nvSpPr>
        <p:spPr>
          <a:xfrm>
            <a:off x="1376600" y="2753388"/>
            <a:ext cx="5925900" cy="70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формула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Базовая схема проста: am/is/are + V3 или was/were + V3. По ней легко строить предложения, если помнить правильную форму глагола в третьем виде.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1376600" y="3824938"/>
            <a:ext cx="5925900" cy="70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перехода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Active: The chef cooks dinner. Passive: Dinner is cooked by the chef. В пассиве объект действия становится подлежащим, а исполнитель может быть указан после by.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63525" y="554400"/>
            <a:ext cx="7753200" cy="76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повтор: что такое Passive Voice
</a:t>
            </a:r>
            <a:endParaRPr lang="en-US" sz="2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63525" y="3461750"/>
            <a:ext cx="4891200" cy="130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Цели урока и план работы
</a:t>
            </a:r>
            <a:endParaRPr lang="en-US" sz="2300" dirty="0"/>
          </a:p>
        </p:txBody>
      </p:sp>
      <p:sp>
        <p:nvSpPr>
          <p:cNvPr id="10" name="Text 1"/>
          <p:cNvSpPr txBox="1"/>
          <p:nvPr/>
        </p:nvSpPr>
        <p:spPr>
          <a:xfrm>
            <a:off x="8731675" y="0"/>
            <a:ext cx="412500" cy="52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524600" y="1002875"/>
            <a:ext cx="1465500" cy="13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257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 базы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вспоминаем, как устроен Passive Voice и чем он отличается от Active Voice.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181500" y="1298250"/>
            <a:ext cx="1465500" cy="13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257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 1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разбираем Continuous Passive: действие происходит сейчас или было в процессе в прошлом.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3838400" y="1601475"/>
            <a:ext cx="1465500" cy="13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257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 2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изучаем Perfect Passive: важен уже завершённый результат к настоящему или прошлому моменту.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5495300" y="1907025"/>
            <a:ext cx="1465500" cy="13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257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 3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Далее тренируем пассив с двумя объектами и глаголы с предлогами, чтобы не терять нужные слова.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7152200" y="2220888"/>
            <a:ext cx="1465500" cy="13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257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Финальная проверка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повторяем артикли с сезонами и частями дня, затем выполняем мини-квиз и сверяемся с чек-листом.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31675" y="0"/>
            <a:ext cx="412500" cy="52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A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864450" y="2293050"/>
            <a:ext cx="3053700" cy="14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257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Настоящее время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 Continuous Passive строится по схеме am/is/are being + V3. Она показывает действие, которое происходит прямо сейчас и ещё не завершено.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007875" y="2293050"/>
            <a:ext cx="3053700" cy="14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257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Прошедшее время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Past Continuous Passive строится по схеме was/were being + V3. Эта форма нужна, когда важно действие в определённый момент прошлого, а не его итог.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3525" y="554400"/>
            <a:ext cx="7753200" cy="76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Continuous Passive: основная формула
</a:t>
            </a:r>
            <a:endParaRPr lang="en-US" sz="2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658" y="163275"/>
            <a:ext cx="4389935" cy="4807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739675" y="360000"/>
            <a:ext cx="3743700" cy="13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Continuous Passive: примеры в Present и Past
</a:t>
            </a:r>
            <a:endParaRPr lang="en-US" sz="2300" dirty="0"/>
          </a:p>
        </p:txBody>
      </p:sp>
      <p:sp>
        <p:nvSpPr>
          <p:cNvPr id="10" name="Text 1"/>
          <p:cNvSpPr txBox="1"/>
          <p:nvPr/>
        </p:nvSpPr>
        <p:spPr>
          <a:xfrm>
            <a:off x="8731675" y="0"/>
            <a:ext cx="412500" cy="52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A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4889500" y="4241904"/>
            <a:ext cx="3957300" cy="65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257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Опознавательный признак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примерах ключевое слово формы — being: оно помогает отличить continuous passive от обычного passive.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4889500" y="1887929"/>
            <a:ext cx="3957300" cy="65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257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Действие сейчас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room is being cleaned now. Здесь видно, что уборка идёт в момент речи, поэтому используется present continuous passive.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889500" y="2672588"/>
            <a:ext cx="3957300" cy="65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257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исполнительным by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homework is being checked by the teacher. Исполнитель может быть назван, но главное — сам процесс проверки.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4889500" y="3457246"/>
            <a:ext cx="3957300" cy="65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257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Действие в прошлом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windows were being painted when it started to rain. Past continuous passive показывает длительное действие, прерванное другим событием.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31675" y="0"/>
            <a:ext cx="412500" cy="52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A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734250" y="1805825"/>
            <a:ext cx="35019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Пропуск being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Частая ошибка — пропуск слова being. Без него форма перестаёт быть continuous passive и звучит неправильно для действия в процессе.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734250" y="3415550"/>
            <a:ext cx="35019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Путаница с Active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смешивают active и passive. В passive подлежащее не выполняет действие, а получает его, поэтому структура предложения меняется полностью.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877625" y="3415550"/>
            <a:ext cx="35019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себя проверить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Проверяй предложение по шаблону: be + being + V3. Если одного элемента не хватает, форма почти наверняка неверна.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877625" y="1805825"/>
            <a:ext cx="35019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Неправильная форма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ошибка — неверный V3. Нельзя писать were being paint; правильно: were being painted, потому что нужен третий вид глагола.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63525" y="554400"/>
            <a:ext cx="7753200" cy="76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Continuous Passive: частые ошибки
</a:t>
            </a:r>
            <a:endParaRPr lang="en-US" sz="2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31675" y="0"/>
            <a:ext cx="412500" cy="52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63525" y="554400"/>
            <a:ext cx="7753200" cy="76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Perfect Passive: основная формула
</a:t>
            </a:r>
            <a:endParaRPr lang="en-US" sz="2300" dirty="0"/>
          </a:p>
        </p:txBody>
      </p:sp>
      <p:sp>
        <p:nvSpPr>
          <p:cNvPr id="8" name="Text 2"/>
          <p:cNvSpPr txBox="1"/>
          <p:nvPr/>
        </p:nvSpPr>
        <p:spPr>
          <a:xfrm>
            <a:off x="1440100" y="1820857"/>
            <a:ext cx="5925900" cy="97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настоящим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 Perfect Passive строится по схеме have/has been + V3. Она показывает, что действие уже завершено, но результат связан с настоящим моментом.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1440100" y="3425832"/>
            <a:ext cx="5925900" cy="97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раннее прошлое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Past Perfect Passive строится по схеме had been + V3. Эта форма нужна, когда результат действия относится к моменту раньше другого события в прошлом.
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658" y="163275"/>
            <a:ext cx="4389935" cy="4807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739675" y="360000"/>
            <a:ext cx="3743700" cy="13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Perfect Passive: примеры и значение результата
</a:t>
            </a:r>
            <a:endParaRPr lang="en-US" sz="2300" dirty="0"/>
          </a:p>
        </p:txBody>
      </p:sp>
      <p:sp>
        <p:nvSpPr>
          <p:cNvPr id="9" name="Text 1"/>
          <p:cNvSpPr txBox="1"/>
          <p:nvPr/>
        </p:nvSpPr>
        <p:spPr>
          <a:xfrm>
            <a:off x="8731675" y="0"/>
            <a:ext cx="412500" cy="52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A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4889500" y="3815504"/>
            <a:ext cx="3957300" cy="65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257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 раньше прошлого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By 5 p.m. the tasks had been finished. Здесь результат относится к прошлому моменту, который наступил раньше другого события.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889500" y="2105729"/>
            <a:ext cx="3957300" cy="65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257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 к настоящему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tickets have been sold. Сейчас важно не само действие продажи, а его итог: билетов уже нет.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889500" y="2960617"/>
            <a:ext cx="3957300" cy="65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257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уже виден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message has been sent. Форма показывает, что действие завершено, и это состояние актуально именно сейчас.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1675" y="0"/>
            <a:ext cx="412500" cy="52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A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70584" y="360000"/>
            <a:ext cx="7883100" cy="17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времени помогают выбрать форму perfect passive: present perfect связывает действие с настоящим результатом, past perfect — с более ранним прошлым.
</a:t>
            </a:r>
            <a:endParaRPr lang="en-US" sz="2300" dirty="0"/>
          </a:p>
        </p:txBody>
      </p:sp>
      <p:sp>
        <p:nvSpPr>
          <p:cNvPr id="6" name="Text 2"/>
          <p:cNvSpPr txBox="1"/>
          <p:nvPr/>
        </p:nvSpPr>
        <p:spPr>
          <a:xfrm>
            <a:off x="470565" y="4565966"/>
            <a:ext cx="8424000" cy="29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школьной грамматики английского языка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77813" y="2701985"/>
            <a:ext cx="3456000" cy="77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700" b="1" dirty="0">
                <a:solidFill>
                  <a:srgbClr val="FF46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4700" dirty="0"/>
          </a:p>
        </p:txBody>
      </p:sp>
      <p:sp>
        <p:nvSpPr>
          <p:cNvPr id="8" name="Text 4"/>
          <p:cNvSpPr txBox="1"/>
          <p:nvPr/>
        </p:nvSpPr>
        <p:spPr>
          <a:xfrm>
            <a:off x="878072" y="3504624"/>
            <a:ext cx="3456000" cy="6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времени нужно различать в perfect passive.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1675" y="0"/>
            <a:ext cx="412500" cy="52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A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70584" y="360000"/>
            <a:ext cx="7883100" cy="17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формула помогает быстро узнать редкую форму и не спутать её с Perfect Passive в прошедшем или настоящем времени.
</a:t>
            </a:r>
            <a:endParaRPr lang="en-US" sz="2300" dirty="0"/>
          </a:p>
        </p:txBody>
      </p:sp>
      <p:sp>
        <p:nvSpPr>
          <p:cNvPr id="6" name="Text 2"/>
          <p:cNvSpPr txBox="1"/>
          <p:nvPr/>
        </p:nvSpPr>
        <p:spPr>
          <a:xfrm>
            <a:off x="470565" y="4565966"/>
            <a:ext cx="8424000" cy="29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урока по теме Future Perfect Passive.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77813" y="2701985"/>
            <a:ext cx="3456000" cy="77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700" b="1" dirty="0">
                <a:solidFill>
                  <a:srgbClr val="FF46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4700" dirty="0"/>
          </a:p>
        </p:txBody>
      </p:sp>
      <p:sp>
        <p:nvSpPr>
          <p:cNvPr id="8" name="Text 4"/>
          <p:cNvSpPr txBox="1"/>
          <p:nvPr/>
        </p:nvSpPr>
        <p:spPr>
          <a:xfrm>
            <a:off x="878072" y="3504624"/>
            <a:ext cx="3456000" cy="6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нужна прежде всего для распознавания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1675" y="0"/>
            <a:ext cx="412500" cy="52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A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70584" y="360000"/>
            <a:ext cx="7883100" cy="17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варианта пассива с двойным объектом дают один и тот же смысл, поэтому важно уметь выбирать более естественный порядок слов.
</a:t>
            </a:r>
            <a:endParaRPr lang="en-US" sz="2300" dirty="0"/>
          </a:p>
        </p:txBody>
      </p:sp>
      <p:sp>
        <p:nvSpPr>
          <p:cNvPr id="6" name="Text 2"/>
          <p:cNvSpPr txBox="1"/>
          <p:nvPr/>
        </p:nvSpPr>
        <p:spPr>
          <a:xfrm>
            <a:off x="470565" y="4565966"/>
            <a:ext cx="8424000" cy="29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урока по теме Passive с двумя объектами.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77813" y="2701985"/>
            <a:ext cx="3456000" cy="77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700" b="1" dirty="0">
                <a:solidFill>
                  <a:srgbClr val="FF46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4700" dirty="0"/>
          </a:p>
        </p:txBody>
      </p:sp>
      <p:sp>
        <p:nvSpPr>
          <p:cNvPr id="8" name="Text 4"/>
          <p:cNvSpPr txBox="1"/>
          <p:nvPr/>
        </p:nvSpPr>
        <p:spPr>
          <a:xfrm>
            <a:off x="878072" y="3504624"/>
            <a:ext cx="3456000" cy="6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правильных пассивных варианта возможны для одного предложения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1675" y="0"/>
            <a:ext cx="412500" cy="52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A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70584" y="360000"/>
            <a:ext cx="7883100" cy="17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маленьких предлога часто решают, будет ли пассив звучать правильно: без них конструкция теряет нужную связь между действием и адресатом.
</a:t>
            </a:r>
            <a:endParaRPr lang="en-US" sz="2300" dirty="0"/>
          </a:p>
        </p:txBody>
      </p:sp>
      <p:sp>
        <p:nvSpPr>
          <p:cNvPr id="6" name="Text 2"/>
          <p:cNvSpPr txBox="1"/>
          <p:nvPr/>
        </p:nvSpPr>
        <p:spPr>
          <a:xfrm>
            <a:off x="470565" y="4565966"/>
            <a:ext cx="8424000" cy="29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урока по теме глаголов с предлогами.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77813" y="2701985"/>
            <a:ext cx="3456000" cy="77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700" b="1" dirty="0">
                <a:solidFill>
                  <a:srgbClr val="FF46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4700" dirty="0"/>
          </a:p>
        </p:txBody>
      </p:sp>
      <p:sp>
        <p:nvSpPr>
          <p:cNvPr id="8" name="Text 4"/>
          <p:cNvSpPr txBox="1"/>
          <p:nvPr/>
        </p:nvSpPr>
        <p:spPr>
          <a:xfrm>
            <a:off x="878072" y="3504624"/>
            <a:ext cx="3456000" cy="6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основных предлога особенно важно сохранить в passive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31675" y="0"/>
            <a:ext cx="412500" cy="52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A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63225" y="2293050"/>
            <a:ext cx="2278800" cy="14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257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Сдвиг акцента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Перестройте предложение так, чтобы человек стал подлежащим, а предмет остался дополнением. Важно сохранить смысл и выбрать верную форму глагола в прошедшем времени.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3425475" y="2293050"/>
            <a:ext cx="2278800" cy="14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257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Два варианта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Убедитесь, что в пассиве сохраняется смысл адресата: She was offered a seat и A seat was offered to her одинаково верны, но звучат по-разному.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187725" y="2293050"/>
            <a:ext cx="2278800" cy="14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257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Проверка формы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переводе второго примера не теряйте местоимение we и предлог to. Оба пассивных варианта допустимы, если сохраняются смысл, порядок и форма V3.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63525" y="554400"/>
            <a:ext cx="7753200" cy="76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Passive с двумя объектами: короткая практика
</a:t>
            </a:r>
            <a:endParaRPr lang="en-US" sz="2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1675" y="0"/>
            <a:ext cx="412500" cy="52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A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70584" y="360000"/>
            <a:ext cx="7883100" cy="17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опорные части формулы помогают не терять предлог в пассиве и сразу видеть, что он остаётся рядом с глаголом, а не исчезает.
</a:t>
            </a:r>
            <a:endParaRPr lang="en-US" sz="2300" dirty="0"/>
          </a:p>
        </p:txBody>
      </p:sp>
      <p:sp>
        <p:nvSpPr>
          <p:cNvPr id="6" name="Text 2"/>
          <p:cNvSpPr txBox="1"/>
          <p:nvPr/>
        </p:nvSpPr>
        <p:spPr>
          <a:xfrm>
            <a:off x="470565" y="4565966"/>
            <a:ext cx="8424000" cy="29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урока по теме глаголов с предлогами в Passive Voice.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77813" y="2701985"/>
            <a:ext cx="3456000" cy="77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700" b="1" dirty="0">
                <a:solidFill>
                  <a:srgbClr val="FF46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4700" dirty="0"/>
          </a:p>
        </p:txBody>
      </p:sp>
      <p:sp>
        <p:nvSpPr>
          <p:cNvPr id="8" name="Text 4"/>
          <p:cNvSpPr txBox="1"/>
          <p:nvPr/>
        </p:nvSpPr>
        <p:spPr>
          <a:xfrm>
            <a:off x="878072" y="3504624"/>
            <a:ext cx="3456000" cy="6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 формулы важно держать вместе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31675" y="0"/>
            <a:ext cx="412500" cy="52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A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734250" y="1805825"/>
            <a:ext cx="35019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Песню слушают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song is listened to by many students: после listened обязательно остаётся to. Так видно, что в пассиве предлог сохраняет связь с глаголом.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734250" y="3415550"/>
            <a:ext cx="35019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Обращают внимание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rules are paid attention to: готовая конструкция сохраняет attention to целиком. В пассиве нельзя отрывать предлог от устойчивого сочетания.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877625" y="3415550"/>
            <a:ext cx="35019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 зависит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result depends on the weather: on остаётся после depends, потому что это фиксированная связь. В пассиве такие предлоги не переставляются.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877625" y="1805825"/>
            <a:ext cx="35019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картину смотрят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painting is looked at carefully: предлог at не убирается, даже если подлежащее меняется. Именно он показывает, к чему направлено действие.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63525" y="554400"/>
            <a:ext cx="7753200" cy="76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с предлогами: примеры
</a:t>
            </a:r>
            <a:endParaRPr lang="en-US" sz="2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1675" y="0"/>
            <a:ext cx="412500" cy="52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A14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70584" y="360000"/>
            <a:ext cx="7883100" cy="17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лишняя буква t спасает смысл: без to пассив с listened становится неправильным, а с предлогом звучит естественно и грамматически верно.
</a:t>
            </a:r>
            <a:endParaRPr lang="en-US" sz="2300" dirty="0"/>
          </a:p>
        </p:txBody>
      </p:sp>
      <p:sp>
        <p:nvSpPr>
          <p:cNvPr id="6" name="Text 2"/>
          <p:cNvSpPr txBox="1"/>
          <p:nvPr/>
        </p:nvSpPr>
        <p:spPr>
          <a:xfrm>
            <a:off x="470565" y="4565966"/>
            <a:ext cx="8424000" cy="29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урока по теме глаголов с предлогами в Passive Voice.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77813" y="2701985"/>
            <a:ext cx="3456000" cy="77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700" b="1" dirty="0">
                <a:solidFill>
                  <a:srgbClr val="FF46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4700" dirty="0"/>
          </a:p>
        </p:txBody>
      </p:sp>
      <p:sp>
        <p:nvSpPr>
          <p:cNvPr id="8" name="Text 4"/>
          <p:cNvSpPr txBox="1"/>
          <p:nvPr/>
        </p:nvSpPr>
        <p:spPr>
          <a:xfrm>
            <a:off x="878072" y="3504624"/>
            <a:ext cx="3456000" cy="6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 to делает конструкцию правильной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3525" y="1648425"/>
            <a:ext cx="8204100" cy="31349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1675" y="0"/>
            <a:ext cx="412500" cy="52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63525" y="460100"/>
            <a:ext cx="7753200" cy="5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7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Мини-тренировка: шаг за шагом к правильному пассиву
</a:t>
            </a:r>
            <a:endParaRPr lang="en-US" sz="2174" dirty="0"/>
          </a:p>
        </p:txBody>
      </p:sp>
      <p:sp>
        <p:nvSpPr>
          <p:cNvPr id="6" name="Text 2"/>
          <p:cNvSpPr txBox="1"/>
          <p:nvPr/>
        </p:nvSpPr>
        <p:spPr>
          <a:xfrm>
            <a:off x="463525" y="1101475"/>
            <a:ext cx="80523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примера показывают, как не потерять предлог и выбрать верную форму V3.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31675" y="0"/>
            <a:ext cx="412500" cy="52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1256900" y="1638473"/>
            <a:ext cx="6045600" cy="5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Времена года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названиями времён года артикль не нужен, если есть предлог in: in spring, in summer, in autumn, in winter. Это короткая и очень частая модель.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1256900" y="2443336"/>
            <a:ext cx="6045600" cy="5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 дня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частей дня обычно используется the: in the morning, in the afternoon, in the evening. Так английский уточняет, о какой части суток идёт речь.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1256900" y="3248236"/>
            <a:ext cx="6045600" cy="5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Исключение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at night запоминается отдельно: здесь артикль не ставится. Это устойчивое сочетание, которое лучше учить как готовую форму.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1256900" y="4053036"/>
            <a:ext cx="6045600" cy="5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 шаблон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 ошибиться, проверяйте, есть ли перед словом готовое устойчивое сочетание. В таких случаях важнее привычный шаблон, чем буквальный перевод.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63525" y="554400"/>
            <a:ext cx="7753200" cy="76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Артикли с сезонами и частями дня: краткие правила
</a:t>
            </a:r>
            <a:endParaRPr lang="en-US" sz="2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3525" y="1803450"/>
            <a:ext cx="7820700" cy="104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257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 — видеть шаблон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463525" y="3006476"/>
            <a:ext cx="7607700" cy="104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вы собрали полный набор: Continuous Passive, Perfect Passive, пассив с двумя объектами, глаголы с предлогами и артикли в устойчивых выражениях. Осталось закрепить их на примерах.
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2026-07-25T08:28:52Z</dcterms:created>
  <dcterms:modified xsi:type="dcterms:W3CDTF">2026-07-25T08:28:52Z</dcterms:modified>
</cp:coreProperties>
</file>