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6998" y="0"/>
            <a:ext cx="329505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579375"/>
            <a:ext cx="51393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две буквы М в наречиях на -о и -в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3703450"/>
            <a:ext cx="3498900" cy="11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когда пишется одна или две буквы М.
</a:t>
            </a:r>
            <a:endParaRPr lang="en-US" sz="1122" dirty="0"/>
          </a:p>
        </p:txBody>
      </p:sp>
      <p:sp>
        <p:nvSpPr>
          <p:cNvPr id="6" name="Text 2"/>
          <p:cNvSpPr txBox="1"/>
          <p:nvPr/>
        </p:nvSpPr>
        <p:spPr>
          <a:xfrm>
            <a:off x="269995" y="270000"/>
            <a:ext cx="5139300" cy="5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1100" y="1336743"/>
            <a:ext cx="3513000" cy="33243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это правило в 7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043450"/>
            <a:ext cx="4204800" cy="17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часто встречаются в диктантах и сочинениях, поэтому ошибка в одной букве сразу заметна. Чтобы писать уверенно, нужно понимать, от какого слова образовано наречие и как устроена его основа.
</a:t>
            </a:r>
            <a:endParaRPr lang="en-US" sz="1022" dirty="0"/>
          </a:p>
        </p:txBody>
      </p:sp>
      <p:sp>
        <p:nvSpPr>
          <p:cNvPr id="8" name="Text 2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наречия на -о и -в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не изменяются по числам, родам и падежам. Их форма остаётся одной и той же, даже если в предложении меняется другое слово, с которым они связаны по смыслу.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слова хорошо, быстро, слева, издалека, давным-давно. Они звучат привычно, но именно в них школьники нередко путают написание и забывают проверить состав слова.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частями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такие наречия образованы от прилагательных, причастий или слов с приставками. Поэтому для правильного написания важно заметить не только окончание, но и исходное слово, от которого оно возникло.
</a:t>
            </a:r>
            <a:endParaRPr lang="en-US" sz="1180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признака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наречия называют признак действия: они показывают, как, где, когда или каким образом происходит действие. Именно поэтому они часто уточняют смысл глагола и делают речь точнее.
</a:t>
            </a:r>
            <a:endParaRPr lang="en-US" sz="13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400" y="3119279"/>
            <a:ext cx="8593200" cy="17454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такие наречия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42097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причастий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наречия восходят к причастиям и сохраняют следы их строения: искренний — искренне, торжественный — торжественно. Здесь особенно важно замечать удвоение, которое переходит в наречие.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6214199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слов с приставками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 такие формы, как слева, справа, издавна. В них заметна приставка или историческая основа слова, а написание помогает понять, как слово было образовано.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70000" y="1583079"/>
            <a:ext cx="2649000" cy="13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наречия на -о образуются от качественных прилагательных: тихий — тихо, ясный — ясно, верный — верно. В этих парах хорошо видна общая основа и новый суффикс.
</a:t>
            </a:r>
            <a:endParaRPr lang="en-US" sz="13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написания встречаются чаще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правило, а распределение примеров, разобранных на уроке.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 группа с одной М, но для правильного выбора важно сравнивать её с моделями удвоения.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данного урока, составленные по материалам темы.
</a:t>
            </a:r>
            <a:endParaRPr lang="en-US" sz="8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одна буква 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986" y="119105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буква М пишется тогда, когда в образовании наречия нет удвоенного согласного в основе или суффиксе. Обычно такое написание сохраняет вид исходного слова без изменений.
</a:t>
            </a:r>
            <a:endParaRPr lang="en-US" sz="1262" dirty="0"/>
          </a:p>
        </p:txBody>
      </p:sp>
      <p:sp>
        <p:nvSpPr>
          <p:cNvPr id="11" name="Text 3"/>
          <p:cNvSpPr txBox="1"/>
          <p:nvPr/>
        </p:nvSpPr>
        <p:spPr>
          <a:xfrm>
            <a:off x="510986" y="2127276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соответствие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написание почти повторяет прилагательное: громкий — громко, прямой — прямо, скромный — скромно. Это делает правило удобным: достаточно посмотреть на производящее слово.
</a:t>
            </a:r>
            <a:endParaRPr lang="en-US" sz="1161" dirty="0"/>
          </a:p>
        </p:txBody>
      </p:sp>
      <p:sp>
        <p:nvSpPr>
          <p:cNvPr id="12" name="Text 4"/>
          <p:cNvSpPr txBox="1"/>
          <p:nvPr/>
        </p:nvSpPr>
        <p:spPr>
          <a:xfrm>
            <a:off x="510986" y="3063501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громко, прямо, скромно, упрямо, смело. Такие слова особенно полезно запомнить, потому что они часто встречаются в учебных текстах и письменных работах.
</a:t>
            </a:r>
            <a:endParaRPr lang="en-US" sz="1232" dirty="0"/>
          </a:p>
        </p:txBody>
      </p:sp>
      <p:sp>
        <p:nvSpPr>
          <p:cNvPr id="13" name="Text 5"/>
          <p:cNvSpPr txBox="1"/>
          <p:nvPr/>
        </p:nvSpPr>
        <p:spPr>
          <a:xfrm>
            <a:off x="510986" y="3999710"/>
            <a:ext cx="3876600" cy="8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вариант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основе нет удвоения, выбор обычно не вызывает трудностей. Поэтому этот случай считают самым частым и самым удобным для первичного запоминания правила.
</a:t>
            </a:r>
            <a:endParaRPr lang="en-US" sz="13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199110"/>
            <a:ext cx="4782600" cy="13925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одна и две буквы М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связь между наречием и производящим словом.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исходном слове есть удвоение, оно обычно сохраняется в наречии; если его нет, пишется одна М.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орфографической темы «Наречия на -о и -в».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пишется две буквы М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5325" y="2322210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 —енн- и -онн-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буквы М часто встречаются в наречиях, образованных от прилагательных с суффиксами -енн- и -онн-. Именно эти суффиксы подсказывают, что в слове сохраняется удвоение.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442518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исходным словом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не создаёт удвоение само по себе: оно лишь сохраняет его из производящего прилагательного. Поэтому нужно сравнивать искренне с искренний, торжественно с торжественный.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4609711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искренне, торжественно, постепенно, мгновенно, умышленно. Эти слова удобно выписать в отдельный список, чтобы быстрее узнавать их в упражнениях и диктантах.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6776902" y="2322222"/>
            <a:ext cx="20916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проверять в первую очередь
</a:t>
            </a:r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сомнении сначала ищут слово, от которого образовано наречие, а потом смотрят на его суффикс. Такой порядок помогает не перепутать наречие с похожими словами.
</a:t>
            </a:r>
            <a:endParaRPr lang="en-US" sz="11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выбрать: одна или две 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 строению слова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286218"/>
            <a:ext cx="275400" cy="22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80449" y="2266175"/>
            <a:ext cx="260400" cy="260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3397" y="2262229"/>
            <a:ext cx="260400" cy="260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Наречия с приставкой по-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775071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Дефисное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по-новому, по-русски, по-прежнему, по-доброму пишутся через дефис. Приставка по- помогает образовать форму, но сама не объясняет, сколько букв М будет в слове.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78017" y="2255827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на 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 — определить исходное слово и его строение. Именно основа подсказывает, нужно ли сохранять удвоение, поэтому приставка по- не может быть единственной подсказкой при проверке.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80962" y="2251890"/>
            <a:ext cx="22821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смешивать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не перепутать орфограмму с правилом о дефисе. Сначала определяют способ написания наречия, а затем отдельно проверяют одну или две буквы М в его составе.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250" y="1127201"/>
            <a:ext cx="4960800" cy="1177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225" y="2424393"/>
            <a:ext cx="4960800" cy="1177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3225" y="3688877"/>
            <a:ext cx="4960800" cy="1177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6279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слова на карточках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правило не помогает сразу: слово нужно просто запомнить. На карточках такие наречия удобно выделять цветом, чтобы трудная буква сразу бросалась в глаза. Особенно это полезно для слов вдвойне и вполголоса, где написание кажется неожиданным.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9975" y="2428881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запоминаются труднее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наречия пришли в язык из более старых форм и не всегда строятся по привычной модели. Поэтому в них легко перепутать количество букв или часть основы. Впереди остаётся не правило, а внимательное повторение и зрительная опора.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9975" y="3693365"/>
            <a:ext cx="3472800" cy="1179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визуальная опора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помещено на отдельную карточку, ученик быстрее замечает его состав и необычное написание. Так вперемежку, втройне и вдвойне перестают быть случайным набором букв. Память лучше работает, когда слово связано с ярким изображением и краткой подписью.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спутать наречие и краткое прилагательное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10987" y="1351350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задайте вопрос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прилагательное отвечает на вопросы каков? какова? каково? каковы? , а наречие — как? каким образом? Если вопрос выбран верно, уже легче определить часть речи и объяснить написание.
</a:t>
            </a:r>
            <a:endParaRPr lang="en-US" sz="1388" dirty="0"/>
          </a:p>
        </p:txBody>
      </p:sp>
      <p:sp>
        <p:nvSpPr>
          <p:cNvPr id="10" name="Text 3"/>
          <p:cNvSpPr txBox="1"/>
          <p:nvPr/>
        </p:nvSpPr>
        <p:spPr>
          <a:xfrm>
            <a:off x="510987" y="24879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 на смысл в 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краткое прилагательное обычно относится к существительному и обозначает его признак, а наречие относится к действию. Сравните: комната светла — он ответил светло; дорога длинна — он писал длинно.
</a:t>
            </a:r>
            <a:endParaRPr lang="en-US" sz="1331" dirty="0"/>
          </a:p>
        </p:txBody>
      </p:sp>
      <p:sp>
        <p:nvSpPr>
          <p:cNvPr id="11" name="Text 4"/>
          <p:cNvSpPr txBox="1"/>
          <p:nvPr/>
        </p:nvSpPr>
        <p:spPr>
          <a:xfrm>
            <a:off x="510987" y="3624551"/>
            <a:ext cx="3876600" cy="10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основу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7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похоже и на краткую форму, и на наречие, важно найти исходное полное слово. Тогда видно, где сохраняется признак прилагательного, а где слово уже называет признак действия и подчиняется другому правилу.
</a:t>
            </a:r>
            <a:endParaRPr lang="en-US" sz="12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модели запоминать легче всего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удобно сразу увидеть, какие модели чаще встречаются в упражнениях и требуют особого внимания при чтении и письме.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наречия с одной м, поэтому именно этот вариант стоит отрабатывать первым. Остальные группы важно узнавать по модели образования.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моделей в упражнениях по теме (иллюстративные данные)
</a:t>
            </a:r>
            <a:endParaRPr lang="en-US" sz="8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1350" y="2244826"/>
            <a:ext cx="4782600" cy="13011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суффиксам и написанию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80875" y="1597563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связать модель слова с количеством букв м и не забыть, что проверка начинается с производящего слова.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280875" y="2968862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выбора написания важны не только окончание и суффикс, но и строение исходного слова. Именно оно подсказывает, одна буква м нужна или две.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4091350" y="46072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орфографии, школьный курс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80825" y="21020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удвоения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типа искренне и торжественно нередко пропускают одну м. Это случается, если не заметить суффикс производящего прилагательного и не восстановить исходную форму слова.
</a:t>
            </a:r>
            <a:endParaRPr lang="en-US" sz="1322" dirty="0"/>
          </a:p>
        </p:txBody>
      </p:sp>
      <p:sp>
        <p:nvSpPr>
          <p:cNvPr id="10" name="Text 3"/>
          <p:cNvSpPr txBox="1"/>
          <p:nvPr/>
        </p:nvSpPr>
        <p:spPr>
          <a:xfrm>
            <a:off x="280825" y="307815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частей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наречие путают с кратким прилагательным и объясняют написание неверно. Тогда ученик выбирает правило не по смыслу и ошибается даже в знакомых словах.
</a:t>
            </a:r>
            <a:endParaRPr lang="en-US" sz="1322" dirty="0"/>
          </a:p>
        </p:txBody>
      </p:sp>
      <p:sp>
        <p:nvSpPr>
          <p:cNvPr id="11" name="Text 4"/>
          <p:cNvSpPr txBox="1"/>
          <p:nvPr/>
        </p:nvSpPr>
        <p:spPr>
          <a:xfrm>
            <a:off x="280825" y="4054231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Невнимание к проверке
</a:t>
            </a:r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причина ошибок — спешка. Если не подобрать производящее слово и не выделить суффикс, правило остаётся непонятым, а написание приходится угадывать.
</a:t>
            </a:r>
            <a:endParaRPr lang="en-US" sz="1322" dirty="0"/>
          </a:p>
        </p:txBody>
      </p:sp>
      <p:sp>
        <p:nvSpPr>
          <p:cNvPr id="12" name="Text 5"/>
          <p:cNvSpPr txBox="1"/>
          <p:nvPr/>
        </p:nvSpPr>
        <p:spPr>
          <a:xfrm>
            <a:off x="280825" y="1125950"/>
            <a:ext cx="44100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буква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ученики пишут лишнюю м в словах с простой основой, например в громко или прямо. Ошибка появляется из-за привычки ориентироваться только на звучание, а не на состав слова.
</a:t>
            </a:r>
            <a:endParaRPr lang="en-US" sz="131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28753"/>
            <a:ext cx="8593200" cy="3744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0825" y="270000"/>
            <a:ext cx="8593200" cy="3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в тетради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280825" y="625800"/>
            <a:ext cx="8593200" cy="1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применять правило без лишних ошибок в упражнении или диктанте.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3074064"/>
            <a:ext cx="2824200" cy="179822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9886" y="3074064"/>
            <a:ext cx="2824200" cy="17982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783" y="3074064"/>
            <a:ext cx="2824200" cy="179822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 сравнения и запоминания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121054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 одной буквой 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громко и спокойно удобно сравнивать с исходными прилагательными: громкий, спокойный. В такой паре видно, что наречие сохраняет простую основу без удвоения. Поэтому запись с одной м выглядит естественно и легко объясняется.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59925" y="1129578"/>
            <a:ext cx="28242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 двумя буквами 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искренне и торжественно внимание сразу переносится на исходные формы: искренний, торжественный. Здесь удвоение не случайно, а связано с суффиксом производящего слова. Сравнение помогает увидеть правило, а не запоминать форму наугад.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49775" y="1129578"/>
            <a:ext cx="2813400" cy="17598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зрительная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поставить два похожих слова, различие запоминается быстрее, чем по отдельности. Ученик замечает, где одна м, а где две, и связывает написание с основой слова. Такой способ особенно полезен при подготовке к диктанту.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17423"/>
            <a:ext cx="4782600" cy="33249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0825" y="270000"/>
            <a:ext cx="8593200" cy="44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усвоения правила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409025" y="1597588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где класс увереннее всего применяет правило, а где ещё нужны дополнительные упражнения и разбор примеров.
</a:t>
            </a:r>
            <a:endParaRPr lang="en-US" sz="1022" dirty="0"/>
          </a:p>
        </p:txBody>
      </p:sp>
      <p:sp>
        <p:nvSpPr>
          <p:cNvPr id="8" name="Text 3"/>
          <p:cNvSpPr txBox="1"/>
          <p:nvPr/>
        </p:nvSpPr>
        <p:spPr>
          <a:xfrm>
            <a:off x="5409025" y="2968887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ученики распознают наречие в предложении. Самым трудным остаётся объяснение написания, значит, нужно больше тренировать разбор слова по составу.
</a:t>
            </a:r>
            <a:endParaRPr lang="en-US" sz="1022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4591701"/>
            <a:ext cx="47826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мини-теста по теме в 7 классе, учебный пример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79875" y="4923775"/>
            <a:ext cx="1994100" cy="14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4" name="Text 1"/>
          <p:cNvSpPr txBox="1"/>
          <p:nvPr/>
        </p:nvSpPr>
        <p:spPr>
          <a:xfrm>
            <a:off x="5408975" y="1725110"/>
            <a:ext cx="34650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главный ориентир при выборе написания: сначала найти исходное слово, затем проверить его состав и только после этого записывать наречие.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280825" y="4689888"/>
            <a:ext cx="3465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орфографии, школьный курс русского языка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80825" y="98776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80825" y="2319713"/>
            <a:ext cx="4372200" cy="12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м сохраняются в словах с удвоением в производящем прилагательном
</a:t>
            </a:r>
            <a:endParaRPr lang="en-US" sz="242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170000"/>
            <a:ext cx="54864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правило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427975"/>
            <a:ext cx="3498900" cy="1445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dirty="0">
                <a:solidFill>
                  <a:srgbClr val="003B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одной и двух букв м в наречиях на -о и -в определяется происхождением слова. Если видеть производящее слово и его суффикс, орфограмму можно объяснить уверенно и без ошибок.
</a:t>
            </a:r>
            <a:endParaRPr lang="en-US" sz="112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2026-05-28T09:17:11Z</dcterms:created>
  <dcterms:modified xsi:type="dcterms:W3CDTF">2026-05-28T09:17:11Z</dcterms:modified>
</cp:coreProperties>
</file>