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slideLayout" Target="../slideLayouts/slideLayou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slideLayout" Target="../slideLayouts/slideLayout1.xml"/><Relationship Id="rId7"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jpeg"/><Relationship Id="rId2" Type="http://schemas.openxmlformats.org/officeDocument/2006/relationships/image" Target="../media/image-5-2.png"/><Relationship Id="rId3" Type="http://schemas.openxmlformats.org/officeDocument/2006/relationships/image" Target="../media/image-5-3.jpe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slideLayout" Target="../slideLayouts/slideLayout1.xml"/><Relationship Id="rId8"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slideLayout" Target="../slideLayouts/slideLayout1.xm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slideLayout" Target="../slideLayouts/slideLayout1.xml"/><Relationship Id="rId7"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jpeg"/><Relationship Id="rId2" Type="http://schemas.openxmlformats.org/officeDocument/2006/relationships/image" Target="../media/image-10-2.png"/><Relationship Id="rId3" Type="http://schemas.openxmlformats.org/officeDocument/2006/relationships/image" Target="../media/image-10-3.jpeg"/><Relationship Id="rId4" Type="http://schemas.openxmlformats.org/officeDocument/2006/relationships/image" Target="../media/image-10-4.png"/><Relationship Id="rId5" Type="http://schemas.openxmlformats.org/officeDocument/2006/relationships/image" Target="../media/image-10-5.jpeg"/><Relationship Id="rId6" Type="http://schemas.openxmlformats.org/officeDocument/2006/relationships/image" Target="../media/image-10-6.pn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slideLayout" Target="../slideLayouts/slideLayout1.xml"/><Relationship Id="rId8"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jpe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slideLayout" Target="../slideLayouts/slideLayout1.xml"/><Relationship Id="rId6"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slideLayout" Target="../slideLayouts/slideLayout1.xml"/><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slideLayout" Target="../slideLayouts/slideLayout1.xml"/><Relationship Id="rId8"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slideLayout" Target="../slideLayouts/slideLayout1.xm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image" Target="../media/image-19-8.png"/><Relationship Id="rId9" Type="http://schemas.openxmlformats.org/officeDocument/2006/relationships/image" Target="../media/image-19-9.png"/><Relationship Id="rId10" Type="http://schemas.openxmlformats.org/officeDocument/2006/relationships/slideLayout" Target="../slideLayouts/slideLayout1.xml"/><Relationship Id="rId11"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jpeg"/><Relationship Id="rId2" Type="http://schemas.openxmlformats.org/officeDocument/2006/relationships/image" Target="../media/image-20-2.png"/><Relationship Id="rId3" Type="http://schemas.openxmlformats.org/officeDocument/2006/relationships/image" Target="../media/image-20-3.png"/><Relationship Id="rId4" Type="http://schemas.openxmlformats.org/officeDocument/2006/relationships/slideLayout" Target="../slideLayouts/slideLayout1.xml"/><Relationship Id="rId5"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238A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00" y="415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635375" y="4237100"/>
            <a:ext cx="7236900" cy="671700"/>
          </a:xfrm>
          <a:prstGeom prst="rect">
            <a:avLst/>
          </a:prstGeom>
          <a:noFill/>
          <a:ln/>
        </p:spPr>
        <p:txBody>
          <a:bodyPr wrap="square" lIns="0" tIns="0" rIns="0" bIns="0" rtlCol="0" anchor="b"/>
          <a:lstStyle/>
          <a:p>
            <a:pPr algn="r" indent="0" marL="0">
              <a:lnSpc>
                <a:spcPct val="100000"/>
              </a:lnSpc>
              <a:buNone/>
            </a:pPr>
            <a:r>
              <a:rPr lang="en-US" sz="1300" dirty="0">
                <a:solidFill>
                  <a:srgbClr val="FFFFFF"/>
                </a:solidFill>
                <a:latin typeface="Arial" pitchFamily="34" charset="0"/>
                <a:ea typeface="Arial" pitchFamily="34" charset="-122"/>
                <a:cs typeface="Arial" pitchFamily="34" charset="-120"/>
              </a:rPr>
              <a:t>
</a:t>
            </a:r>
            <a:endParaRPr lang="en-US" sz="1300" dirty="0"/>
          </a:p>
        </p:txBody>
      </p:sp>
      <p:sp>
        <p:nvSpPr>
          <p:cNvPr id="5" name="Text 1"/>
          <p:cNvSpPr txBox="1"/>
          <p:nvPr/>
        </p:nvSpPr>
        <p:spPr>
          <a:xfrm>
            <a:off x="270000" y="1637400"/>
            <a:ext cx="4997100" cy="1868700"/>
          </a:xfrm>
          <a:prstGeom prst="rect">
            <a:avLst/>
          </a:prstGeom>
          <a:noFill/>
          <a:ln/>
        </p:spPr>
        <p:txBody>
          <a:bodyPr wrap="square" lIns="0" tIns="0" rIns="0" bIns="0" rtlCol="0" anchor="t"/>
          <a:lstStyle/>
          <a:p>
            <a:pPr algn="l" indent="0" marL="0">
              <a:lnSpc>
                <a:spcPct val="100000"/>
              </a:lnSpc>
              <a:buNone/>
            </a:pPr>
            <a:r>
              <a:rPr lang="en-US" sz="3359" b="1" dirty="0">
                <a:solidFill>
                  <a:srgbClr val="FFFFFF"/>
                </a:solidFill>
                <a:latin typeface="Arial" pitchFamily="34" charset="0"/>
                <a:ea typeface="Arial" pitchFamily="34" charset="-122"/>
                <a:cs typeface="Arial" pitchFamily="34" charset="-120"/>
              </a:rPr>
              <a:t>Омар Хайям: поэт, учёный и мудрец Востока
</a:t>
            </a:r>
            <a:pPr algn="l" indent="0" marL="0">
              <a:lnSpc>
                <a:spcPct val="100000"/>
              </a:lnSpc>
              <a:buNone/>
            </a:pPr>
            <a:r>
              <a:rPr lang="en-US" sz="3359"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260" dirty="0">
                <a:solidFill>
                  <a:srgbClr val="FFFFFF"/>
                </a:solidFill>
                <a:latin typeface="Arial" pitchFamily="34" charset="0"/>
                <a:ea typeface="Arial" pitchFamily="34" charset="-122"/>
                <a:cs typeface="Arial" pitchFamily="34" charset="-120"/>
              </a:rPr>
              <a:t>Поэт и учёный, чьи мысли звучат сквозь века.
</a:t>
            </a:r>
            <a:endParaRPr lang="en-US" sz="3359"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4303F8"/>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518850" y="1074565"/>
            <a:ext cx="4430100" cy="3478321"/>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49300" y="139500"/>
            <a:ext cx="8604600" cy="839700"/>
          </a:xfrm>
          <a:prstGeom prst="rect">
            <a:avLst/>
          </a:prstGeom>
          <a:noFill/>
          <a:ln/>
        </p:spPr>
        <p:txBody>
          <a:bodyPr wrap="square" lIns="0" tIns="0" rIns="0" bIns="0" rtlCol="0" anchor="t"/>
          <a:lstStyle/>
          <a:p>
            <a:pPr algn="l" indent="0" marL="0">
              <a:lnSpc>
                <a:spcPct val="100000"/>
              </a:lnSpc>
              <a:buNone/>
            </a:pPr>
            <a:r>
              <a:rPr lang="en-US" sz="3304" b="1" dirty="0">
                <a:solidFill>
                  <a:srgbClr val="FFFFFF"/>
                </a:solidFill>
                <a:latin typeface="Arial" pitchFamily="34" charset="0"/>
                <a:ea typeface="Arial" pitchFamily="34" charset="-122"/>
                <a:cs typeface="Arial" pitchFamily="34" charset="-120"/>
              </a:rPr>
              <a:t>Время Хайяма: наука, поэзия и культура Востока
</a:t>
            </a:r>
            <a:endParaRPr lang="en-US" sz="3304" dirty="0"/>
          </a:p>
        </p:txBody>
      </p:sp>
      <p:sp>
        <p:nvSpPr>
          <p:cNvPr id="6" name="Text 1"/>
          <p:cNvSpPr txBox="1"/>
          <p:nvPr/>
        </p:nvSpPr>
        <p:spPr>
          <a:xfrm>
            <a:off x="8756650" y="4804800"/>
            <a:ext cx="387300" cy="738900"/>
          </a:xfrm>
          <a:prstGeom prst="rect">
            <a:avLst/>
          </a:prstGeom>
          <a:noFill/>
          <a:ln/>
        </p:spPr>
        <p:txBody>
          <a:bodyPr wrap="square" lIns="0" tIns="0" rIns="0" bIns="0" rtlCol="0" anchor="t"/>
          <a:lstStyle/>
          <a:p>
            <a:pPr algn="ctr" indent="0" marL="0">
              <a:lnSpc>
                <a:spcPct val="100000"/>
              </a:lnSpc>
              <a:buNone/>
            </a:pPr>
            <a:r>
              <a:rPr lang="en-US" sz="900" dirty="0">
                <a:solidFill>
                  <a:srgbClr val="FFFFFF"/>
                </a:solidFill>
                <a:latin typeface="Arial" pitchFamily="34" charset="0"/>
                <a:ea typeface="Arial" pitchFamily="34" charset="-122"/>
                <a:cs typeface="Arial" pitchFamily="34" charset="-120"/>
              </a:rPr>
              <a:t>2</a:t>
            </a:r>
            <a:endParaRPr lang="en-US" sz="900" dirty="0"/>
          </a:p>
        </p:txBody>
      </p:sp>
      <p:sp>
        <p:nvSpPr>
          <p:cNvPr id="7" name="Text 2"/>
          <p:cNvSpPr txBox="1"/>
          <p:nvPr/>
        </p:nvSpPr>
        <p:spPr>
          <a:xfrm>
            <a:off x="639000" y="1822650"/>
            <a:ext cx="3658500" cy="2007000"/>
          </a:xfrm>
          <a:prstGeom prst="rect">
            <a:avLst/>
          </a:prstGeom>
          <a:noFill/>
          <a:ln/>
        </p:spPr>
        <p:txBody>
          <a:bodyPr wrap="square" lIns="0" tIns="0" rIns="0" bIns="0" rtlCol="0" anchor="ctr"/>
          <a:lstStyle/>
          <a:p>
            <a:pPr algn="l" indent="0" marL="0">
              <a:lnSpc>
                <a:spcPct val="115000"/>
              </a:lnSpc>
              <a:buNone/>
            </a:pPr>
            <a:r>
              <a:rPr lang="en-US" sz="1400" dirty="0">
                <a:solidFill>
                  <a:srgbClr val="FFFFFF"/>
                </a:solidFill>
                <a:latin typeface="Arial" pitchFamily="34" charset="0"/>
                <a:ea typeface="Arial" pitchFamily="34" charset="-122"/>
                <a:cs typeface="Arial" pitchFamily="34" charset="-120"/>
              </a:rPr>
              <a:t>Омар Хайям жил в эпоху расцвета городов Персии, когда рядом развивались наука, образование и придворная поэзия. Его рубаи пережили века и стали частью мировой литературы.
</a:t>
            </a:r>
            <a:endParaRPr lang="en-US"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650600" y="1909084"/>
            <a:ext cx="4133400" cy="1647281"/>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249300" y="139500"/>
            <a:ext cx="8534700" cy="1154700"/>
          </a:xfrm>
          <a:prstGeom prst="rect">
            <a:avLst/>
          </a:prstGeom>
          <a:noFill/>
          <a:ln/>
        </p:spPr>
        <p:txBody>
          <a:bodyPr wrap="square" lIns="0" tIns="0" rIns="0" bIns="0" rtlCol="0" anchor="t"/>
          <a:lstStyle/>
          <a:p>
            <a:pPr algn="l" indent="0" marL="0">
              <a:lnSpc>
                <a:spcPct val="100000"/>
              </a:lnSpc>
              <a:buNone/>
            </a:pPr>
            <a:r>
              <a:rPr lang="en-US" sz="3400" b="1" dirty="0">
                <a:solidFill>
                  <a:srgbClr val="4303F8"/>
                </a:solidFill>
                <a:latin typeface="Arial" pitchFamily="34" charset="0"/>
                <a:ea typeface="Arial" pitchFamily="34" charset="-122"/>
                <a:cs typeface="Arial" pitchFamily="34" charset="-120"/>
              </a:rPr>
              <a:t>Основные этапы жизни О. Хайяма
</a:t>
            </a:r>
            <a:endParaRPr lang="en-US" sz="3400" dirty="0"/>
          </a:p>
        </p:txBody>
      </p:sp>
      <p:sp>
        <p:nvSpPr>
          <p:cNvPr id="5" name="Text 1"/>
          <p:cNvSpPr txBox="1"/>
          <p:nvPr/>
        </p:nvSpPr>
        <p:spPr>
          <a:xfrm>
            <a:off x="8756650" y="4804800"/>
            <a:ext cx="387300" cy="738900"/>
          </a:xfrm>
          <a:prstGeom prst="rect">
            <a:avLst/>
          </a:prstGeom>
          <a:noFill/>
          <a:ln/>
        </p:spPr>
        <p:txBody>
          <a:bodyPr wrap="square" lIns="0" tIns="0" rIns="0" bIns="0" rtlCol="0" anchor="t"/>
          <a:lstStyle/>
          <a:p>
            <a:pPr algn="ctr" indent="0" marL="0">
              <a:lnSpc>
                <a:spcPct val="100000"/>
              </a:lnSpc>
              <a:buNone/>
            </a:pPr>
            <a:r>
              <a:rPr lang="en-US" sz="900" dirty="0">
                <a:solidFill>
                  <a:srgbClr val="4303F8"/>
                </a:solidFill>
                <a:latin typeface="Arial" pitchFamily="34" charset="0"/>
                <a:ea typeface="Arial" pitchFamily="34" charset="-122"/>
                <a:cs typeface="Arial" pitchFamily="34" charset="-120"/>
              </a:rPr>
              <a:t>3</a:t>
            </a:r>
            <a:endParaRPr lang="en-US" sz="900" dirty="0"/>
          </a:p>
        </p:txBody>
      </p:sp>
      <p:sp>
        <p:nvSpPr>
          <p:cNvPr id="6" name="Text 2"/>
          <p:cNvSpPr txBox="1"/>
          <p:nvPr/>
        </p:nvSpPr>
        <p:spPr>
          <a:xfrm>
            <a:off x="622500" y="1830025"/>
            <a:ext cx="3608400" cy="1805400"/>
          </a:xfrm>
          <a:prstGeom prst="rect">
            <a:avLst/>
          </a:prstGeom>
          <a:noFill/>
          <a:ln/>
        </p:spPr>
        <p:txBody>
          <a:bodyPr wrap="square" lIns="0" tIns="0" rIns="0" bIns="0" rtlCol="0" anchor="ctr"/>
          <a:lstStyle/>
          <a:p>
            <a:pPr algn="l" indent="0" marL="0">
              <a:lnSpc>
                <a:spcPct val="150000"/>
              </a:lnSpc>
              <a:buNone/>
            </a:pPr>
            <a:r>
              <a:rPr lang="en-US" sz="1100" dirty="0">
                <a:solidFill>
                  <a:srgbClr val="FFFFFF"/>
                </a:solidFill>
                <a:latin typeface="Arial" pitchFamily="34" charset="0"/>
                <a:ea typeface="Arial" pitchFamily="34" charset="-122"/>
                <a:cs typeface="Arial" pitchFamily="34" charset="-120"/>
              </a:rPr>
              <a:t>Краткая хронология жизни и научной деятельности Омара Хайяма.
</a:t>
            </a:r>
            <a:pPr algn="l" indent="0" marL="0">
              <a:lnSpc>
                <a:spcPct val="150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50000"/>
              </a:lnSpc>
              <a:buNone/>
            </a:pPr>
            <a:r>
              <a:rPr lang="en-US" sz="1100" dirty="0">
                <a:solidFill>
                  <a:srgbClr val="FFFFFF"/>
                </a:solidFill>
                <a:latin typeface="Arial" pitchFamily="34" charset="0"/>
                <a:ea typeface="Arial" pitchFamily="34" charset="-122"/>
                <a:cs typeface="Arial" pitchFamily="34" charset="-120"/>
              </a:rPr>
              <a:t>Жизнь Хайяма соединяет учёность, государственную службу и поэтическое наследие.
</a:t>
            </a:r>
            <a:pPr algn="l" indent="0" marL="0">
              <a:lnSpc>
                <a:spcPct val="150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Исторические сведения о жизни Омара Хайяма
</a:t>
            </a: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49300" y="139500"/>
            <a:ext cx="8534700" cy="935100"/>
          </a:xfrm>
          <a:prstGeom prst="rect">
            <a:avLst/>
          </a:prstGeom>
          <a:noFill/>
          <a:ln/>
        </p:spPr>
        <p:txBody>
          <a:bodyPr wrap="square" lIns="0" tIns="0" rIns="0" bIns="0" rtlCol="0" anchor="t"/>
          <a:lstStyle/>
          <a:p>
            <a:pPr algn="l" indent="0" marL="0">
              <a:lnSpc>
                <a:spcPct val="100000"/>
              </a:lnSpc>
              <a:buNone/>
            </a:pPr>
            <a:r>
              <a:rPr lang="en-US" sz="3400" b="1" dirty="0">
                <a:solidFill>
                  <a:srgbClr val="4303F8"/>
                </a:solidFill>
                <a:latin typeface="Arial" pitchFamily="34" charset="0"/>
                <a:ea typeface="Arial" pitchFamily="34" charset="-122"/>
                <a:cs typeface="Arial" pitchFamily="34" charset="-120"/>
              </a:rPr>
              <a:t>Происхождение и образование Хайяма
</a:t>
            </a:r>
            <a:endParaRPr lang="en-US" sz="3400" dirty="0"/>
          </a:p>
        </p:txBody>
      </p:sp>
      <p:sp>
        <p:nvSpPr>
          <p:cNvPr id="8" name="Text 1"/>
          <p:cNvSpPr txBox="1"/>
          <p:nvPr/>
        </p:nvSpPr>
        <p:spPr>
          <a:xfrm>
            <a:off x="8756650" y="4804800"/>
            <a:ext cx="387300" cy="738900"/>
          </a:xfrm>
          <a:prstGeom prst="rect">
            <a:avLst/>
          </a:prstGeom>
          <a:noFill/>
          <a:ln/>
        </p:spPr>
        <p:txBody>
          <a:bodyPr wrap="square" lIns="0" tIns="0" rIns="0" bIns="0" rtlCol="0" anchor="t"/>
          <a:lstStyle/>
          <a:p>
            <a:pPr algn="ctr" indent="0" marL="0">
              <a:lnSpc>
                <a:spcPct val="100000"/>
              </a:lnSpc>
              <a:buNone/>
            </a:pPr>
            <a:r>
              <a:rPr lang="en-US" sz="900" dirty="0">
                <a:solidFill>
                  <a:srgbClr val="4303F8"/>
                </a:solidFill>
                <a:latin typeface="Arial" pitchFamily="34" charset="0"/>
                <a:ea typeface="Arial" pitchFamily="34" charset="-122"/>
                <a:cs typeface="Arial" pitchFamily="34" charset="-120"/>
              </a:rPr>
              <a:t>4</a:t>
            </a:r>
            <a:endParaRPr lang="en-US" sz="900" dirty="0"/>
          </a:p>
        </p:txBody>
      </p:sp>
      <p:sp>
        <p:nvSpPr>
          <p:cNvPr id="9" name="Text 2"/>
          <p:cNvSpPr txBox="1"/>
          <p:nvPr/>
        </p:nvSpPr>
        <p:spPr>
          <a:xfrm>
            <a:off x="985000" y="1681150"/>
            <a:ext cx="3344100" cy="9822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Омар Хайям родился в Нишапуре — крупном культурном центре Персии, где рано познакомился с книгами, наукой и традициями образованной городской среды.
</a:t>
            </a:r>
            <a:endParaRPr lang="en-US" sz="1100" dirty="0"/>
          </a:p>
        </p:txBody>
      </p:sp>
      <p:sp>
        <p:nvSpPr>
          <p:cNvPr id="10" name="Text 3"/>
          <p:cNvSpPr txBox="1"/>
          <p:nvPr/>
        </p:nvSpPr>
        <p:spPr>
          <a:xfrm>
            <a:off x="5158125" y="1681150"/>
            <a:ext cx="3344100" cy="9822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С детства он серьёзно изучал математику, астрономию, философию и литературу, поэтому рано выделялся среди сверстников широтой интересов и отличной памятью.
</a:t>
            </a:r>
            <a:endParaRPr lang="en-US" sz="1100" dirty="0"/>
          </a:p>
        </p:txBody>
      </p:sp>
      <p:sp>
        <p:nvSpPr>
          <p:cNvPr id="11" name="Text 4"/>
          <p:cNvSpPr txBox="1"/>
          <p:nvPr/>
        </p:nvSpPr>
        <p:spPr>
          <a:xfrm>
            <a:off x="985000" y="3293075"/>
            <a:ext cx="3344100" cy="9822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Современники особенно ценили его способность рассуждать логично и точно, а интерес к знанию стал основой и его научных трудов, и будущих рубаи.
</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4303F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40075" y="1253399"/>
            <a:ext cx="3873300" cy="1233101"/>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750200" y="1253399"/>
            <a:ext cx="3873300" cy="123310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8756650" y="4827325"/>
            <a:ext cx="387300" cy="738900"/>
          </a:xfrm>
          <a:prstGeom prst="rect">
            <a:avLst/>
          </a:prstGeom>
          <a:noFill/>
          <a:ln/>
        </p:spPr>
        <p:txBody>
          <a:bodyPr wrap="square" lIns="0" tIns="0" rIns="0" bIns="0" rtlCol="0" anchor="t"/>
          <a:lstStyle/>
          <a:p>
            <a:pPr algn="ctr" indent="0" marL="0">
              <a:lnSpc>
                <a:spcPct val="100000"/>
              </a:lnSpc>
              <a:buNone/>
            </a:pPr>
            <a:r>
              <a:rPr lang="en-US" sz="900" dirty="0">
                <a:solidFill>
                  <a:srgbClr val="FFFFFF"/>
                </a:solidFill>
                <a:latin typeface="Arial" pitchFamily="34" charset="0"/>
                <a:ea typeface="Arial" pitchFamily="34" charset="-122"/>
                <a:cs typeface="Arial" pitchFamily="34" charset="-120"/>
              </a:rPr>
              <a:t>5</a:t>
            </a:r>
            <a:endParaRPr lang="en-US" sz="900" dirty="0"/>
          </a:p>
        </p:txBody>
      </p:sp>
      <p:sp>
        <p:nvSpPr>
          <p:cNvPr id="7" name="Text 1"/>
          <p:cNvSpPr txBox="1"/>
          <p:nvPr/>
        </p:nvSpPr>
        <p:spPr>
          <a:xfrm>
            <a:off x="360000" y="162025"/>
            <a:ext cx="8438100" cy="523200"/>
          </a:xfrm>
          <a:prstGeom prst="rect">
            <a:avLst/>
          </a:prstGeom>
          <a:noFill/>
          <a:ln/>
        </p:spPr>
        <p:txBody>
          <a:bodyPr wrap="square" lIns="0" tIns="0" rIns="0" bIns="0" rtlCol="0" anchor="t"/>
          <a:lstStyle/>
          <a:p>
            <a:pPr algn="l" indent="0" marL="0">
              <a:lnSpc>
                <a:spcPct val="100000"/>
              </a:lnSpc>
              <a:buNone/>
            </a:pPr>
            <a:r>
              <a:rPr lang="en-US" sz="3400" b="1" dirty="0">
                <a:solidFill>
                  <a:srgbClr val="FFFFFF"/>
                </a:solidFill>
                <a:latin typeface="Arial" pitchFamily="34" charset="0"/>
                <a:ea typeface="Arial" pitchFamily="34" charset="-122"/>
                <a:cs typeface="Arial" pitchFamily="34" charset="-120"/>
              </a:rPr>
              <a:t>Хайям как учёный-математик
</a:t>
            </a:r>
            <a:endParaRPr lang="en-US" sz="3400" dirty="0"/>
          </a:p>
        </p:txBody>
      </p:sp>
      <p:sp>
        <p:nvSpPr>
          <p:cNvPr id="8" name="Text 2"/>
          <p:cNvSpPr txBox="1"/>
          <p:nvPr/>
        </p:nvSpPr>
        <p:spPr>
          <a:xfrm>
            <a:off x="605925" y="2554918"/>
            <a:ext cx="3741600" cy="485100"/>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Алгебра, где нужна точность мысли
</a:t>
            </a:r>
            <a:endParaRPr lang="en-US" sz="1400" dirty="0"/>
          </a:p>
        </p:txBody>
      </p:sp>
      <p:sp>
        <p:nvSpPr>
          <p:cNvPr id="9" name="Text 3"/>
          <p:cNvSpPr txBox="1"/>
          <p:nvPr/>
        </p:nvSpPr>
        <p:spPr>
          <a:xfrm>
            <a:off x="605925" y="3107600"/>
            <a:ext cx="3741600" cy="10281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Хайям писал труды по алгебре и геометрии, стараясь не просто решить задачу, а объяснить сам способ рассуждения. Его работы помогали развивать математику как науку, а не только как набор правил. Такой подход особенно ценен и сегодня, когда важен ход мысли.
</a:t>
            </a:r>
            <a:endParaRPr lang="en-US" sz="1200" dirty="0"/>
          </a:p>
        </p:txBody>
      </p:sp>
      <p:sp>
        <p:nvSpPr>
          <p:cNvPr id="10" name="Text 4"/>
          <p:cNvSpPr txBox="1"/>
          <p:nvPr/>
        </p:nvSpPr>
        <p:spPr>
          <a:xfrm>
            <a:off x="4816050" y="2554918"/>
            <a:ext cx="3741600" cy="485100"/>
          </a:xfrm>
          <a:prstGeom prst="rect">
            <a:avLst/>
          </a:prstGeom>
          <a:noFill/>
          <a:ln/>
        </p:spPr>
        <p:txBody>
          <a:bodyPr wrap="square" lIns="0" tIns="0" rIns="0" bIns="0" rtlCol="0" anchor="t"/>
          <a:lstStyle/>
          <a:p>
            <a:pPr algn="l" indent="0" marL="0">
              <a:lnSpc>
                <a:spcPct val="100000"/>
              </a:lnSpc>
              <a:buNone/>
            </a:pPr>
            <a:r>
              <a:rPr lang="en-US" sz="1400" b="1" dirty="0">
                <a:solidFill>
                  <a:srgbClr val="4303F7"/>
                </a:solidFill>
                <a:latin typeface="Arial" pitchFamily="34" charset="0"/>
                <a:ea typeface="Arial" pitchFamily="34" charset="-122"/>
                <a:cs typeface="Arial" pitchFamily="34" charset="-120"/>
              </a:rPr>
              <a:t>Кубические уравнения и научная смелость
</a:t>
            </a:r>
            <a:endParaRPr lang="en-US" sz="1400" dirty="0"/>
          </a:p>
        </p:txBody>
      </p:sp>
      <p:sp>
        <p:nvSpPr>
          <p:cNvPr id="11" name="Text 5"/>
          <p:cNvSpPr txBox="1"/>
          <p:nvPr/>
        </p:nvSpPr>
        <p:spPr>
          <a:xfrm>
            <a:off x="4816050" y="3107600"/>
            <a:ext cx="3741600" cy="1028100"/>
          </a:xfrm>
          <a:prstGeom prst="rect">
            <a:avLst/>
          </a:prstGeom>
          <a:noFill/>
          <a:ln/>
        </p:spPr>
        <p:txBody>
          <a:bodyPr wrap="square" lIns="0" tIns="0" rIns="0" bIns="0" rtlCol="0" anchor="t"/>
          <a:lstStyle/>
          <a:p>
            <a:pPr algn="l" indent="0" marL="0">
              <a:lnSpc>
                <a:spcPct val="100000"/>
              </a:lnSpc>
              <a:buNone/>
            </a:pPr>
            <a:r>
              <a:rPr lang="en-US" sz="1155" dirty="0">
                <a:solidFill>
                  <a:srgbClr val="4303F7"/>
                </a:solidFill>
                <a:latin typeface="Arial" pitchFamily="34" charset="0"/>
                <a:ea typeface="Arial" pitchFamily="34" charset="-122"/>
                <a:cs typeface="Arial" pitchFamily="34" charset="-120"/>
              </a:rPr>
              <a:t>Одной из важных тем его исследований были кубические уравнения. Для их решения он использовал геометрические методы, что показывало необычную для своего времени широту взгляда. Образ рукописи или старинного инструмента хорошо передаёт связь Хайяма с точным знанием и учёной традицией Востока.
</a:t>
            </a:r>
            <a:endParaRPr lang="en-US" sz="1155"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83764" y="1760050"/>
            <a:ext cx="3555773" cy="22164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56650" y="4804800"/>
            <a:ext cx="387300" cy="738900"/>
          </a:xfrm>
          <a:prstGeom prst="rect">
            <a:avLst/>
          </a:prstGeom>
          <a:noFill/>
          <a:ln/>
        </p:spPr>
        <p:txBody>
          <a:bodyPr wrap="square" lIns="0" tIns="0" rIns="0" bIns="0" rtlCol="0" anchor="t"/>
          <a:lstStyle/>
          <a:p>
            <a:pPr algn="ctr" indent="0" marL="0">
              <a:lnSpc>
                <a:spcPct val="100000"/>
              </a:lnSpc>
              <a:buNone/>
            </a:pPr>
            <a:r>
              <a:rPr lang="en-US" sz="900" dirty="0">
                <a:solidFill>
                  <a:srgbClr val="F238A7"/>
                </a:solidFill>
                <a:latin typeface="Arial" pitchFamily="34" charset="0"/>
                <a:ea typeface="Arial" pitchFamily="34" charset="-122"/>
                <a:cs typeface="Arial" pitchFamily="34" charset="-120"/>
              </a:rPr>
              <a:t>6</a:t>
            </a:r>
            <a:endParaRPr lang="en-US" sz="900" dirty="0"/>
          </a:p>
        </p:txBody>
      </p:sp>
      <p:sp>
        <p:nvSpPr>
          <p:cNvPr id="9" name="Text 1"/>
          <p:cNvSpPr txBox="1"/>
          <p:nvPr/>
        </p:nvSpPr>
        <p:spPr>
          <a:xfrm>
            <a:off x="929532" y="1827992"/>
            <a:ext cx="3483000" cy="738900"/>
          </a:xfrm>
          <a:prstGeom prst="rect">
            <a:avLst/>
          </a:prstGeom>
          <a:noFill/>
          <a:ln/>
        </p:spPr>
        <p:txBody>
          <a:bodyPr wrap="square" lIns="0" tIns="0" rIns="0" bIns="0" rtlCol="0" anchor="t"/>
          <a:lstStyle/>
          <a:p>
            <a:pPr algn="l" indent="0" marL="0">
              <a:lnSpc>
                <a:spcPct val="150000"/>
              </a:lnSpc>
              <a:buNone/>
            </a:pPr>
            <a:r>
              <a:rPr lang="en-US" sz="1292" dirty="0">
                <a:solidFill>
                  <a:srgbClr val="FFFFFF"/>
                </a:solidFill>
                <a:latin typeface="Arial" pitchFamily="34" charset="0"/>
                <a:ea typeface="Arial" pitchFamily="34" charset="-122"/>
                <a:cs typeface="Arial" pitchFamily="34" charset="-120"/>
              </a:rPr>
              <a:t>Хайям работал сразу в нескольких областях знания и умел соединять наблюдение с логикой.
</a:t>
            </a:r>
            <a:endParaRPr lang="en-US" sz="1292" dirty="0"/>
          </a:p>
        </p:txBody>
      </p:sp>
      <p:sp>
        <p:nvSpPr>
          <p:cNvPr id="10" name="Text 2"/>
          <p:cNvSpPr txBox="1"/>
          <p:nvPr/>
        </p:nvSpPr>
        <p:spPr>
          <a:xfrm>
            <a:off x="4883100" y="4111000"/>
            <a:ext cx="3663000" cy="246300"/>
          </a:xfrm>
          <a:prstGeom prst="rect">
            <a:avLst/>
          </a:prstGeom>
          <a:noFill/>
          <a:ln/>
        </p:spPr>
        <p:txBody>
          <a:bodyPr wrap="square" lIns="0" tIns="0" rIns="0" bIns="0" rtlCol="0" anchor="t"/>
          <a:lstStyle/>
          <a:p>
            <a:pPr algn="r" indent="0" marL="0">
              <a:lnSpc>
                <a:spcPct val="100000"/>
              </a:lnSpc>
              <a:buNone/>
            </a:pPr>
            <a:r>
              <a:rPr lang="en-US" sz="969" dirty="0">
                <a:solidFill>
                  <a:srgbClr val="FFFFFF"/>
                </a:solidFill>
                <a:latin typeface="Arial" pitchFamily="34" charset="0"/>
                <a:ea typeface="Arial" pitchFamily="34" charset="-122"/>
                <a:cs typeface="Arial" pitchFamily="34" charset="-120"/>
              </a:rPr>
              <a:t>Обобщение по биографическим и литературным сведениям об Омаре Хайяме
</a:t>
            </a:r>
            <a:endParaRPr lang="en-US" sz="969" dirty="0"/>
          </a:p>
        </p:txBody>
      </p:sp>
      <p:sp>
        <p:nvSpPr>
          <p:cNvPr id="11" name="Text 3"/>
          <p:cNvSpPr txBox="1"/>
          <p:nvPr/>
        </p:nvSpPr>
        <p:spPr>
          <a:xfrm>
            <a:off x="249300" y="157950"/>
            <a:ext cx="8534700" cy="708000"/>
          </a:xfrm>
          <a:prstGeom prst="rect">
            <a:avLst/>
          </a:prstGeom>
          <a:noFill/>
          <a:ln/>
        </p:spPr>
        <p:txBody>
          <a:bodyPr wrap="square" lIns="0" tIns="0" rIns="0" bIns="0" rtlCol="0" anchor="t"/>
          <a:lstStyle/>
          <a:p>
            <a:pPr algn="l" indent="0" marL="0">
              <a:lnSpc>
                <a:spcPct val="100000"/>
              </a:lnSpc>
              <a:buNone/>
            </a:pPr>
            <a:r>
              <a:rPr lang="en-US" sz="3400" b="1" dirty="0">
                <a:solidFill>
                  <a:srgbClr val="F238A7"/>
                </a:solidFill>
                <a:latin typeface="Arial" pitchFamily="34" charset="0"/>
                <a:ea typeface="Arial" pitchFamily="34" charset="-122"/>
                <a:cs typeface="Arial" pitchFamily="34" charset="-120"/>
              </a:rPr>
              <a:t>Направления деятельности О. Хайяма
</a:t>
            </a:r>
            <a:endParaRPr lang="en-US" sz="3400" dirty="0"/>
          </a:p>
        </p:txBody>
      </p:sp>
      <p:sp>
        <p:nvSpPr>
          <p:cNvPr id="12" name="Text 4"/>
          <p:cNvSpPr txBox="1"/>
          <p:nvPr/>
        </p:nvSpPr>
        <p:spPr>
          <a:xfrm>
            <a:off x="929532" y="3130317"/>
            <a:ext cx="3483000" cy="738900"/>
          </a:xfrm>
          <a:prstGeom prst="rect">
            <a:avLst/>
          </a:prstGeom>
          <a:noFill/>
          <a:ln/>
        </p:spPr>
        <p:txBody>
          <a:bodyPr wrap="square" lIns="0" tIns="0" rIns="0" bIns="0" rtlCol="0" anchor="t"/>
          <a:lstStyle/>
          <a:p>
            <a:pPr algn="l" indent="0" marL="0">
              <a:lnSpc>
                <a:spcPct val="150000"/>
              </a:lnSpc>
              <a:buNone/>
            </a:pPr>
            <a:r>
              <a:rPr lang="en-US" sz="1292" dirty="0">
                <a:solidFill>
                  <a:srgbClr val="FFFFFF"/>
                </a:solidFill>
                <a:latin typeface="Arial" pitchFamily="34" charset="0"/>
                <a:ea typeface="Arial" pitchFamily="34" charset="-122"/>
                <a:cs typeface="Arial" pitchFamily="34" charset="-120"/>
              </a:rPr>
              <a:t>В его наследии главную роль играют наука и поэзия, но именно их сочетание делает образ Хайяма особенно ярким.
</a:t>
            </a:r>
            <a:endParaRPr lang="en-US" sz="1292"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753350" y="3260250"/>
            <a:ext cx="5818800" cy="993000"/>
          </a:xfrm>
          <a:prstGeom prst="rect">
            <a:avLst/>
          </a:prstGeom>
          <a:noFill/>
          <a:ln/>
        </p:spPr>
        <p:txBody>
          <a:bodyPr wrap="square" lIns="0" tIns="0" rIns="0" bIns="0" rtlCol="0" anchor="ctr"/>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Точность календаря показывает высокий уровень астрономических знаний в Исфахане и делает работу Хайяма особенно значимой для истории науки.
</a:t>
            </a:r>
            <a:endParaRPr lang="en-US" sz="1300" dirty="0"/>
          </a:p>
        </p:txBody>
      </p:sp>
      <p:sp>
        <p:nvSpPr>
          <p:cNvPr id="5" name="Text 1"/>
          <p:cNvSpPr txBox="1"/>
          <p:nvPr/>
        </p:nvSpPr>
        <p:spPr>
          <a:xfrm>
            <a:off x="8756650" y="4804800"/>
            <a:ext cx="387300" cy="738900"/>
          </a:xfrm>
          <a:prstGeom prst="rect">
            <a:avLst/>
          </a:prstGeom>
          <a:noFill/>
          <a:ln/>
        </p:spPr>
        <p:txBody>
          <a:bodyPr wrap="square" lIns="0" tIns="0" rIns="0" bIns="0" rtlCol="0" anchor="t"/>
          <a:lstStyle/>
          <a:p>
            <a:pPr algn="ctr" indent="0" marL="0">
              <a:lnSpc>
                <a:spcPct val="100000"/>
              </a:lnSpc>
              <a:buNone/>
            </a:pPr>
            <a:r>
              <a:rPr lang="en-US" sz="900" dirty="0">
                <a:solidFill>
                  <a:srgbClr val="4303F8"/>
                </a:solidFill>
                <a:latin typeface="Arial" pitchFamily="34" charset="0"/>
                <a:ea typeface="Arial" pitchFamily="34" charset="-122"/>
                <a:cs typeface="Arial" pitchFamily="34" charset="-120"/>
              </a:rPr>
              <a:t>7</a:t>
            </a:r>
            <a:endParaRPr lang="en-US" sz="900" dirty="0"/>
          </a:p>
        </p:txBody>
      </p:sp>
      <p:sp>
        <p:nvSpPr>
          <p:cNvPr id="6" name="Text 2"/>
          <p:cNvSpPr txBox="1"/>
          <p:nvPr/>
        </p:nvSpPr>
        <p:spPr>
          <a:xfrm>
            <a:off x="614700" y="1500075"/>
            <a:ext cx="2741400" cy="1047600"/>
          </a:xfrm>
          <a:prstGeom prst="rect">
            <a:avLst/>
          </a:prstGeom>
          <a:noFill/>
          <a:ln/>
        </p:spPr>
        <p:txBody>
          <a:bodyPr wrap="square" lIns="0" tIns="0" rIns="0" bIns="0" rtlCol="0" anchor="ctr"/>
          <a:lstStyle/>
          <a:p>
            <a:pPr algn="ctr" indent="0" marL="0">
              <a:lnSpc>
                <a:spcPct val="100000"/>
              </a:lnSpc>
              <a:buNone/>
            </a:pPr>
            <a:r>
              <a:rPr lang="en-US" sz="3900" b="1" dirty="0">
                <a:solidFill>
                  <a:srgbClr val="4303F8"/>
                </a:solidFill>
                <a:latin typeface="Arial" pitchFamily="34" charset="0"/>
                <a:ea typeface="Arial" pitchFamily="34" charset="-122"/>
                <a:cs typeface="Arial" pitchFamily="34" charset="-120"/>
              </a:rPr>
              <a:t>365,2424 суток
</a:t>
            </a:r>
            <a:endParaRPr lang="en-US" sz="3900" dirty="0"/>
          </a:p>
        </p:txBody>
      </p:sp>
      <p:sp>
        <p:nvSpPr>
          <p:cNvPr id="7" name="Text 3"/>
          <p:cNvSpPr txBox="1"/>
          <p:nvPr/>
        </p:nvSpPr>
        <p:spPr>
          <a:xfrm>
            <a:off x="4045350" y="1359376"/>
            <a:ext cx="4304100" cy="1316700"/>
          </a:xfrm>
          <a:prstGeom prst="rect">
            <a:avLst/>
          </a:prstGeom>
          <a:noFill/>
          <a:ln/>
        </p:spPr>
        <p:txBody>
          <a:bodyPr wrap="square" lIns="0" tIns="0" rIns="0" bIns="0" rtlCol="0" anchor="b"/>
          <a:lstStyle/>
          <a:p>
            <a:pPr algn="ctr" indent="0" marL="0">
              <a:lnSpc>
                <a:spcPct val="100000"/>
              </a:lnSpc>
              <a:buNone/>
            </a:pPr>
            <a:r>
              <a:rPr lang="en-US" sz="1400" b="1" dirty="0">
                <a:solidFill>
                  <a:srgbClr val="4303F8"/>
                </a:solidFill>
                <a:latin typeface="Arial" pitchFamily="34" charset="0"/>
                <a:ea typeface="Arial" pitchFamily="34" charset="-122"/>
                <a:cs typeface="Arial" pitchFamily="34" charset="-120"/>
              </a:rPr>
              <a:t>— такова была длина года в календаре Джалали, созданном при участии Хайяма.
</a:t>
            </a:r>
            <a:pPr algn="ctr" indent="0" marL="0">
              <a:lnSpc>
                <a:spcPct val="100000"/>
              </a:lnSpc>
              <a:buNone/>
            </a:pPr>
            <a:r>
              <a:rPr lang="en-US" sz="1400" dirty="0">
                <a:solidFill>
                  <a:srgbClr val="4303F8"/>
                </a:solidFill>
                <a:latin typeface="Arial" pitchFamily="34" charset="0"/>
                <a:ea typeface="Arial" pitchFamily="34" charset="-122"/>
                <a:cs typeface="Arial" pitchFamily="34" charset="-120"/>
              </a:rPr>
              <a:t>
</a:t>
            </a:r>
            <a:pPr algn="ctr" indent="0" marL="0">
              <a:lnSpc>
                <a:spcPct val="100000"/>
              </a:lnSpc>
              <a:buNone/>
            </a:pPr>
            <a:r>
              <a:rPr lang="en-US" sz="900" dirty="0">
                <a:solidFill>
                  <a:srgbClr val="4303F8"/>
                </a:solidFill>
                <a:latin typeface="Arial" pitchFamily="34" charset="0"/>
                <a:ea typeface="Arial" pitchFamily="34" charset="-122"/>
                <a:cs typeface="Arial" pitchFamily="34" charset="-120"/>
              </a:rPr>
              <a:t>Исторические сведения о календаре Джалали
</a:t>
            </a:r>
            <a:endParaRPr lang="en-US"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49300" y="1298363"/>
            <a:ext cx="8534700" cy="3505323"/>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249300" y="139500"/>
            <a:ext cx="8534700" cy="1065900"/>
          </a:xfrm>
          <a:prstGeom prst="rect">
            <a:avLst/>
          </a:prstGeom>
          <a:noFill/>
          <a:ln/>
        </p:spPr>
        <p:txBody>
          <a:bodyPr wrap="square" lIns="0" tIns="0" rIns="0" bIns="0" rtlCol="0" anchor="t"/>
          <a:lstStyle/>
          <a:p>
            <a:pPr algn="l" indent="0" marL="0">
              <a:lnSpc>
                <a:spcPct val="100000"/>
              </a:lnSpc>
              <a:buNone/>
            </a:pPr>
            <a:r>
              <a:rPr lang="en-US" sz="3101" b="1" dirty="0">
                <a:solidFill>
                  <a:srgbClr val="4303F8"/>
                </a:solidFill>
                <a:latin typeface="Arial" pitchFamily="34" charset="0"/>
                <a:ea typeface="Arial" pitchFamily="34" charset="-122"/>
                <a:cs typeface="Arial" pitchFamily="34" charset="-120"/>
              </a:rPr>
              <a:t>Как научная слава Хайяма связана с его известностью как поэта
</a:t>
            </a:r>
            <a:pPr algn="l" indent="0" marL="0">
              <a:lnSpc>
                <a:spcPct val="100000"/>
              </a:lnSpc>
              <a:buNone/>
            </a:pPr>
            <a:r>
              <a:rPr lang="en-US" sz="1095" dirty="0">
                <a:solidFill>
                  <a:srgbClr val="4303F8"/>
                </a:solidFill>
                <a:latin typeface="Arial" pitchFamily="34" charset="0"/>
                <a:ea typeface="Arial" pitchFamily="34" charset="-122"/>
                <a:cs typeface="Arial" pitchFamily="34" charset="-120"/>
              </a:rPr>
              <a:t>
</a:t>
            </a:r>
            <a:pPr algn="l" indent="0" marL="0">
              <a:lnSpc>
                <a:spcPct val="100000"/>
              </a:lnSpc>
              <a:buNone/>
            </a:pPr>
            <a:r>
              <a:rPr lang="en-US" sz="1095" dirty="0">
                <a:solidFill>
                  <a:srgbClr val="4303F8"/>
                </a:solidFill>
                <a:latin typeface="Arial" pitchFamily="34" charset="0"/>
                <a:ea typeface="Arial" pitchFamily="34" charset="-122"/>
                <a:cs typeface="Arial" pitchFamily="34" charset="-120"/>
              </a:rPr>
              <a:t>Последовательность основана на биографии Хайяма и истории распространения его рубаи.
</a:t>
            </a:r>
            <a:endParaRPr lang="en-US" sz="3101" dirty="0"/>
          </a:p>
        </p:txBody>
      </p:sp>
      <p:sp>
        <p:nvSpPr>
          <p:cNvPr id="5" name="Text 1"/>
          <p:cNvSpPr txBox="1"/>
          <p:nvPr/>
        </p:nvSpPr>
        <p:spPr>
          <a:xfrm>
            <a:off x="8756650" y="4804800"/>
            <a:ext cx="387300" cy="738900"/>
          </a:xfrm>
          <a:prstGeom prst="rect">
            <a:avLst/>
          </a:prstGeom>
          <a:noFill/>
          <a:ln/>
        </p:spPr>
        <p:txBody>
          <a:bodyPr wrap="square" lIns="0" tIns="0" rIns="0" bIns="0" rtlCol="0" anchor="t"/>
          <a:lstStyle/>
          <a:p>
            <a:pPr algn="ctr" indent="0" marL="0">
              <a:lnSpc>
                <a:spcPct val="100000"/>
              </a:lnSpc>
              <a:buNone/>
            </a:pPr>
            <a:r>
              <a:rPr lang="en-US" sz="900" dirty="0">
                <a:solidFill>
                  <a:srgbClr val="4303F8"/>
                </a:solidFill>
                <a:latin typeface="Arial" pitchFamily="34" charset="0"/>
                <a:ea typeface="Arial" pitchFamily="34" charset="-122"/>
                <a:cs typeface="Arial" pitchFamily="34" charset="-120"/>
              </a:rPr>
              <a:t>8</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4303F8"/>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49300" y="139500"/>
            <a:ext cx="8534700" cy="708000"/>
          </a:xfrm>
          <a:prstGeom prst="rect">
            <a:avLst/>
          </a:prstGeom>
          <a:noFill/>
          <a:ln/>
        </p:spPr>
        <p:txBody>
          <a:bodyPr wrap="square" lIns="0" tIns="0" rIns="0" bIns="0" rtlCol="0" anchor="t"/>
          <a:lstStyle/>
          <a:p>
            <a:pPr algn="l" indent="0" marL="0">
              <a:lnSpc>
                <a:spcPct val="100000"/>
              </a:lnSpc>
              <a:buNone/>
            </a:pPr>
            <a:r>
              <a:rPr lang="en-US" sz="3400" b="1" dirty="0">
                <a:solidFill>
                  <a:srgbClr val="FFFFFF"/>
                </a:solidFill>
                <a:latin typeface="Arial" pitchFamily="34" charset="0"/>
                <a:ea typeface="Arial" pitchFamily="34" charset="-122"/>
                <a:cs typeface="Arial" pitchFamily="34" charset="-120"/>
              </a:rPr>
              <a:t>Рубаи: короткая поэтическая форма
</a:t>
            </a:r>
            <a:endParaRPr lang="en-US" sz="3400" dirty="0"/>
          </a:p>
        </p:txBody>
      </p:sp>
      <p:sp>
        <p:nvSpPr>
          <p:cNvPr id="8" name="Text 1"/>
          <p:cNvSpPr txBox="1"/>
          <p:nvPr/>
        </p:nvSpPr>
        <p:spPr>
          <a:xfrm>
            <a:off x="8756650" y="4804800"/>
            <a:ext cx="387300" cy="738900"/>
          </a:xfrm>
          <a:prstGeom prst="rect">
            <a:avLst/>
          </a:prstGeom>
          <a:noFill/>
          <a:ln/>
        </p:spPr>
        <p:txBody>
          <a:bodyPr wrap="square" lIns="0" tIns="0" rIns="0" bIns="0" rtlCol="0" anchor="t"/>
          <a:lstStyle/>
          <a:p>
            <a:pPr algn="ctr" indent="0" marL="0">
              <a:lnSpc>
                <a:spcPct val="100000"/>
              </a:lnSpc>
              <a:buNone/>
            </a:pPr>
            <a:r>
              <a:rPr lang="en-US" sz="900" dirty="0">
                <a:solidFill>
                  <a:srgbClr val="FFFFFF"/>
                </a:solidFill>
                <a:latin typeface="Arial" pitchFamily="34" charset="0"/>
                <a:ea typeface="Arial" pitchFamily="34" charset="-122"/>
                <a:cs typeface="Arial" pitchFamily="34" charset="-120"/>
              </a:rPr>
              <a:t>9</a:t>
            </a:r>
            <a:endParaRPr lang="en-US" sz="900" dirty="0"/>
          </a:p>
        </p:txBody>
      </p:sp>
      <p:sp>
        <p:nvSpPr>
          <p:cNvPr id="9" name="Text 2"/>
          <p:cNvSpPr txBox="1"/>
          <p:nvPr/>
        </p:nvSpPr>
        <p:spPr>
          <a:xfrm>
            <a:off x="614525" y="1996175"/>
            <a:ext cx="2285400" cy="2061900"/>
          </a:xfrm>
          <a:prstGeom prst="rect">
            <a:avLst/>
          </a:prstGeom>
          <a:noFill/>
          <a:ln/>
        </p:spPr>
        <p:txBody>
          <a:bodyPr wrap="square" lIns="0" tIns="0" rIns="0" bIns="0" rtlCol="0" anchor="t"/>
          <a:lstStyle/>
          <a:p>
            <a:pPr algn="l" indent="0" marL="0">
              <a:lnSpc>
                <a:spcPct val="100000"/>
              </a:lnSpc>
              <a:buNone/>
            </a:pPr>
            <a:r>
              <a:rPr lang="en-US" sz="1200" dirty="0">
                <a:solidFill>
                  <a:srgbClr val="4303F8"/>
                </a:solidFill>
                <a:latin typeface="Arial" pitchFamily="34" charset="0"/>
                <a:ea typeface="Arial" pitchFamily="34" charset="-122"/>
                <a:cs typeface="Arial" pitchFamily="34" charset="-120"/>
              </a:rPr>
              <a:t>Рубаи — это небольшое четверостишие, где главная мысль должна быть выражена ясно и точно. В такой форме особенно важны ритм, рифма и смысловая завершённость.
</a:t>
            </a:r>
            <a:endParaRPr lang="en-US" sz="1200" dirty="0"/>
          </a:p>
        </p:txBody>
      </p:sp>
      <p:sp>
        <p:nvSpPr>
          <p:cNvPr id="10" name="Text 3"/>
          <p:cNvSpPr txBox="1"/>
          <p:nvPr/>
        </p:nvSpPr>
        <p:spPr>
          <a:xfrm>
            <a:off x="3429325" y="1996175"/>
            <a:ext cx="2285400" cy="20619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У Хайяма в рубаи часто звучат размышления о времени, судьбе, радости жизни и ценности каждого дня. Даже в нескольких строках он умеет задать важный вопрос и оставить сильное впечатление.
</a:t>
            </a:r>
            <a:endParaRPr lang="en-US" sz="1200" dirty="0"/>
          </a:p>
        </p:txBody>
      </p:sp>
      <p:sp>
        <p:nvSpPr>
          <p:cNvPr id="11" name="Text 4"/>
          <p:cNvSpPr txBox="1"/>
          <p:nvPr/>
        </p:nvSpPr>
        <p:spPr>
          <a:xfrm>
            <a:off x="6244125" y="1996175"/>
            <a:ext cx="2285400" cy="2061900"/>
          </a:xfrm>
          <a:prstGeom prst="rect">
            <a:avLst/>
          </a:prstGeom>
          <a:noFill/>
          <a:ln/>
        </p:spPr>
        <p:txBody>
          <a:bodyPr wrap="square" lIns="0" tIns="0" rIns="0" bIns="0" rtlCol="0" anchor="t"/>
          <a:lstStyle/>
          <a:p>
            <a:pPr algn="l" indent="0" marL="0">
              <a:lnSpc>
                <a:spcPct val="100000"/>
              </a:lnSpc>
              <a:buNone/>
            </a:pPr>
            <a:r>
              <a:rPr lang="en-US" sz="1200" dirty="0">
                <a:solidFill>
                  <a:srgbClr val="4303F8"/>
                </a:solidFill>
                <a:latin typeface="Arial" pitchFamily="34" charset="0"/>
                <a:ea typeface="Arial" pitchFamily="34" charset="-122"/>
                <a:cs typeface="Arial" pitchFamily="34" charset="-120"/>
              </a:rPr>
              <a:t>Ему приписывают множество рубаи, но учёные не все тексты считают подлинными. Это напоминает, что история литературы требует внимательной проверки источников и рукописей.
</a:t>
            </a:r>
            <a:endParaRPr lang="en-US"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78807" y="953812"/>
            <a:ext cx="2623497" cy="194712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253245" y="953812"/>
            <a:ext cx="2623497" cy="1947126"/>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6127670" y="953812"/>
            <a:ext cx="2623497" cy="1947126"/>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56650" y="4804800"/>
            <a:ext cx="387300" cy="738900"/>
          </a:xfrm>
          <a:prstGeom prst="rect">
            <a:avLst/>
          </a:prstGeom>
          <a:noFill/>
          <a:ln/>
        </p:spPr>
        <p:txBody>
          <a:bodyPr wrap="square" lIns="0" tIns="0" rIns="0" bIns="0" rtlCol="0" anchor="t"/>
          <a:lstStyle/>
          <a:p>
            <a:pPr algn="ctr" indent="0" marL="0">
              <a:lnSpc>
                <a:spcPct val="100000"/>
              </a:lnSpc>
              <a:buNone/>
            </a:pPr>
            <a:r>
              <a:rPr lang="en-US" sz="900" dirty="0">
                <a:solidFill>
                  <a:srgbClr val="4303F7"/>
                </a:solidFill>
                <a:latin typeface="Arial" pitchFamily="34" charset="0"/>
                <a:ea typeface="Arial" pitchFamily="34" charset="-122"/>
                <a:cs typeface="Arial" pitchFamily="34" charset="-120"/>
              </a:rPr>
              <a:t>10</a:t>
            </a:r>
            <a:endParaRPr lang="en-US" sz="900" dirty="0"/>
          </a:p>
        </p:txBody>
      </p:sp>
      <p:sp>
        <p:nvSpPr>
          <p:cNvPr id="9" name="Text 1"/>
          <p:cNvSpPr txBox="1"/>
          <p:nvPr/>
        </p:nvSpPr>
        <p:spPr>
          <a:xfrm>
            <a:off x="378825" y="162025"/>
            <a:ext cx="8377800" cy="523200"/>
          </a:xfrm>
          <a:prstGeom prst="rect">
            <a:avLst/>
          </a:prstGeom>
          <a:noFill/>
          <a:ln/>
        </p:spPr>
        <p:txBody>
          <a:bodyPr wrap="square" lIns="0" tIns="0" rIns="0" bIns="0" rtlCol="0" anchor="t"/>
          <a:lstStyle/>
          <a:p>
            <a:pPr algn="l" indent="0" marL="0">
              <a:lnSpc>
                <a:spcPct val="100000"/>
              </a:lnSpc>
              <a:buNone/>
            </a:pPr>
            <a:r>
              <a:rPr lang="en-US" sz="3400" b="1" dirty="0">
                <a:solidFill>
                  <a:srgbClr val="4303F8"/>
                </a:solidFill>
                <a:latin typeface="Arial" pitchFamily="34" charset="0"/>
                <a:ea typeface="Arial" pitchFamily="34" charset="-122"/>
                <a:cs typeface="Arial" pitchFamily="34" charset="-120"/>
              </a:rPr>
              <a:t>Главные темы рубаи Хайяма
</a:t>
            </a:r>
            <a:endParaRPr lang="en-US" sz="3400" dirty="0"/>
          </a:p>
        </p:txBody>
      </p:sp>
      <p:sp>
        <p:nvSpPr>
          <p:cNvPr id="10" name="Text 2"/>
          <p:cNvSpPr txBox="1"/>
          <p:nvPr/>
        </p:nvSpPr>
        <p:spPr>
          <a:xfrm>
            <a:off x="378807" y="2991850"/>
            <a:ext cx="2625604" cy="415200"/>
          </a:xfrm>
          <a:prstGeom prst="rect">
            <a:avLst/>
          </a:prstGeom>
          <a:noFill/>
          <a:ln/>
        </p:spPr>
        <p:txBody>
          <a:bodyPr wrap="square" lIns="0" tIns="0" rIns="0" bIns="0" rtlCol="0" anchor="t"/>
          <a:lstStyle/>
          <a:p>
            <a:pPr algn="ctr" indent="0" marL="0">
              <a:lnSpc>
                <a:spcPct val="100000"/>
              </a:lnSpc>
              <a:buNone/>
            </a:pPr>
            <a:r>
              <a:rPr lang="en-US" sz="1400" b="1" dirty="0">
                <a:solidFill>
                  <a:srgbClr val="4303F7"/>
                </a:solidFill>
                <a:latin typeface="Arial" pitchFamily="34" charset="0"/>
                <a:ea typeface="Arial" pitchFamily="34" charset="-122"/>
                <a:cs typeface="Arial" pitchFamily="34" charset="-120"/>
              </a:rPr>
              <a:t>Вино и кубок как знак мгновения
</a:t>
            </a:r>
            <a:endParaRPr lang="en-US" sz="1400" dirty="0"/>
          </a:p>
        </p:txBody>
      </p:sp>
      <p:sp>
        <p:nvSpPr>
          <p:cNvPr id="11" name="Text 3"/>
          <p:cNvSpPr txBox="1"/>
          <p:nvPr/>
        </p:nvSpPr>
        <p:spPr>
          <a:xfrm>
            <a:off x="378807" y="3551900"/>
            <a:ext cx="2625604" cy="1101300"/>
          </a:xfrm>
          <a:prstGeom prst="rect">
            <a:avLst/>
          </a:prstGeom>
          <a:noFill/>
          <a:ln/>
        </p:spPr>
        <p:txBody>
          <a:bodyPr wrap="square" lIns="0" tIns="0" rIns="0" bIns="0" rtlCol="0" anchor="t"/>
          <a:lstStyle/>
          <a:p>
            <a:pPr algn="ctr" indent="0" marL="0">
              <a:lnSpc>
                <a:spcPct val="100000"/>
              </a:lnSpc>
              <a:buNone/>
            </a:pPr>
            <a:r>
              <a:rPr lang="en-US" sz="1200" dirty="0">
                <a:solidFill>
                  <a:srgbClr val="4303F7"/>
                </a:solidFill>
                <a:latin typeface="Arial" pitchFamily="34" charset="0"/>
                <a:ea typeface="Arial" pitchFamily="34" charset="-122"/>
                <a:cs typeface="Arial" pitchFamily="34" charset="-120"/>
              </a:rPr>
              <a:t>В рубаи Хайяма образы вина и кубка часто помогают говорить не о празднике, а о ценности настоящего момента. Через простые предметы поэт напоминает: жизнь меняется быстро, поэтому нельзя откладывать важное на потом.
</a:t>
            </a:r>
            <a:endParaRPr lang="en-US" sz="1200" dirty="0"/>
          </a:p>
        </p:txBody>
      </p:sp>
      <p:sp>
        <p:nvSpPr>
          <p:cNvPr id="12" name="Text 4"/>
          <p:cNvSpPr txBox="1"/>
          <p:nvPr/>
        </p:nvSpPr>
        <p:spPr>
          <a:xfrm>
            <a:off x="3253245" y="2991850"/>
            <a:ext cx="2625604" cy="415200"/>
          </a:xfrm>
          <a:prstGeom prst="rect">
            <a:avLst/>
          </a:prstGeom>
          <a:noFill/>
          <a:ln/>
        </p:spPr>
        <p:txBody>
          <a:bodyPr wrap="square" lIns="0" tIns="0" rIns="0" bIns="0" rtlCol="0" anchor="t"/>
          <a:lstStyle/>
          <a:p>
            <a:pPr algn="ctr" indent="0" marL="0">
              <a:lnSpc>
                <a:spcPct val="100000"/>
              </a:lnSpc>
              <a:buNone/>
            </a:pPr>
            <a:r>
              <a:rPr lang="en-US" sz="1400" b="1" dirty="0">
                <a:solidFill>
                  <a:srgbClr val="4303F7"/>
                </a:solidFill>
                <a:latin typeface="Arial" pitchFamily="34" charset="0"/>
                <a:ea typeface="Arial" pitchFamily="34" charset="-122"/>
                <a:cs typeface="Arial" pitchFamily="34" charset="-120"/>
              </a:rPr>
              <a:t>Сад, весна и звёзды
</a:t>
            </a:r>
            <a:endParaRPr lang="en-US" sz="1400" dirty="0"/>
          </a:p>
        </p:txBody>
      </p:sp>
      <p:sp>
        <p:nvSpPr>
          <p:cNvPr id="13" name="Text 5"/>
          <p:cNvSpPr txBox="1"/>
          <p:nvPr/>
        </p:nvSpPr>
        <p:spPr>
          <a:xfrm>
            <a:off x="3253245" y="3551900"/>
            <a:ext cx="2625604" cy="1101300"/>
          </a:xfrm>
          <a:prstGeom prst="rect">
            <a:avLst/>
          </a:prstGeom>
          <a:noFill/>
          <a:ln/>
        </p:spPr>
        <p:txBody>
          <a:bodyPr wrap="square" lIns="0" tIns="0" rIns="0" bIns="0" rtlCol="0" anchor="t"/>
          <a:lstStyle/>
          <a:p>
            <a:pPr algn="ctr" indent="0" marL="0">
              <a:lnSpc>
                <a:spcPct val="100000"/>
              </a:lnSpc>
              <a:buNone/>
            </a:pPr>
            <a:r>
              <a:rPr lang="en-US" sz="1083" dirty="0">
                <a:solidFill>
                  <a:srgbClr val="4303F7"/>
                </a:solidFill>
                <a:latin typeface="Arial" pitchFamily="34" charset="0"/>
                <a:ea typeface="Arial" pitchFamily="34" charset="-122"/>
                <a:cs typeface="Arial" pitchFamily="34" charset="-120"/>
              </a:rPr>
              <a:t>Сад, весна и звёздное небо создают в его стихах красивый восточный мир. Эти картины помогают понять, что человек живёт среди красоты, но должен помнить о времени, которое уходит. Такой образный язык делает философские мысли особенно близкими читателю.
</a:t>
            </a:r>
            <a:endParaRPr lang="en-US" sz="1083" dirty="0"/>
          </a:p>
        </p:txBody>
      </p:sp>
      <p:sp>
        <p:nvSpPr>
          <p:cNvPr id="14" name="Text 6"/>
          <p:cNvSpPr txBox="1"/>
          <p:nvPr/>
        </p:nvSpPr>
        <p:spPr>
          <a:xfrm>
            <a:off x="6127670" y="2991850"/>
            <a:ext cx="2625604" cy="415200"/>
          </a:xfrm>
          <a:prstGeom prst="rect">
            <a:avLst/>
          </a:prstGeom>
          <a:noFill/>
          <a:ln/>
        </p:spPr>
        <p:txBody>
          <a:bodyPr wrap="square" lIns="0" tIns="0" rIns="0" bIns="0" rtlCol="0" anchor="t"/>
          <a:lstStyle/>
          <a:p>
            <a:pPr algn="ctr" indent="0" marL="0">
              <a:lnSpc>
                <a:spcPct val="100000"/>
              </a:lnSpc>
              <a:buNone/>
            </a:pPr>
            <a:r>
              <a:rPr lang="en-US" sz="1400" b="1" dirty="0">
                <a:solidFill>
                  <a:srgbClr val="4303F7"/>
                </a:solidFill>
                <a:latin typeface="Arial" pitchFamily="34" charset="0"/>
                <a:ea typeface="Arial" pitchFamily="34" charset="-122"/>
                <a:cs typeface="Arial" pitchFamily="34" charset="-120"/>
              </a:rPr>
              <a:t>Дорога, вечер и размышление о человеке
</a:t>
            </a:r>
            <a:endParaRPr lang="en-US" sz="1400" dirty="0"/>
          </a:p>
        </p:txBody>
      </p:sp>
      <p:sp>
        <p:nvSpPr>
          <p:cNvPr id="15" name="Text 7"/>
          <p:cNvSpPr txBox="1"/>
          <p:nvPr/>
        </p:nvSpPr>
        <p:spPr>
          <a:xfrm>
            <a:off x="6127670" y="3551900"/>
            <a:ext cx="2625604" cy="1101300"/>
          </a:xfrm>
          <a:prstGeom prst="rect">
            <a:avLst/>
          </a:prstGeom>
          <a:noFill/>
          <a:ln/>
        </p:spPr>
        <p:txBody>
          <a:bodyPr wrap="square" lIns="0" tIns="0" rIns="0" bIns="0" rtlCol="0" anchor="t"/>
          <a:lstStyle/>
          <a:p>
            <a:pPr algn="ctr" indent="0" marL="0">
              <a:lnSpc>
                <a:spcPct val="100000"/>
              </a:lnSpc>
              <a:buNone/>
            </a:pPr>
            <a:r>
              <a:rPr lang="en-US" sz="1105" dirty="0">
                <a:solidFill>
                  <a:srgbClr val="4303F7"/>
                </a:solidFill>
                <a:latin typeface="Arial" pitchFamily="34" charset="0"/>
                <a:ea typeface="Arial" pitchFamily="34" charset="-122"/>
                <a:cs typeface="Arial" pitchFamily="34" charset="-120"/>
              </a:rPr>
              <a:t>Образы дороги и вечера придают рубаи ощущение пути и внутреннего поиска. Через них Хайям рассуждает о дружбе, выборе и смысле жизни, словно приглашая читателя остановиться и задуматься. Именно поэтому его строки легко представить и запомнить.
</a:t>
            </a:r>
            <a:endParaRPr lang="en-US" sz="1105"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238A7"/>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60000" y="2311873"/>
            <a:ext cx="3856200" cy="924354"/>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756650" y="4804800"/>
            <a:ext cx="387300" cy="738900"/>
          </a:xfrm>
          <a:prstGeom prst="rect">
            <a:avLst/>
          </a:prstGeom>
          <a:noFill/>
          <a:ln/>
        </p:spPr>
        <p:txBody>
          <a:bodyPr wrap="square" lIns="0" tIns="0" rIns="0" bIns="0" rtlCol="0" anchor="t"/>
          <a:lstStyle/>
          <a:p>
            <a:pPr algn="ctr" indent="0" marL="0">
              <a:lnSpc>
                <a:spcPct val="100000"/>
              </a:lnSpc>
              <a:buNone/>
            </a:pPr>
            <a:r>
              <a:rPr lang="en-US" sz="900" dirty="0">
                <a:solidFill>
                  <a:srgbClr val="FFFFFF"/>
                </a:solidFill>
                <a:latin typeface="Arial" pitchFamily="34" charset="0"/>
                <a:ea typeface="Arial" pitchFamily="34" charset="-122"/>
                <a:cs typeface="Arial" pitchFamily="34" charset="-120"/>
              </a:rPr>
              <a:t>11</a:t>
            </a:r>
            <a:endParaRPr lang="en-US" sz="900" dirty="0"/>
          </a:p>
        </p:txBody>
      </p:sp>
      <p:sp>
        <p:nvSpPr>
          <p:cNvPr id="5" name="Text 1"/>
          <p:cNvSpPr txBox="1"/>
          <p:nvPr/>
        </p:nvSpPr>
        <p:spPr>
          <a:xfrm>
            <a:off x="5122850" y="1722800"/>
            <a:ext cx="3690600" cy="642900"/>
          </a:xfrm>
          <a:prstGeom prst="rect">
            <a:avLst/>
          </a:prstGeom>
          <a:noFill/>
          <a:ln/>
        </p:spPr>
        <p:txBody>
          <a:bodyPr wrap="square" lIns="0" tIns="0" rIns="0" bIns="0" rtlCol="0" anchor="t"/>
          <a:lstStyle/>
          <a:p>
            <a:pPr algn="l" indent="0" marL="0">
              <a:lnSpc>
                <a:spcPct val="150000"/>
              </a:lnSpc>
              <a:buNone/>
            </a:pPr>
            <a:r>
              <a:rPr lang="en-US" sz="1124" dirty="0">
                <a:solidFill>
                  <a:srgbClr val="FFFFFF"/>
                </a:solidFill>
                <a:latin typeface="Arial" pitchFamily="34" charset="0"/>
                <a:ea typeface="Arial" pitchFamily="34" charset="-122"/>
                <a:cs typeface="Arial" pitchFamily="34" charset="-120"/>
              </a:rPr>
              <a:t>Краткая таблица показывает, какие идеи Хайям чаще всего раскрывает в рубаи и какой жизненный вывод связан с каждой темой.
</a:t>
            </a:r>
            <a:endParaRPr lang="en-US" sz="1124" dirty="0"/>
          </a:p>
        </p:txBody>
      </p:sp>
      <p:sp>
        <p:nvSpPr>
          <p:cNvPr id="6" name="Text 2"/>
          <p:cNvSpPr txBox="1"/>
          <p:nvPr/>
        </p:nvSpPr>
        <p:spPr>
          <a:xfrm>
            <a:off x="5122850" y="2710670"/>
            <a:ext cx="3690600" cy="708000"/>
          </a:xfrm>
          <a:prstGeom prst="rect">
            <a:avLst/>
          </a:prstGeom>
          <a:noFill/>
          <a:ln/>
        </p:spPr>
        <p:txBody>
          <a:bodyPr wrap="square" lIns="0" tIns="0" rIns="0" bIns="0" rtlCol="0" anchor="t"/>
          <a:lstStyle/>
          <a:p>
            <a:pPr algn="l" indent="0" marL="0">
              <a:lnSpc>
                <a:spcPct val="150000"/>
              </a:lnSpc>
              <a:buNone/>
            </a:pPr>
            <a:r>
              <a:rPr lang="en-US" sz="1200" dirty="0">
                <a:solidFill>
                  <a:srgbClr val="FFFFFF"/>
                </a:solidFill>
                <a:latin typeface="Arial" pitchFamily="34" charset="0"/>
                <a:ea typeface="Arial" pitchFamily="34" charset="-122"/>
                <a:cs typeface="Arial" pitchFamily="34" charset="-120"/>
              </a:rPr>
              <a:t>Рубаи учат видеть в обычных словах глубокие мысли о времени, судьбе и человеческих отношениях.
</a:t>
            </a:r>
            <a:endParaRPr lang="en-US" sz="1200" dirty="0"/>
          </a:p>
        </p:txBody>
      </p:sp>
      <p:sp>
        <p:nvSpPr>
          <p:cNvPr id="7" name="Text 3"/>
          <p:cNvSpPr txBox="1"/>
          <p:nvPr/>
        </p:nvSpPr>
        <p:spPr>
          <a:xfrm>
            <a:off x="5093475" y="3704700"/>
            <a:ext cx="3690600" cy="2616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Рубаи Омара Хайяма; тематический анализ по школьной литературной традиции
</a:t>
            </a:r>
            <a:endParaRPr lang="en-US" sz="1000" dirty="0"/>
          </a:p>
        </p:txBody>
      </p:sp>
      <p:sp>
        <p:nvSpPr>
          <p:cNvPr id="8" name="Text 4"/>
          <p:cNvSpPr txBox="1"/>
          <p:nvPr/>
        </p:nvSpPr>
        <p:spPr>
          <a:xfrm>
            <a:off x="249300" y="139500"/>
            <a:ext cx="8534700" cy="1179300"/>
          </a:xfrm>
          <a:prstGeom prst="rect">
            <a:avLst/>
          </a:prstGeom>
          <a:noFill/>
          <a:ln/>
        </p:spPr>
        <p:txBody>
          <a:bodyPr wrap="square" lIns="0" tIns="0" rIns="0" bIns="0" rtlCol="0" anchor="t"/>
          <a:lstStyle/>
          <a:p>
            <a:pPr algn="l" indent="0" marL="0">
              <a:lnSpc>
                <a:spcPct val="100000"/>
              </a:lnSpc>
              <a:buNone/>
            </a:pPr>
            <a:r>
              <a:rPr lang="en-US" sz="3400" b="1" dirty="0">
                <a:solidFill>
                  <a:srgbClr val="FFFFFF"/>
                </a:solidFill>
                <a:latin typeface="Arial" pitchFamily="34" charset="0"/>
                <a:ea typeface="Arial" pitchFamily="34" charset="-122"/>
                <a:cs typeface="Arial" pitchFamily="34" charset="-120"/>
              </a:rPr>
              <a:t>Темы рубаи и их смысл
</a:t>
            </a:r>
            <a:endParaRPr lang="en-US" sz="3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4303F8"/>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49300" y="139500"/>
            <a:ext cx="8583000" cy="708000"/>
          </a:xfrm>
          <a:prstGeom prst="rect">
            <a:avLst/>
          </a:prstGeom>
          <a:noFill/>
          <a:ln/>
        </p:spPr>
        <p:txBody>
          <a:bodyPr wrap="square" lIns="0" tIns="0" rIns="0" bIns="0" rtlCol="0" anchor="t"/>
          <a:lstStyle/>
          <a:p>
            <a:pPr algn="l" indent="0" marL="0">
              <a:lnSpc>
                <a:spcPct val="100000"/>
              </a:lnSpc>
              <a:buNone/>
            </a:pPr>
            <a:r>
              <a:rPr lang="en-US" sz="3400" b="1" dirty="0">
                <a:solidFill>
                  <a:srgbClr val="FFFFFF"/>
                </a:solidFill>
                <a:latin typeface="Arial" pitchFamily="34" charset="0"/>
                <a:ea typeface="Arial" pitchFamily="34" charset="-122"/>
                <a:cs typeface="Arial" pitchFamily="34" charset="-120"/>
              </a:rPr>
              <a:t>Философские мысли О. Хайяма
</a:t>
            </a:r>
            <a:endParaRPr lang="en-US" sz="3400" dirty="0"/>
          </a:p>
        </p:txBody>
      </p:sp>
      <p:sp>
        <p:nvSpPr>
          <p:cNvPr id="6" name="Text 1"/>
          <p:cNvSpPr txBox="1"/>
          <p:nvPr/>
        </p:nvSpPr>
        <p:spPr>
          <a:xfrm>
            <a:off x="8756650" y="4804800"/>
            <a:ext cx="387300" cy="738900"/>
          </a:xfrm>
          <a:prstGeom prst="rect">
            <a:avLst/>
          </a:prstGeom>
          <a:noFill/>
          <a:ln/>
        </p:spPr>
        <p:txBody>
          <a:bodyPr wrap="square" lIns="0" tIns="0" rIns="0" bIns="0" rtlCol="0" anchor="t"/>
          <a:lstStyle/>
          <a:p>
            <a:pPr algn="ctr" indent="0" marL="0">
              <a:lnSpc>
                <a:spcPct val="100000"/>
              </a:lnSpc>
              <a:buNone/>
            </a:pPr>
            <a:r>
              <a:rPr lang="en-US" sz="900" dirty="0">
                <a:solidFill>
                  <a:srgbClr val="FFFFFF"/>
                </a:solidFill>
                <a:latin typeface="Arial" pitchFamily="34" charset="0"/>
                <a:ea typeface="Arial" pitchFamily="34" charset="-122"/>
                <a:cs typeface="Arial" pitchFamily="34" charset="-120"/>
              </a:rPr>
              <a:t>12</a:t>
            </a:r>
            <a:endParaRPr lang="en-US" sz="900" dirty="0"/>
          </a:p>
        </p:txBody>
      </p:sp>
      <p:sp>
        <p:nvSpPr>
          <p:cNvPr id="7" name="Text 2"/>
          <p:cNvSpPr txBox="1"/>
          <p:nvPr/>
        </p:nvSpPr>
        <p:spPr>
          <a:xfrm>
            <a:off x="572425" y="1671550"/>
            <a:ext cx="1763100" cy="2745600"/>
          </a:xfrm>
          <a:prstGeom prst="rect">
            <a:avLst/>
          </a:prstGeom>
          <a:noFill/>
          <a:ln/>
        </p:spPr>
        <p:txBody>
          <a:bodyPr wrap="square" lIns="0" tIns="0" rIns="0" bIns="0" rtlCol="0" anchor="ctr"/>
          <a:lstStyle/>
          <a:p>
            <a:pPr algn="l" indent="0" marL="0">
              <a:lnSpc>
                <a:spcPct val="100000"/>
              </a:lnSpc>
              <a:buNone/>
            </a:pPr>
            <a:r>
              <a:rPr lang="en-US" sz="1100" dirty="0">
                <a:solidFill>
                  <a:srgbClr val="4303F8"/>
                </a:solidFill>
                <a:latin typeface="Arial" pitchFamily="34" charset="0"/>
                <a:ea typeface="Arial" pitchFamily="34" charset="-122"/>
                <a:cs typeface="Arial" pitchFamily="34" charset="-120"/>
              </a:rPr>
              <a:t>Хайям ценил разум, но не доверял простым и поспешным ответам. Он побуждает человека думать самостоятельно, задавать вопросы и не бояться сомневаться.
</a:t>
            </a:r>
            <a:endParaRPr lang="en-US" sz="1100" dirty="0"/>
          </a:p>
        </p:txBody>
      </p:sp>
      <p:sp>
        <p:nvSpPr>
          <p:cNvPr id="8" name="Text 3"/>
          <p:cNvSpPr txBox="1"/>
          <p:nvPr/>
        </p:nvSpPr>
        <p:spPr>
          <a:xfrm>
            <a:off x="2675275" y="1671550"/>
            <a:ext cx="1763100" cy="27456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В его стихах часто звучат темы добра и зла, справедливости и человеческого выбора. Поэт показывает, что поступки человека имеют нравственное значение.
</a:t>
            </a:r>
            <a:endParaRPr lang="en-US" sz="1100" dirty="0"/>
          </a:p>
        </p:txBody>
      </p:sp>
      <p:sp>
        <p:nvSpPr>
          <p:cNvPr id="9" name="Text 4"/>
          <p:cNvSpPr txBox="1"/>
          <p:nvPr/>
        </p:nvSpPr>
        <p:spPr>
          <a:xfrm>
            <a:off x="4777950" y="1671550"/>
            <a:ext cx="1763100" cy="2745600"/>
          </a:xfrm>
          <a:prstGeom prst="rect">
            <a:avLst/>
          </a:prstGeom>
          <a:noFill/>
          <a:ln/>
        </p:spPr>
        <p:txBody>
          <a:bodyPr wrap="square" lIns="0" tIns="0" rIns="0" bIns="0" rtlCol="0" anchor="ctr"/>
          <a:lstStyle/>
          <a:p>
            <a:pPr algn="l" indent="0" marL="0">
              <a:lnSpc>
                <a:spcPct val="100000"/>
              </a:lnSpc>
              <a:buNone/>
            </a:pPr>
            <a:r>
              <a:rPr lang="en-US" sz="1100" dirty="0">
                <a:solidFill>
                  <a:srgbClr val="4303F8"/>
                </a:solidFill>
                <a:latin typeface="Arial" pitchFamily="34" charset="0"/>
                <a:ea typeface="Arial" pitchFamily="34" charset="-122"/>
                <a:cs typeface="Arial" pitchFamily="34" charset="-120"/>
              </a:rPr>
              <a:t>Хайям напоминает, что мир больше и сложнее, чем кажется. Не всё можно объяснить сразу, поэтому мудрость начинается с честного признания границ знания.
</a:t>
            </a:r>
            <a:endParaRPr lang="en-US" sz="1100" dirty="0"/>
          </a:p>
        </p:txBody>
      </p:sp>
      <p:sp>
        <p:nvSpPr>
          <p:cNvPr id="10" name="Text 5"/>
          <p:cNvSpPr txBox="1"/>
          <p:nvPr/>
        </p:nvSpPr>
        <p:spPr>
          <a:xfrm>
            <a:off x="6880725" y="1671550"/>
            <a:ext cx="1763100" cy="2745600"/>
          </a:xfrm>
          <a:prstGeom prst="rect">
            <a:avLst/>
          </a:prstGeom>
          <a:noFill/>
          <a:ln/>
        </p:spPr>
        <p:txBody>
          <a:bodyPr wrap="square" lIns="0" tIns="0" rIns="0" bIns="0" rtlCol="0" anchor="ctr"/>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Его рубаи интересны не только как стихи, но и как философские размышления. В них поэт разговаривает с читателем о жизни, Вселенной и смысле существования.
</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83764" y="1760050"/>
            <a:ext cx="3555773" cy="22164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56650" y="4804800"/>
            <a:ext cx="387300" cy="738900"/>
          </a:xfrm>
          <a:prstGeom prst="rect">
            <a:avLst/>
          </a:prstGeom>
          <a:noFill/>
          <a:ln/>
        </p:spPr>
        <p:txBody>
          <a:bodyPr wrap="square" lIns="0" tIns="0" rIns="0" bIns="0" rtlCol="0" anchor="t"/>
          <a:lstStyle/>
          <a:p>
            <a:pPr algn="ctr" indent="0" marL="0">
              <a:lnSpc>
                <a:spcPct val="100000"/>
              </a:lnSpc>
              <a:buNone/>
            </a:pPr>
            <a:r>
              <a:rPr lang="en-US" sz="900" dirty="0">
                <a:solidFill>
                  <a:srgbClr val="F238A7"/>
                </a:solidFill>
                <a:latin typeface="Arial" pitchFamily="34" charset="0"/>
                <a:ea typeface="Arial" pitchFamily="34" charset="-122"/>
                <a:cs typeface="Arial" pitchFamily="34" charset="-120"/>
              </a:rPr>
              <a:t>13</a:t>
            </a:r>
            <a:endParaRPr lang="en-US" sz="900" dirty="0"/>
          </a:p>
        </p:txBody>
      </p:sp>
      <p:sp>
        <p:nvSpPr>
          <p:cNvPr id="9" name="Text 1"/>
          <p:cNvSpPr txBox="1"/>
          <p:nvPr/>
        </p:nvSpPr>
        <p:spPr>
          <a:xfrm>
            <a:off x="929532" y="1827992"/>
            <a:ext cx="3483000" cy="738900"/>
          </a:xfrm>
          <a:prstGeom prst="rect">
            <a:avLst/>
          </a:prstGeom>
          <a:noFill/>
          <a:ln/>
        </p:spPr>
        <p:txBody>
          <a:bodyPr wrap="square" lIns="0" tIns="0" rIns="0" bIns="0" rtlCol="0" anchor="t"/>
          <a:lstStyle/>
          <a:p>
            <a:pPr algn="l" indent="0" marL="0">
              <a:lnSpc>
                <a:spcPct val="150000"/>
              </a:lnSpc>
              <a:buNone/>
            </a:pPr>
            <a:r>
              <a:rPr lang="en-US" sz="1221" dirty="0">
                <a:solidFill>
                  <a:srgbClr val="FFFFFF"/>
                </a:solidFill>
                <a:latin typeface="Arial" pitchFamily="34" charset="0"/>
                <a:ea typeface="Arial" pitchFamily="34" charset="-122"/>
                <a:cs typeface="Arial" pitchFamily="34" charset="-120"/>
              </a:rPr>
              <a:t>Образы у Хайяма просты и узнаваемы, поэтому через них легко говорить о сложных вопросах жизни, времени и человеческой судьбы.
</a:t>
            </a:r>
            <a:endParaRPr lang="en-US" sz="1221" dirty="0"/>
          </a:p>
        </p:txBody>
      </p:sp>
      <p:sp>
        <p:nvSpPr>
          <p:cNvPr id="10" name="Text 2"/>
          <p:cNvSpPr txBox="1"/>
          <p:nvPr/>
        </p:nvSpPr>
        <p:spPr>
          <a:xfrm>
            <a:off x="4883100" y="4111000"/>
            <a:ext cx="3663000" cy="246300"/>
          </a:xfrm>
          <a:prstGeom prst="rect">
            <a:avLst/>
          </a:prstGeom>
          <a:noFill/>
          <a:ln/>
        </p:spPr>
        <p:txBody>
          <a:bodyPr wrap="square" lIns="0" tIns="0" rIns="0" bIns="0" rtlCol="0" anchor="t"/>
          <a:lstStyle/>
          <a:p>
            <a:pPr algn="r" indent="0" marL="0">
              <a:lnSpc>
                <a:spcPct val="100000"/>
              </a:lnSpc>
              <a:buNone/>
            </a:pPr>
            <a:r>
              <a:rPr lang="en-US" sz="969" dirty="0">
                <a:solidFill>
                  <a:srgbClr val="FFFFFF"/>
                </a:solidFill>
                <a:latin typeface="Arial" pitchFamily="34" charset="0"/>
                <a:ea typeface="Arial" pitchFamily="34" charset="-122"/>
                <a:cs typeface="Arial" pitchFamily="34" charset="-120"/>
              </a:rPr>
              <a:t>Рубаи Омара Хайяма; образы по распространённым литературным разборкам
</a:t>
            </a:r>
            <a:endParaRPr lang="en-US" sz="969" dirty="0"/>
          </a:p>
        </p:txBody>
      </p:sp>
      <p:sp>
        <p:nvSpPr>
          <p:cNvPr id="11" name="Text 3"/>
          <p:cNvSpPr txBox="1"/>
          <p:nvPr/>
        </p:nvSpPr>
        <p:spPr>
          <a:xfrm>
            <a:off x="249300" y="157950"/>
            <a:ext cx="8534700" cy="708000"/>
          </a:xfrm>
          <a:prstGeom prst="rect">
            <a:avLst/>
          </a:prstGeom>
          <a:noFill/>
          <a:ln/>
        </p:spPr>
        <p:txBody>
          <a:bodyPr wrap="square" lIns="0" tIns="0" rIns="0" bIns="0" rtlCol="0" anchor="t"/>
          <a:lstStyle/>
          <a:p>
            <a:pPr algn="l" indent="0" marL="0">
              <a:lnSpc>
                <a:spcPct val="100000"/>
              </a:lnSpc>
              <a:buNone/>
            </a:pPr>
            <a:r>
              <a:rPr lang="en-US" sz="3400" b="1" dirty="0">
                <a:solidFill>
                  <a:srgbClr val="F238A7"/>
                </a:solidFill>
                <a:latin typeface="Arial" pitchFamily="34" charset="0"/>
                <a:ea typeface="Arial" pitchFamily="34" charset="-122"/>
                <a:cs typeface="Arial" pitchFamily="34" charset="-120"/>
              </a:rPr>
              <a:t>Частые образы в рубаи Хайяма
</a:t>
            </a:r>
            <a:endParaRPr lang="en-US" sz="3400" dirty="0"/>
          </a:p>
        </p:txBody>
      </p:sp>
      <p:sp>
        <p:nvSpPr>
          <p:cNvPr id="12" name="Text 4"/>
          <p:cNvSpPr txBox="1"/>
          <p:nvPr/>
        </p:nvSpPr>
        <p:spPr>
          <a:xfrm>
            <a:off x="929532" y="3130317"/>
            <a:ext cx="3483000" cy="738900"/>
          </a:xfrm>
          <a:prstGeom prst="rect">
            <a:avLst/>
          </a:prstGeom>
          <a:noFill/>
          <a:ln/>
        </p:spPr>
        <p:txBody>
          <a:bodyPr wrap="square" lIns="0" tIns="0" rIns="0" bIns="0" rtlCol="0" anchor="t"/>
          <a:lstStyle/>
          <a:p>
            <a:pPr algn="l" indent="0" marL="0">
              <a:lnSpc>
                <a:spcPct val="150000"/>
              </a:lnSpc>
              <a:buNone/>
            </a:pPr>
            <a:r>
              <a:rPr lang="en-US" sz="1292" dirty="0">
                <a:solidFill>
                  <a:srgbClr val="FFFFFF"/>
                </a:solidFill>
                <a:latin typeface="Arial" pitchFamily="34" charset="0"/>
                <a:ea typeface="Arial" pitchFamily="34" charset="-122"/>
                <a:cs typeface="Arial" pitchFamily="34" charset="-120"/>
              </a:rPr>
              <a:t>Самые заметные символы помогают поэту соединять яркую картину и глубокий смысл в нескольких строках.
</a:t>
            </a:r>
            <a:endParaRPr lang="en-US" sz="1292"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4303F8"/>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49300" y="1097967"/>
            <a:ext cx="1973100" cy="193841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249300" y="139500"/>
            <a:ext cx="8542500" cy="708000"/>
          </a:xfrm>
          <a:prstGeom prst="rect">
            <a:avLst/>
          </a:prstGeom>
          <a:noFill/>
          <a:ln/>
        </p:spPr>
        <p:txBody>
          <a:bodyPr wrap="square" lIns="0" tIns="0" rIns="0" bIns="0" rtlCol="0" anchor="t"/>
          <a:lstStyle/>
          <a:p>
            <a:pPr algn="l" indent="0" marL="0">
              <a:lnSpc>
                <a:spcPct val="100000"/>
              </a:lnSpc>
              <a:buNone/>
            </a:pPr>
            <a:r>
              <a:rPr lang="en-US" sz="3194" b="1" dirty="0">
                <a:solidFill>
                  <a:srgbClr val="FFFFFF"/>
                </a:solidFill>
                <a:latin typeface="Arial" pitchFamily="34" charset="0"/>
                <a:ea typeface="Arial" pitchFamily="34" charset="-122"/>
                <a:cs typeface="Arial" pitchFamily="34" charset="-120"/>
              </a:rPr>
              <a:t>Переводы и мировая известность Хайяма
</a:t>
            </a:r>
            <a:endParaRPr lang="en-US" sz="3194" dirty="0"/>
          </a:p>
        </p:txBody>
      </p:sp>
      <p:sp>
        <p:nvSpPr>
          <p:cNvPr id="6" name="Text 1"/>
          <p:cNvSpPr txBox="1"/>
          <p:nvPr/>
        </p:nvSpPr>
        <p:spPr>
          <a:xfrm>
            <a:off x="2778100" y="3141000"/>
            <a:ext cx="5404800" cy="12315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Русская читательская традиция
</a:t>
            </a:r>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В России Хайям стал особенно известен благодаря переводам и переложениям поэтов, в том числе Константина Бальмонта. Переводы сделали его близким широкому кругу читателей.
</a:t>
            </a:r>
            <a:endParaRPr lang="en-US" sz="1300" dirty="0"/>
          </a:p>
        </p:txBody>
      </p:sp>
      <p:sp>
        <p:nvSpPr>
          <p:cNvPr id="7" name="Text 2"/>
          <p:cNvSpPr txBox="1"/>
          <p:nvPr/>
        </p:nvSpPr>
        <p:spPr>
          <a:xfrm>
            <a:off x="2778100" y="1387050"/>
            <a:ext cx="5404800" cy="1270200"/>
          </a:xfrm>
          <a:prstGeom prst="rect">
            <a:avLst/>
          </a:prstGeom>
          <a:noFill/>
          <a:ln/>
        </p:spPr>
        <p:txBody>
          <a:bodyPr wrap="square" lIns="0" tIns="0" rIns="0" bIns="0" rtlCol="0" anchor="ctr"/>
          <a:lstStyle/>
          <a:p>
            <a:pPr algn="l" indent="0" marL="0">
              <a:lnSpc>
                <a:spcPct val="100000"/>
              </a:lnSpc>
              <a:buNone/>
            </a:pPr>
            <a:r>
              <a:rPr lang="en-US" sz="1300" b="1" dirty="0">
                <a:solidFill>
                  <a:srgbClr val="3C05D9"/>
                </a:solidFill>
                <a:latin typeface="Arial" pitchFamily="34" charset="0"/>
                <a:ea typeface="Arial" pitchFamily="34" charset="-122"/>
                <a:cs typeface="Arial" pitchFamily="34" charset="-120"/>
              </a:rPr>
              <a:t>Европейские переводы
</a:t>
            </a:r>
            <a:pPr algn="l" indent="0" marL="0">
              <a:lnSpc>
                <a:spcPct val="100000"/>
              </a:lnSpc>
              <a:buNone/>
            </a:pPr>
            <a:r>
              <a:rPr lang="en-US" sz="1300" b="1" dirty="0">
                <a:solidFill>
                  <a:srgbClr val="3C05D9"/>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3C05D9"/>
                </a:solidFill>
                <a:latin typeface="Arial" pitchFamily="34" charset="0"/>
                <a:ea typeface="Arial" pitchFamily="34" charset="-122"/>
                <a:cs typeface="Arial" pitchFamily="34" charset="-120"/>
              </a:rPr>
              <a:t>В XIX веке рубаи Хайяма начали активно переводить на европейские языки. Благодаря этому читатели разных стран открыли для себя его краткие и мудрые стихи.
</a:t>
            </a:r>
            <a:endParaRPr lang="en-US" sz="1300" dirty="0"/>
          </a:p>
        </p:txBody>
      </p:sp>
      <p:sp>
        <p:nvSpPr>
          <p:cNvPr id="8" name="Text 3"/>
          <p:cNvSpPr txBox="1"/>
          <p:nvPr/>
        </p:nvSpPr>
        <p:spPr>
          <a:xfrm>
            <a:off x="8756650" y="4804800"/>
            <a:ext cx="387300" cy="738900"/>
          </a:xfrm>
          <a:prstGeom prst="rect">
            <a:avLst/>
          </a:prstGeom>
          <a:noFill/>
          <a:ln/>
        </p:spPr>
        <p:txBody>
          <a:bodyPr wrap="square" lIns="0" tIns="0" rIns="0" bIns="0" rtlCol="0" anchor="t"/>
          <a:lstStyle/>
          <a:p>
            <a:pPr algn="ctr" indent="0" marL="0">
              <a:lnSpc>
                <a:spcPct val="100000"/>
              </a:lnSpc>
              <a:buNone/>
            </a:pPr>
            <a:r>
              <a:rPr lang="en-US" sz="900" dirty="0">
                <a:solidFill>
                  <a:srgbClr val="FFFFFF"/>
                </a:solidFill>
                <a:latin typeface="Arial" pitchFamily="34" charset="0"/>
                <a:ea typeface="Arial" pitchFamily="34" charset="-122"/>
                <a:cs typeface="Arial" pitchFamily="34" charset="-120"/>
              </a:rPr>
              <a:t>14</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249300" y="139500"/>
            <a:ext cx="3982800" cy="1900500"/>
          </a:xfrm>
          <a:prstGeom prst="rect">
            <a:avLst/>
          </a:prstGeom>
          <a:noFill/>
          <a:ln/>
        </p:spPr>
        <p:txBody>
          <a:bodyPr wrap="square" lIns="0" tIns="0" rIns="0" bIns="0" rtlCol="0" anchor="t"/>
          <a:lstStyle/>
          <a:p>
            <a:pPr algn="l" indent="0" marL="0">
              <a:lnSpc>
                <a:spcPct val="100000"/>
              </a:lnSpc>
              <a:buNone/>
            </a:pPr>
            <a:r>
              <a:rPr lang="en-US" sz="3400" b="1" dirty="0">
                <a:solidFill>
                  <a:srgbClr val="4303F8"/>
                </a:solidFill>
                <a:latin typeface="Arial" pitchFamily="34" charset="0"/>
                <a:ea typeface="Arial" pitchFamily="34" charset="-122"/>
                <a:cs typeface="Arial" pitchFamily="34" charset="-120"/>
              </a:rPr>
              <a:t>Хайям в литературе и культуре
</a:t>
            </a:r>
            <a:endParaRPr lang="en-US" sz="3400" dirty="0"/>
          </a:p>
        </p:txBody>
      </p:sp>
      <p:sp>
        <p:nvSpPr>
          <p:cNvPr id="7" name="Text 1"/>
          <p:cNvSpPr txBox="1"/>
          <p:nvPr/>
        </p:nvSpPr>
        <p:spPr>
          <a:xfrm>
            <a:off x="8756650" y="4804800"/>
            <a:ext cx="387300" cy="738900"/>
          </a:xfrm>
          <a:prstGeom prst="rect">
            <a:avLst/>
          </a:prstGeom>
          <a:noFill/>
          <a:ln/>
        </p:spPr>
        <p:txBody>
          <a:bodyPr wrap="square" lIns="0" tIns="0" rIns="0" bIns="0" rtlCol="0" anchor="t"/>
          <a:lstStyle/>
          <a:p>
            <a:pPr algn="ctr" indent="0" marL="0">
              <a:lnSpc>
                <a:spcPct val="100000"/>
              </a:lnSpc>
              <a:buNone/>
            </a:pPr>
            <a:r>
              <a:rPr lang="en-US" sz="900" dirty="0">
                <a:solidFill>
                  <a:srgbClr val="4303F8"/>
                </a:solidFill>
                <a:latin typeface="Arial" pitchFamily="34" charset="0"/>
                <a:ea typeface="Arial" pitchFamily="34" charset="-122"/>
                <a:cs typeface="Arial" pitchFamily="34" charset="-120"/>
              </a:rPr>
              <a:t>15</a:t>
            </a:r>
            <a:endParaRPr lang="en-US" sz="900" dirty="0"/>
          </a:p>
        </p:txBody>
      </p:sp>
      <p:sp>
        <p:nvSpPr>
          <p:cNvPr id="8" name="Text 2"/>
          <p:cNvSpPr txBox="1"/>
          <p:nvPr/>
        </p:nvSpPr>
        <p:spPr>
          <a:xfrm>
            <a:off x="5106650" y="1159725"/>
            <a:ext cx="3650100" cy="1021200"/>
          </a:xfrm>
          <a:prstGeom prst="rect">
            <a:avLst/>
          </a:prstGeom>
          <a:noFill/>
          <a:ln/>
        </p:spPr>
        <p:txBody>
          <a:bodyPr wrap="square" lIns="0" tIns="0" rIns="0" bIns="0" rtlCol="0" anchor="t"/>
          <a:lstStyle/>
          <a:p>
            <a:pPr algn="l" indent="0" marL="0">
              <a:lnSpc>
                <a:spcPct val="100000"/>
              </a:lnSpc>
              <a:buNone/>
            </a:pPr>
            <a:r>
              <a:rPr lang="en-US" sz="1100" dirty="0">
                <a:solidFill>
                  <a:srgbClr val="4303F8"/>
                </a:solidFill>
                <a:latin typeface="Arial" pitchFamily="34" charset="0"/>
                <a:ea typeface="Arial" pitchFamily="34" charset="-122"/>
                <a:cs typeface="Arial" pitchFamily="34" charset="-120"/>
              </a:rPr>
              <a:t>Имя Хайяма встречается в книгах, поэтических сборниках, фильмах и школьных хрестоматиях. Его образ стал знаком мудрости и свободы мысли, а не только исторической личности.
</a:t>
            </a:r>
            <a:endParaRPr lang="en-US" sz="1100" dirty="0"/>
          </a:p>
        </p:txBody>
      </p:sp>
      <p:sp>
        <p:nvSpPr>
          <p:cNvPr id="9" name="Text 3"/>
          <p:cNvSpPr txBox="1"/>
          <p:nvPr/>
        </p:nvSpPr>
        <p:spPr>
          <a:xfrm>
            <a:off x="5106650" y="2404471"/>
            <a:ext cx="3650100" cy="1021200"/>
          </a:xfrm>
          <a:prstGeom prst="rect">
            <a:avLst/>
          </a:prstGeom>
          <a:noFill/>
          <a:ln/>
        </p:spPr>
        <p:txBody>
          <a:bodyPr wrap="square" lIns="0" tIns="0" rIns="0" bIns="0" rtlCol="0" anchor="t"/>
          <a:lstStyle/>
          <a:p>
            <a:pPr algn="l" indent="0" marL="0">
              <a:lnSpc>
                <a:spcPct val="100000"/>
              </a:lnSpc>
              <a:buNone/>
            </a:pPr>
            <a:r>
              <a:rPr lang="en-US" sz="1100" dirty="0">
                <a:solidFill>
                  <a:srgbClr val="4303F8"/>
                </a:solidFill>
                <a:latin typeface="Arial" pitchFamily="34" charset="0"/>
                <a:ea typeface="Arial" pitchFamily="34" charset="-122"/>
                <a:cs typeface="Arial" pitchFamily="34" charset="-120"/>
              </a:rPr>
              <a:t>Поэта часто цитируют, потому что в нескольких строках он умеет выразить мысль о времени, человеке и выборе. Такие строки легко запоминаются и звучат современно.
</a:t>
            </a:r>
            <a:endParaRPr lang="en-US" sz="1100" dirty="0"/>
          </a:p>
        </p:txBody>
      </p:sp>
      <p:sp>
        <p:nvSpPr>
          <p:cNvPr id="10" name="Text 4"/>
          <p:cNvSpPr txBox="1"/>
          <p:nvPr/>
        </p:nvSpPr>
        <p:spPr>
          <a:xfrm>
            <a:off x="5106650" y="3661229"/>
            <a:ext cx="3650100" cy="1021200"/>
          </a:xfrm>
          <a:prstGeom prst="rect">
            <a:avLst/>
          </a:prstGeom>
          <a:noFill/>
          <a:ln/>
        </p:spPr>
        <p:txBody>
          <a:bodyPr wrap="square" lIns="0" tIns="0" rIns="0" bIns="0" rtlCol="0" anchor="t"/>
          <a:lstStyle/>
          <a:p>
            <a:pPr algn="l" indent="0" marL="0">
              <a:lnSpc>
                <a:spcPct val="100000"/>
              </a:lnSpc>
              <a:buNone/>
            </a:pPr>
            <a:r>
              <a:rPr lang="en-US" sz="1100" dirty="0">
                <a:solidFill>
                  <a:srgbClr val="4303F8"/>
                </a:solidFill>
                <a:latin typeface="Arial" pitchFamily="34" charset="0"/>
                <a:ea typeface="Arial" pitchFamily="34" charset="-122"/>
                <a:cs typeface="Arial" pitchFamily="34" charset="-120"/>
              </a:rPr>
              <a:t>Для школьников Хайям интересен тем, что его стихи понятны даже сегодня. Они учат замечать красоту жизни, задумываться о важном и читать вдумчиво.
</a:t>
            </a:r>
            <a:endParaRPr lang="en-US" sz="1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49300" y="1298363"/>
            <a:ext cx="8534700" cy="3505323"/>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249300" y="139500"/>
            <a:ext cx="8534700" cy="1065900"/>
          </a:xfrm>
          <a:prstGeom prst="rect">
            <a:avLst/>
          </a:prstGeom>
          <a:noFill/>
          <a:ln/>
        </p:spPr>
        <p:txBody>
          <a:bodyPr wrap="square" lIns="0" tIns="0" rIns="0" bIns="0" rtlCol="0" anchor="t"/>
          <a:lstStyle/>
          <a:p>
            <a:pPr algn="l" indent="0" marL="0">
              <a:lnSpc>
                <a:spcPct val="100000"/>
              </a:lnSpc>
              <a:buNone/>
            </a:pPr>
            <a:r>
              <a:rPr lang="en-US" sz="3101" b="1" dirty="0">
                <a:solidFill>
                  <a:srgbClr val="4303F8"/>
                </a:solidFill>
                <a:latin typeface="Arial" pitchFamily="34" charset="0"/>
                <a:ea typeface="Arial" pitchFamily="34" charset="-122"/>
                <a:cs typeface="Arial" pitchFamily="34" charset="-120"/>
              </a:rPr>
              <a:t>Как рубаи Хайяма становятся запоминающимися
</a:t>
            </a:r>
            <a:pPr algn="l" indent="0" marL="0">
              <a:lnSpc>
                <a:spcPct val="100000"/>
              </a:lnSpc>
              <a:buNone/>
            </a:pPr>
            <a:r>
              <a:rPr lang="en-US" sz="1095" dirty="0">
                <a:solidFill>
                  <a:srgbClr val="4303F8"/>
                </a:solidFill>
                <a:latin typeface="Arial" pitchFamily="34" charset="0"/>
                <a:ea typeface="Arial" pitchFamily="34" charset="-122"/>
                <a:cs typeface="Arial" pitchFamily="34" charset="-120"/>
              </a:rPr>
              <a:t>
</a:t>
            </a:r>
            <a:pPr algn="l" indent="0" marL="0">
              <a:lnSpc>
                <a:spcPct val="100000"/>
              </a:lnSpc>
              <a:buNone/>
            </a:pPr>
            <a:r>
              <a:rPr lang="en-US" sz="1095" dirty="0">
                <a:solidFill>
                  <a:srgbClr val="4303F8"/>
                </a:solidFill>
                <a:latin typeface="Arial" pitchFamily="34" charset="0"/>
                <a:ea typeface="Arial" pitchFamily="34" charset="-122"/>
                <a:cs typeface="Arial" pitchFamily="34" charset="-120"/>
              </a:rPr>
              <a:t>Схема показывает, как короткая форма и выразительные детали помогают стихам надолго оставаться в памяти читателя.
</a:t>
            </a:r>
            <a:endParaRPr lang="en-US" sz="3101" dirty="0"/>
          </a:p>
        </p:txBody>
      </p:sp>
      <p:sp>
        <p:nvSpPr>
          <p:cNvPr id="5" name="Text 1"/>
          <p:cNvSpPr txBox="1"/>
          <p:nvPr/>
        </p:nvSpPr>
        <p:spPr>
          <a:xfrm>
            <a:off x="8756650" y="4804800"/>
            <a:ext cx="387300" cy="738900"/>
          </a:xfrm>
          <a:prstGeom prst="rect">
            <a:avLst/>
          </a:prstGeom>
          <a:noFill/>
          <a:ln/>
        </p:spPr>
        <p:txBody>
          <a:bodyPr wrap="square" lIns="0" tIns="0" rIns="0" bIns="0" rtlCol="0" anchor="t"/>
          <a:lstStyle/>
          <a:p>
            <a:pPr algn="ctr" indent="0" marL="0">
              <a:lnSpc>
                <a:spcPct val="100000"/>
              </a:lnSpc>
              <a:buNone/>
            </a:pPr>
            <a:r>
              <a:rPr lang="en-US" sz="900" dirty="0">
                <a:solidFill>
                  <a:srgbClr val="4303F8"/>
                </a:solidFill>
                <a:latin typeface="Arial" pitchFamily="34" charset="0"/>
                <a:ea typeface="Arial" pitchFamily="34" charset="-122"/>
                <a:cs typeface="Arial" pitchFamily="34" charset="-120"/>
              </a:rPr>
              <a:t>16</a:t>
            </a:r>
            <a:endParaRPr lang="en-US" sz="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56650" y="4804800"/>
            <a:ext cx="387300" cy="738900"/>
          </a:xfrm>
          <a:prstGeom prst="rect">
            <a:avLst/>
          </a:prstGeom>
          <a:noFill/>
          <a:ln/>
        </p:spPr>
        <p:txBody>
          <a:bodyPr wrap="square" lIns="0" tIns="0" rIns="0" bIns="0" rtlCol="0" anchor="t"/>
          <a:lstStyle/>
          <a:p>
            <a:pPr algn="ctr" indent="0" marL="0">
              <a:lnSpc>
                <a:spcPct val="100000"/>
              </a:lnSpc>
              <a:buNone/>
            </a:pPr>
            <a:r>
              <a:rPr lang="en-US" sz="900" dirty="0">
                <a:solidFill>
                  <a:srgbClr val="4303F8"/>
                </a:solidFill>
                <a:latin typeface="Arial" pitchFamily="34" charset="0"/>
                <a:ea typeface="Arial" pitchFamily="34" charset="-122"/>
                <a:cs typeface="Arial" pitchFamily="34" charset="-120"/>
              </a:rPr>
              <a:t>17</a:t>
            </a:r>
            <a:endParaRPr lang="en-US" sz="900" dirty="0"/>
          </a:p>
        </p:txBody>
      </p:sp>
      <p:sp>
        <p:nvSpPr>
          <p:cNvPr id="9" name="Text 1"/>
          <p:cNvSpPr txBox="1"/>
          <p:nvPr/>
        </p:nvSpPr>
        <p:spPr>
          <a:xfrm>
            <a:off x="1070448" y="1691557"/>
            <a:ext cx="3344100" cy="11475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Не все рубаи, приписываемые Хайяму, действительно принадлежат ему. В Средние века тексты переписывали вручную, поэтому при передаче они могли меняться и сокращаться.
</a:t>
            </a:r>
            <a:endParaRPr lang="en-US" sz="1100" dirty="0"/>
          </a:p>
        </p:txBody>
      </p:sp>
      <p:sp>
        <p:nvSpPr>
          <p:cNvPr id="10" name="Text 2"/>
          <p:cNvSpPr txBox="1"/>
          <p:nvPr/>
        </p:nvSpPr>
        <p:spPr>
          <a:xfrm>
            <a:off x="5243573" y="1691557"/>
            <a:ext cx="3344100" cy="11475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Часть стихов могла появиться позже и быть ошибочно связана с именем поэта. Это обычная проблема для старинных литературных памятников, сохранившихся в списках.
</a:t>
            </a:r>
            <a:endParaRPr lang="en-US" sz="1100" dirty="0"/>
          </a:p>
        </p:txBody>
      </p:sp>
      <p:sp>
        <p:nvSpPr>
          <p:cNvPr id="11" name="Text 3"/>
          <p:cNvSpPr txBox="1"/>
          <p:nvPr/>
        </p:nvSpPr>
        <p:spPr>
          <a:xfrm>
            <a:off x="249300" y="139500"/>
            <a:ext cx="8534700" cy="708000"/>
          </a:xfrm>
          <a:prstGeom prst="rect">
            <a:avLst/>
          </a:prstGeom>
          <a:noFill/>
          <a:ln/>
        </p:spPr>
        <p:txBody>
          <a:bodyPr wrap="square" lIns="0" tIns="0" rIns="0" bIns="0" rtlCol="0" anchor="t"/>
          <a:lstStyle/>
          <a:p>
            <a:pPr algn="l" indent="0" marL="0">
              <a:lnSpc>
                <a:spcPct val="100000"/>
              </a:lnSpc>
              <a:buNone/>
            </a:pPr>
            <a:r>
              <a:rPr lang="en-US" sz="3400" b="1" dirty="0">
                <a:solidFill>
                  <a:srgbClr val="4303F8"/>
                </a:solidFill>
                <a:latin typeface="Arial" pitchFamily="34" charset="0"/>
                <a:ea typeface="Arial" pitchFamily="34" charset="-122"/>
                <a:cs typeface="Arial" pitchFamily="34" charset="-120"/>
              </a:rPr>
              <a:t>Споры об авторстве рубаи
</a:t>
            </a:r>
            <a:endParaRPr lang="en-US" sz="3400" dirty="0"/>
          </a:p>
        </p:txBody>
      </p:sp>
      <p:sp>
        <p:nvSpPr>
          <p:cNvPr id="12" name="Text 4"/>
          <p:cNvSpPr txBox="1"/>
          <p:nvPr/>
        </p:nvSpPr>
        <p:spPr>
          <a:xfrm>
            <a:off x="1070448" y="3241532"/>
            <a:ext cx="3344100" cy="11475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Исследователи сравнивают древние рукописи, варианты текста и исторические сведения. Так они пытаются отделить подлинные рубаи от более поздних приписок.
</a:t>
            </a:r>
            <a:endParaRPr lang="en-US" sz="1100" dirty="0"/>
          </a:p>
        </p:txBody>
      </p:sp>
      <p:sp>
        <p:nvSpPr>
          <p:cNvPr id="13" name="Text 5"/>
          <p:cNvSpPr txBox="1"/>
          <p:nvPr/>
        </p:nvSpPr>
        <p:spPr>
          <a:xfrm>
            <a:off x="5243573" y="3241532"/>
            <a:ext cx="3344100" cy="11475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Этот вопрос важен для истории литературы. Он показывает, как внимательно учёные работают с источниками и почему точность особенно нужна при изучении древних текстов.
</a:t>
            </a:r>
            <a:endParaRPr lang="en-US" sz="11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650600" y="2073205"/>
            <a:ext cx="4133400" cy="1319041"/>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249300" y="139500"/>
            <a:ext cx="8534700" cy="1154700"/>
          </a:xfrm>
          <a:prstGeom prst="rect">
            <a:avLst/>
          </a:prstGeom>
          <a:noFill/>
          <a:ln/>
        </p:spPr>
        <p:txBody>
          <a:bodyPr wrap="square" lIns="0" tIns="0" rIns="0" bIns="0" rtlCol="0" anchor="t"/>
          <a:lstStyle/>
          <a:p>
            <a:pPr algn="l" indent="0" marL="0">
              <a:lnSpc>
                <a:spcPct val="100000"/>
              </a:lnSpc>
              <a:buNone/>
            </a:pPr>
            <a:r>
              <a:rPr lang="en-US" sz="3400" b="1" dirty="0">
                <a:solidFill>
                  <a:srgbClr val="4303F8"/>
                </a:solidFill>
                <a:latin typeface="Arial" pitchFamily="34" charset="0"/>
                <a:ea typeface="Arial" pitchFamily="34" charset="-122"/>
                <a:cs typeface="Arial" pitchFamily="34" charset="-120"/>
              </a:rPr>
              <a:t>Что объединяет учёного и поэта в личности Хайяма
</a:t>
            </a:r>
            <a:endParaRPr lang="en-US" sz="3400" dirty="0"/>
          </a:p>
        </p:txBody>
      </p:sp>
      <p:sp>
        <p:nvSpPr>
          <p:cNvPr id="5" name="Text 1"/>
          <p:cNvSpPr txBox="1"/>
          <p:nvPr/>
        </p:nvSpPr>
        <p:spPr>
          <a:xfrm>
            <a:off x="8756650" y="4804800"/>
            <a:ext cx="387300" cy="738900"/>
          </a:xfrm>
          <a:prstGeom prst="rect">
            <a:avLst/>
          </a:prstGeom>
          <a:noFill/>
          <a:ln/>
        </p:spPr>
        <p:txBody>
          <a:bodyPr wrap="square" lIns="0" tIns="0" rIns="0" bIns="0" rtlCol="0" anchor="t"/>
          <a:lstStyle/>
          <a:p>
            <a:pPr algn="ctr" indent="0" marL="0">
              <a:lnSpc>
                <a:spcPct val="100000"/>
              </a:lnSpc>
              <a:buNone/>
            </a:pPr>
            <a:r>
              <a:rPr lang="en-US" sz="900" dirty="0">
                <a:solidFill>
                  <a:srgbClr val="4303F8"/>
                </a:solidFill>
                <a:latin typeface="Arial" pitchFamily="34" charset="0"/>
                <a:ea typeface="Arial" pitchFamily="34" charset="-122"/>
                <a:cs typeface="Arial" pitchFamily="34" charset="-120"/>
              </a:rPr>
              <a:t>18</a:t>
            </a:r>
            <a:endParaRPr lang="en-US" sz="900" dirty="0"/>
          </a:p>
        </p:txBody>
      </p:sp>
      <p:sp>
        <p:nvSpPr>
          <p:cNvPr id="6" name="Text 2"/>
          <p:cNvSpPr txBox="1"/>
          <p:nvPr/>
        </p:nvSpPr>
        <p:spPr>
          <a:xfrm>
            <a:off x="622500" y="1830025"/>
            <a:ext cx="3608400" cy="1805400"/>
          </a:xfrm>
          <a:prstGeom prst="rect">
            <a:avLst/>
          </a:prstGeom>
          <a:noFill/>
          <a:ln/>
        </p:spPr>
        <p:txBody>
          <a:bodyPr wrap="square" lIns="0" tIns="0" rIns="0" bIns="0" rtlCol="0" anchor="ctr"/>
          <a:lstStyle/>
          <a:p>
            <a:pPr algn="l" indent="0" marL="0">
              <a:lnSpc>
                <a:spcPct val="150000"/>
              </a:lnSpc>
              <a:buNone/>
            </a:pPr>
            <a:r>
              <a:rPr lang="en-US" sz="1100" dirty="0">
                <a:solidFill>
                  <a:srgbClr val="FFFFFF"/>
                </a:solidFill>
                <a:latin typeface="Arial" pitchFamily="34" charset="0"/>
                <a:ea typeface="Arial" pitchFamily="34" charset="-122"/>
                <a:cs typeface="Arial" pitchFamily="34" charset="-120"/>
              </a:rPr>
              <a:t>Таблица помогает увидеть, какие качества проявлялись в разных сферах деятельности Хайяма и почему его имя известно и в науке, и в литературе.
</a:t>
            </a:r>
            <a:pPr algn="l" indent="0" marL="0">
              <a:lnSpc>
                <a:spcPct val="150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50000"/>
              </a:lnSpc>
              <a:buNone/>
            </a:pPr>
            <a:r>
              <a:rPr lang="en-US" sz="1100" dirty="0">
                <a:solidFill>
                  <a:srgbClr val="FFFFFF"/>
                </a:solidFill>
                <a:latin typeface="Arial" pitchFamily="34" charset="0"/>
                <a:ea typeface="Arial" pitchFamily="34" charset="-122"/>
                <a:cs typeface="Arial" pitchFamily="34" charset="-120"/>
              </a:rPr>
              <a:t>Хайям объединил качества учёного и поэта: точность, наблюдательность, интерес к истине и умение выражать мысль кратко.
</a:t>
            </a:r>
            <a:pPr algn="l" indent="0" marL="0">
              <a:lnSpc>
                <a:spcPct val="150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Биографические сведения об Омаре Хайяме; его научные труды и поэзия
</a:t>
            </a:r>
            <a:endParaRPr lang="en-US" sz="11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4303F8"/>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46956" y="1533950"/>
            <a:ext cx="301388" cy="2679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4870825" y="3261000"/>
            <a:ext cx="267900" cy="2679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4870825" y="1533950"/>
            <a:ext cx="267900" cy="2679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663700" y="3261000"/>
            <a:ext cx="267900" cy="2679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8756650" y="4804800"/>
            <a:ext cx="387300" cy="738900"/>
          </a:xfrm>
          <a:prstGeom prst="rect">
            <a:avLst/>
          </a:prstGeom>
          <a:noFill/>
          <a:ln/>
        </p:spPr>
        <p:txBody>
          <a:bodyPr wrap="square" lIns="0" tIns="0" rIns="0" bIns="0" rtlCol="0" anchor="t"/>
          <a:lstStyle/>
          <a:p>
            <a:pPr algn="ctr" indent="0" marL="0">
              <a:lnSpc>
                <a:spcPct val="100000"/>
              </a:lnSpc>
              <a:buNone/>
            </a:pPr>
            <a:r>
              <a:rPr lang="en-US" sz="900" dirty="0">
                <a:solidFill>
                  <a:srgbClr val="FFFFFF"/>
                </a:solidFill>
                <a:latin typeface="Arial" pitchFamily="34" charset="0"/>
                <a:ea typeface="Arial" pitchFamily="34" charset="-122"/>
                <a:cs typeface="Arial" pitchFamily="34" charset="-120"/>
              </a:rPr>
              <a:t>19</a:t>
            </a:r>
            <a:endParaRPr lang="en-US" sz="900" dirty="0"/>
          </a:p>
        </p:txBody>
      </p:sp>
      <p:sp>
        <p:nvSpPr>
          <p:cNvPr id="12" name="Text 1"/>
          <p:cNvSpPr txBox="1"/>
          <p:nvPr/>
        </p:nvSpPr>
        <p:spPr>
          <a:xfrm>
            <a:off x="249300" y="139500"/>
            <a:ext cx="8587800" cy="936000"/>
          </a:xfrm>
          <a:prstGeom prst="rect">
            <a:avLst/>
          </a:prstGeom>
          <a:noFill/>
          <a:ln/>
        </p:spPr>
        <p:txBody>
          <a:bodyPr wrap="square" lIns="0" tIns="0" rIns="0" bIns="0" rtlCol="0" anchor="t"/>
          <a:lstStyle/>
          <a:p>
            <a:pPr algn="l" indent="0" marL="0">
              <a:lnSpc>
                <a:spcPct val="100000"/>
              </a:lnSpc>
              <a:buNone/>
            </a:pPr>
            <a:r>
              <a:rPr lang="en-US" sz="3400" b="1" dirty="0">
                <a:solidFill>
                  <a:srgbClr val="FFFFFF"/>
                </a:solidFill>
                <a:latin typeface="Arial" pitchFamily="34" charset="0"/>
                <a:ea typeface="Arial" pitchFamily="34" charset="-122"/>
                <a:cs typeface="Arial" pitchFamily="34" charset="-120"/>
              </a:rPr>
              <a:t>Почему Омар Хайям важен сегодня
</a:t>
            </a:r>
            <a:endParaRPr lang="en-US" sz="3400" dirty="0"/>
          </a:p>
        </p:txBody>
      </p:sp>
      <p:sp>
        <p:nvSpPr>
          <p:cNvPr id="13" name="Text 2"/>
          <p:cNvSpPr txBox="1"/>
          <p:nvPr/>
        </p:nvSpPr>
        <p:spPr>
          <a:xfrm>
            <a:off x="1186800" y="1425350"/>
            <a:ext cx="3159900" cy="4851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Знания
</a:t>
            </a:r>
            <a:endParaRPr lang="en-US" sz="1200" dirty="0"/>
          </a:p>
        </p:txBody>
      </p:sp>
      <p:sp>
        <p:nvSpPr>
          <p:cNvPr id="14" name="Text 3"/>
          <p:cNvSpPr txBox="1"/>
          <p:nvPr/>
        </p:nvSpPr>
        <p:spPr>
          <a:xfrm>
            <a:off x="563450" y="2036350"/>
            <a:ext cx="3777000" cy="7389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Хайям напоминает, что учёба и любознательность помогают лучше понимать мир. Его жизнь показывает ценность науки, наблюдения и умения задавать вопросы.
</a:t>
            </a:r>
            <a:endParaRPr lang="en-US" sz="1000" dirty="0"/>
          </a:p>
        </p:txBody>
      </p:sp>
      <p:sp>
        <p:nvSpPr>
          <p:cNvPr id="15" name="Text 4"/>
          <p:cNvSpPr txBox="1"/>
          <p:nvPr/>
        </p:nvSpPr>
        <p:spPr>
          <a:xfrm>
            <a:off x="5366475" y="3186800"/>
            <a:ext cx="3224700" cy="4626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Сила слова
</a:t>
            </a:r>
            <a:endParaRPr lang="en-US" sz="1200" dirty="0"/>
          </a:p>
        </p:txBody>
      </p:sp>
      <p:sp>
        <p:nvSpPr>
          <p:cNvPr id="16" name="Text 5"/>
          <p:cNvSpPr txBox="1"/>
          <p:nvPr/>
        </p:nvSpPr>
        <p:spPr>
          <a:xfrm>
            <a:off x="4822500" y="3819850"/>
            <a:ext cx="3777000" cy="7389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Его рубаи доказывают, что короткое стихотворение может быть очень глубоким. Несколько строк иногда помогают сказать о жизни больше, чем длинный текст.
</a:t>
            </a:r>
            <a:endParaRPr lang="en-US" sz="1000" dirty="0"/>
          </a:p>
        </p:txBody>
      </p:sp>
      <p:sp>
        <p:nvSpPr>
          <p:cNvPr id="17" name="Text 6"/>
          <p:cNvSpPr txBox="1"/>
          <p:nvPr/>
        </p:nvSpPr>
        <p:spPr>
          <a:xfrm>
            <a:off x="5360950" y="1425350"/>
            <a:ext cx="3224700" cy="485100"/>
          </a:xfrm>
          <a:prstGeom prst="rect">
            <a:avLst/>
          </a:prstGeom>
          <a:noFill/>
          <a:ln/>
        </p:spPr>
        <p:txBody>
          <a:bodyPr wrap="square" lIns="0" tIns="0" rIns="0" bIns="0" rtlCol="0" anchor="ctr"/>
          <a:lstStyle/>
          <a:p>
            <a:pPr algn="l" indent="0" marL="0">
              <a:lnSpc>
                <a:spcPct val="100000"/>
              </a:lnSpc>
              <a:buNone/>
            </a:pPr>
            <a:r>
              <a:rPr lang="en-US" sz="1200" b="1" dirty="0">
                <a:solidFill>
                  <a:srgbClr val="4303F8"/>
                </a:solidFill>
                <a:latin typeface="Arial" pitchFamily="34" charset="0"/>
                <a:ea typeface="Arial" pitchFamily="34" charset="-122"/>
                <a:cs typeface="Arial" pitchFamily="34" charset="-120"/>
              </a:rPr>
              <a:t>Самостоятельное мышление
</a:t>
            </a:r>
            <a:endParaRPr lang="en-US" sz="1200" dirty="0"/>
          </a:p>
        </p:txBody>
      </p:sp>
      <p:sp>
        <p:nvSpPr>
          <p:cNvPr id="18" name="Text 7"/>
          <p:cNvSpPr txBox="1"/>
          <p:nvPr/>
        </p:nvSpPr>
        <p:spPr>
          <a:xfrm>
            <a:off x="4823525" y="2036350"/>
            <a:ext cx="3777000" cy="738900"/>
          </a:xfrm>
          <a:prstGeom prst="rect">
            <a:avLst/>
          </a:prstGeom>
          <a:noFill/>
          <a:ln/>
        </p:spPr>
        <p:txBody>
          <a:bodyPr wrap="square" lIns="0" tIns="0" rIns="0" bIns="0" rtlCol="0" anchor="t"/>
          <a:lstStyle/>
          <a:p>
            <a:pPr algn="l" indent="0" marL="0">
              <a:lnSpc>
                <a:spcPct val="115000"/>
              </a:lnSpc>
              <a:buNone/>
            </a:pPr>
            <a:r>
              <a:rPr lang="en-US" sz="1000" dirty="0">
                <a:solidFill>
                  <a:srgbClr val="3C05D9"/>
                </a:solidFill>
                <a:latin typeface="Arial" pitchFamily="34" charset="0"/>
                <a:ea typeface="Arial" pitchFamily="34" charset="-122"/>
                <a:cs typeface="Arial" pitchFamily="34" charset="-120"/>
              </a:rPr>
              <a:t>Поэт не даёт готовых ответов на всё. Он учит думать самому, сравнивать разные точки зрения и не принимать сложные вопросы слишком поверхностно.
</a:t>
            </a:r>
            <a:endParaRPr lang="en-US" sz="1000" dirty="0"/>
          </a:p>
        </p:txBody>
      </p:sp>
      <p:sp>
        <p:nvSpPr>
          <p:cNvPr id="19" name="Text 8"/>
          <p:cNvSpPr txBox="1"/>
          <p:nvPr/>
        </p:nvSpPr>
        <p:spPr>
          <a:xfrm>
            <a:off x="1186900" y="3152400"/>
            <a:ext cx="3159900" cy="485100"/>
          </a:xfrm>
          <a:prstGeom prst="rect">
            <a:avLst/>
          </a:prstGeom>
          <a:noFill/>
          <a:ln/>
        </p:spPr>
        <p:txBody>
          <a:bodyPr wrap="square" lIns="0" tIns="0" rIns="0" bIns="0" rtlCol="0" anchor="ctr"/>
          <a:lstStyle/>
          <a:p>
            <a:pPr algn="l" indent="0" marL="0">
              <a:lnSpc>
                <a:spcPct val="100000"/>
              </a:lnSpc>
              <a:buNone/>
            </a:pPr>
            <a:r>
              <a:rPr lang="en-US" sz="1200" b="1" dirty="0">
                <a:solidFill>
                  <a:srgbClr val="4303F8"/>
                </a:solidFill>
                <a:latin typeface="Arial" pitchFamily="34" charset="0"/>
                <a:ea typeface="Arial" pitchFamily="34" charset="-122"/>
                <a:cs typeface="Arial" pitchFamily="34" charset="-120"/>
              </a:rPr>
              <a:t>Вечная актуальность
</a:t>
            </a:r>
            <a:endParaRPr lang="en-US" sz="1200" dirty="0"/>
          </a:p>
        </p:txBody>
      </p:sp>
      <p:sp>
        <p:nvSpPr>
          <p:cNvPr id="20" name="Text 9"/>
          <p:cNvSpPr txBox="1"/>
          <p:nvPr/>
        </p:nvSpPr>
        <p:spPr>
          <a:xfrm>
            <a:off x="569550" y="3819850"/>
            <a:ext cx="3777000" cy="738900"/>
          </a:xfrm>
          <a:prstGeom prst="rect">
            <a:avLst/>
          </a:prstGeom>
          <a:noFill/>
          <a:ln/>
        </p:spPr>
        <p:txBody>
          <a:bodyPr wrap="square" lIns="0" tIns="0" rIns="0" bIns="0" rtlCol="0" anchor="t"/>
          <a:lstStyle/>
          <a:p>
            <a:pPr algn="l" indent="0" marL="0">
              <a:lnSpc>
                <a:spcPct val="115000"/>
              </a:lnSpc>
              <a:buNone/>
            </a:pPr>
            <a:r>
              <a:rPr lang="en-US" sz="1000" dirty="0">
                <a:solidFill>
                  <a:srgbClr val="3C05D9"/>
                </a:solidFill>
                <a:latin typeface="Arial" pitchFamily="34" charset="0"/>
                <a:ea typeface="Arial" pitchFamily="34" charset="-122"/>
                <a:cs typeface="Arial" pitchFamily="34" charset="-120"/>
              </a:rPr>
              <a:t>Стихи Хайяма читают и сегодня, потому что в них есть темы, понятные людям любого возраста: время, выбор, дружба, радость и смысл жизни.
</a:t>
            </a:r>
            <a:endParaRPr lang="en-US" sz="1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447571" y="-4475"/>
            <a:ext cx="4696458"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76990" y="639971"/>
            <a:ext cx="3285000" cy="3786600"/>
          </a:xfrm>
          <a:prstGeom prst="rect">
            <a:avLst/>
          </a:prstGeom>
          <a:noFill/>
          <a:ln/>
        </p:spPr>
        <p:txBody>
          <a:bodyPr wrap="square" lIns="0" tIns="0" rIns="0" bIns="0" rtlCol="0" anchor="t"/>
          <a:lstStyle/>
          <a:p>
            <a:pPr algn="l" indent="0" marL="0">
              <a:lnSpc>
                <a:spcPct val="100000"/>
              </a:lnSpc>
              <a:buNone/>
            </a:pPr>
            <a:r>
              <a:rPr lang="en-US" sz="3400" b="1" dirty="0">
                <a:solidFill>
                  <a:srgbClr val="F238A7"/>
                </a:solidFill>
                <a:latin typeface="Arial" pitchFamily="34" charset="0"/>
                <a:ea typeface="Arial" pitchFamily="34" charset="-122"/>
                <a:cs typeface="Arial" pitchFamily="34" charset="-120"/>
              </a:rPr>
              <a:t>Хайям: наука, поэзия и мудрость в одном имени
</a:t>
            </a:r>
            <a:pPr algn="l" indent="0" marL="0">
              <a:lnSpc>
                <a:spcPct val="100000"/>
              </a:lnSpc>
              <a:buNone/>
            </a:pPr>
            <a:r>
              <a:rPr lang="en-US" sz="3400" b="1" dirty="0">
                <a:solidFill>
                  <a:srgbClr val="F238A7"/>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F238A7"/>
                </a:solidFill>
                <a:latin typeface="Arial" pitchFamily="34" charset="0"/>
                <a:ea typeface="Arial" pitchFamily="34" charset="-122"/>
                <a:cs typeface="Arial" pitchFamily="34" charset="-120"/>
              </a:rPr>
              <a:t>Омар Хайям оставил яркий след в науке и литературе, показав, что точная мысль и глубокие чувства могут жить вместе. Его наследие остаётся близким и современным.
</a:t>
            </a:r>
            <a:endParaRPr lang="en-US" sz="3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2026-05-22T11:14:26Z</dcterms:created>
  <dcterms:modified xsi:type="dcterms:W3CDTF">2026-05-22T11:14:26Z</dcterms:modified>
</cp:coreProperties>
</file>