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84218"/>
            <a:ext cx="9144000" cy="245566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78625"/>
            <a:ext cx="6468300" cy="81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Лесной комплекс: от дерева до изделия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1789455"/>
            <a:ext cx="4638600" cy="53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даёт сырьё, а люди превращают его в полезные вещи.
</a:t>
            </a:r>
            <a:endParaRPr lang="en-US" sz="886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2588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8091" y="75"/>
            <a:ext cx="406356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4562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устроен лесной комплекс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1824550"/>
            <a:ext cx="3509100" cy="19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Лесной комплекс показывает, как природный ресурс становится полезными товарами. Он объединяет заботу о лесе, заготовку древесины, переработку и выпуск изделий, которые мы используем каждый день.
</a:t>
            </a:r>
            <a:endParaRPr lang="en-US" sz="9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596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6725" y="1789450"/>
            <a:ext cx="239400" cy="239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22810" y="1789450"/>
            <a:ext cx="209475" cy="239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43870" y="1798217"/>
            <a:ext cx="249600" cy="22186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84993" y="1798217"/>
            <a:ext cx="249600" cy="2218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261143" y="1789450"/>
            <a:ext cx="179550" cy="2394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596" dirty="0"/>
          </a:p>
        </p:txBody>
      </p:sp>
      <p:sp>
        <p:nvSpPr>
          <p:cNvPr id="9" name="Text 1"/>
          <p:cNvSpPr txBox="1"/>
          <p:nvPr/>
        </p:nvSpPr>
        <p:spPr>
          <a:xfrm>
            <a:off x="261625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чего состоит лесной комплекс
</a:t>
            </a:r>
            <a:endParaRPr lang="en-US" sz="2012" dirty="0"/>
          </a:p>
        </p:txBody>
      </p:sp>
      <p:sp>
        <p:nvSpPr>
          <p:cNvPr id="10" name="Text 2"/>
          <p:cNvSpPr txBox="1"/>
          <p:nvPr/>
        </p:nvSpPr>
        <p:spPr>
          <a:xfrm>
            <a:off x="261625" y="2348150"/>
            <a:ext cx="16563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Лесоводство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Лесоводство отвечает за посадку деревьев, уход за молодняком и восстановление вырубленных участков. Этот этап помогает сохранять лес на долгие годы и поддерживать его здоровье.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2002750" y="2348150"/>
            <a:ext cx="16563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Заготовка древесины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Заготовка древесины начинается с выбора подходящих деревьев, затем идут валка, обрезка ветвей и вывоз брёвен. От точности работы зависит качество будущего сырья.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3743875" y="2348150"/>
            <a:ext cx="16563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Первичная обработка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Первичная обработка подготавливает брёвна к дальнейшему использованию. Древесину сортируют, распиливают, сушат и получают материал, который удобно отправлять на следующие предприятия.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5484999" y="2348150"/>
            <a:ext cx="16563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Деревообработка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Деревообработка превращает сырьё в доски, фанеру, брус, мебельные детали и панели. Здесь из обычного ствола появляются заготовки для строительства и предметов быта.
</a:t>
            </a:r>
            <a:endParaRPr lang="en-US" sz="900" dirty="0"/>
          </a:p>
        </p:txBody>
      </p:sp>
      <p:sp>
        <p:nvSpPr>
          <p:cNvPr id="14" name="Text 6"/>
          <p:cNvSpPr txBox="1"/>
          <p:nvPr/>
        </p:nvSpPr>
        <p:spPr>
          <a:xfrm>
            <a:off x="7226134" y="2348150"/>
            <a:ext cx="16563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ЦБК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Целлюлозно-бумажное производство использует древесное сырьё для выпуска бумаги, картона, упаковки, салфеток и тетрадей. Это одна из самых заметных для повседневной жизни отраслей.
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70" y="62"/>
            <a:ext cx="3651684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940575" y="258900"/>
            <a:ext cx="49419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Лесоводство: уход и восстановление
</a:t>
            </a:r>
            <a:endParaRPr lang="en-US" sz="2212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596" dirty="0"/>
          </a:p>
        </p:txBody>
      </p:sp>
      <p:sp>
        <p:nvSpPr>
          <p:cNvPr id="10" name="Text 2"/>
          <p:cNvSpPr txBox="1"/>
          <p:nvPr/>
        </p:nvSpPr>
        <p:spPr>
          <a:xfrm>
            <a:off x="3940575" y="1681600"/>
            <a:ext cx="4165200" cy="7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пород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Лесоводство начинается с выбора пород, подходящих для местного климата и почвы. Это помогает деревьям лучше приживаться, а лесу — быстрее восстанавливаться после вырубок и пожаров.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940575" y="2502426"/>
            <a:ext cx="4165200" cy="7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Уход за молодняком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Молодые насаждения нуждаются в уходе: их защищают от засухи, вредителей и случайных повреждений. Без этого посадки растут медленно и часть деревьев может погибнуть.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940575" y="3323251"/>
            <a:ext cx="4165200" cy="7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от пожаров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внимание уделяют охране леса от огня. Пожары быстро уничтожают большие площади, поэтому важны наблюдение, противопожарные полосы и осторожное обращение с огнём.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940575" y="4144075"/>
            <a:ext cx="4165200" cy="7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леса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вырубки лес необходимо снова высаживать и поддерживать дороги, просеки и проходы для техники. Так сохраняется доступ к участкам и упрощается восстановление территории.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леса к сырью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596" dirty="0"/>
          </a:p>
        </p:txBody>
      </p:sp>
      <p:sp>
        <p:nvSpPr>
          <p:cNvPr id="6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отражает путь древесины от лесозаготовки к подготовке сырья для переработки.
</a:t>
            </a:r>
            <a:endParaRPr lang="en-US" sz="111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755737"/>
            <a:ext cx="9144000" cy="23842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1600" y="258900"/>
            <a:ext cx="8620800" cy="6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товары получают из древесины
</a:t>
            </a:r>
            <a:endParaRPr lang="en-US" sz="2212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596" dirty="0"/>
          </a:p>
        </p:txBody>
      </p:sp>
      <p:sp>
        <p:nvSpPr>
          <p:cNvPr id="10" name="Text 2"/>
          <p:cNvSpPr txBox="1"/>
          <p:nvPr/>
        </p:nvSpPr>
        <p:spPr>
          <a:xfrm>
            <a:off x="261600" y="1261125"/>
            <a:ext cx="2118300" cy="121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Строительные материалы
</a:t>
            </a:r>
            <a:pPr algn="l" indent="0" marL="0">
              <a:lnSpc>
                <a:spcPct val="115000"/>
              </a:lnSpc>
              <a:buNone/>
            </a:pPr>
            <a:r>
              <a:rPr lang="en-US" sz="5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Деревообработка выпускает доски, брус и фанеру для строительства и ремонта. Эти материалы ценят за прочность, удобство перевозки и возможность использовать в разных видах работ.
</a:t>
            </a:r>
            <a:endParaRPr lang="en-US" sz="1186" dirty="0"/>
          </a:p>
        </p:txBody>
      </p:sp>
      <p:sp>
        <p:nvSpPr>
          <p:cNvPr id="11" name="Text 3"/>
          <p:cNvSpPr txBox="1"/>
          <p:nvPr/>
        </p:nvSpPr>
        <p:spPr>
          <a:xfrm>
            <a:off x="2429112" y="1261125"/>
            <a:ext cx="2118300" cy="121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Мебель и детали
</a:t>
            </a:r>
            <a:pPr algn="l" indent="0" marL="0">
              <a:lnSpc>
                <a:spcPct val="115000"/>
              </a:lnSpc>
              <a:buNone/>
            </a:pPr>
            <a:r>
              <a:rPr lang="en-US" sz="5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древесины делают мебельные детали, корпуса шкафов, столов и стульев. После обработки заготовки становятся частью удобных и долговечных вещей для дома и школы.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596627" y="1261125"/>
            <a:ext cx="2118300" cy="121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Бумага и картон
</a:t>
            </a:r>
            <a:pPr algn="l" indent="0" marL="0">
              <a:lnSpc>
                <a:spcPct val="115000"/>
              </a:lnSpc>
              <a:buNone/>
            </a:pPr>
            <a:r>
              <a:rPr lang="en-US" sz="5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Целлюлозно-бумажная отрасль производит бумагу, тетради, салфетки и картон. Продукция из бумаги нужна почти в каждом классе, офисе и магазине.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764122" y="1261125"/>
            <a:ext cx="2118300" cy="121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Упаковка
</a:t>
            </a:r>
            <a:pPr algn="l" indent="0" marL="0">
              <a:lnSpc>
                <a:spcPct val="115000"/>
              </a:lnSpc>
              <a:buNone/>
            </a:pPr>
            <a:r>
              <a:rPr lang="en-US" sz="5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картона и бумаги получают коробки, пакеты и другую упаковку. Она защищает товары при хранении и перевозке, а затем может быть переработана снова.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60" y="1097437"/>
            <a:ext cx="4981200" cy="11869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1198" y="2396601"/>
            <a:ext cx="4981200" cy="11869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01173" y="3695752"/>
            <a:ext cx="4981200" cy="118692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как живая система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596" dirty="0"/>
          </a:p>
        </p:txBody>
      </p:sp>
      <p:sp>
        <p:nvSpPr>
          <p:cNvPr id="8" name="Text 2"/>
          <p:cNvSpPr txBox="1"/>
          <p:nvPr/>
        </p:nvSpPr>
        <p:spPr>
          <a:xfrm>
            <a:off x="261600" y="1095400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Лесной мир под кронами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смотреть на лес сверху, видно не просто деревья, а целый маленький мир. Кроны, трава, мох и грибы образуют среду, где живут птицы, насекомые и звери. Всё здесь связано: почва питает растения, а растения поддерживают других обитателей.
</a:t>
            </a:r>
            <a:endParaRPr lang="en-US" sz="1002" dirty="0"/>
          </a:p>
        </p:txBody>
      </p:sp>
      <p:sp>
        <p:nvSpPr>
          <p:cNvPr id="9" name="Text 3"/>
          <p:cNvSpPr txBox="1"/>
          <p:nvPr/>
        </p:nvSpPr>
        <p:spPr>
          <a:xfrm>
            <a:off x="261638" y="2394564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и прохлада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работает как природный фильтр и защитник. Он удерживает влагу, смягчает жару, очищает воздух от пыли и даёт тень в знойные дни. Для многих животных это ещё и безопасный дом, где можно найти пищу и укрытие.
</a:t>
            </a:r>
            <a:endParaRPr lang="en-US" sz="1002" dirty="0"/>
          </a:p>
        </p:txBody>
      </p:sp>
      <p:sp>
        <p:nvSpPr>
          <p:cNvPr id="10" name="Text 4"/>
          <p:cNvSpPr txBox="1"/>
          <p:nvPr/>
        </p:nvSpPr>
        <p:spPr>
          <a:xfrm>
            <a:off x="261613" y="3693715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Круговорот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 землёй и на поверхности идёт постоянный обмен веществами. Опавшие листья перегнивают, питают почву и помогают новым растениям расти. Так лес сохраняет себя и остаётся живой системой, а не просто набором деревьев.
</a:t>
            </a:r>
            <a:endParaRPr lang="en-US" sz="100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600" y="1414670"/>
            <a:ext cx="233700" cy="18696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5700" y="3057275"/>
            <a:ext cx="205500" cy="205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24437" y="1405400"/>
            <a:ext cx="154125" cy="205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98750" y="3057275"/>
            <a:ext cx="205500" cy="205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596" dirty="0"/>
          </a:p>
        </p:txBody>
      </p:sp>
      <p:sp>
        <p:nvSpPr>
          <p:cNvPr id="8" name="Text 1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лес важен для природы
</a:t>
            </a:r>
            <a:endParaRPr lang="en-US" sz="2012" dirty="0"/>
          </a:p>
        </p:txBody>
      </p:sp>
      <p:sp>
        <p:nvSpPr>
          <p:cNvPr id="9" name="Text 2"/>
          <p:cNvSpPr txBox="1"/>
          <p:nvPr/>
        </p:nvSpPr>
        <p:spPr>
          <a:xfrm>
            <a:off x="660800" y="1405250"/>
            <a:ext cx="34521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почвы
</a:t>
            </a:r>
            <a:pPr algn="l" indent="0" marL="0">
              <a:lnSpc>
                <a:spcPct val="115000"/>
              </a:lnSpc>
              <a:buNone/>
            </a:pPr>
            <a:r>
              <a:rPr lang="en-US" sz="4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Корни деревьев связывают почву и не дают ей размываться дождями. На склонах лес особенно важен: без него грунт быстрее осыпается, а участки теряют плодородие.
</a:t>
            </a:r>
            <a:endParaRPr lang="en-US" sz="1137" dirty="0"/>
          </a:p>
        </p:txBody>
      </p:sp>
      <p:sp>
        <p:nvSpPr>
          <p:cNvPr id="10" name="Text 3"/>
          <p:cNvSpPr txBox="1"/>
          <p:nvPr/>
        </p:nvSpPr>
        <p:spPr>
          <a:xfrm>
            <a:off x="660800" y="3057125"/>
            <a:ext cx="34521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Смягчение климата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деревьев много, воздух становится прохладнее и влажнее. Лес уменьшает силу ветра и делает погоду вокруг более мягкой, особенно в жаркие периоды.
</a:t>
            </a:r>
            <a:endParaRPr lang="en-US" sz="1137" dirty="0"/>
          </a:p>
        </p:txBody>
      </p:sp>
      <p:sp>
        <p:nvSpPr>
          <p:cNvPr id="11" name="Text 4"/>
          <p:cNvSpPr txBox="1"/>
          <p:nvPr/>
        </p:nvSpPr>
        <p:spPr>
          <a:xfrm>
            <a:off x="4783850" y="1405250"/>
            <a:ext cx="34521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воды
</a:t>
            </a:r>
            <a:pPr algn="l" indent="0" marL="0">
              <a:lnSpc>
                <a:spcPct val="115000"/>
              </a:lnSpc>
              <a:buNone/>
            </a:pPr>
            <a:r>
              <a:rPr lang="en-US" sz="4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помогает ручьям, рекам и подземным водам сохраняться дольше. Кроны замедляют сток дождя, а почва под деревьями лучше удерживает влагу после осадков.
</a:t>
            </a:r>
            <a:endParaRPr lang="en-US" sz="1137" dirty="0"/>
          </a:p>
        </p:txBody>
      </p:sp>
      <p:sp>
        <p:nvSpPr>
          <p:cNvPr id="12" name="Text 5"/>
          <p:cNvSpPr txBox="1"/>
          <p:nvPr/>
        </p:nvSpPr>
        <p:spPr>
          <a:xfrm>
            <a:off x="4783850" y="3057125"/>
            <a:ext cx="34521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для живых существ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служит убежищем для птиц, зверей, насекомых и грибов. Чем разнообразнее лес, тем больше видов могут жить рядом и поддерживать природное равновесие.
</a:t>
            </a:r>
            <a:endParaRPr lang="en-US" sz="1137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08875" y="2045151"/>
            <a:ext cx="4873500" cy="137604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00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лес встречается в жизни школьника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596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324825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Лесное сырьё окружает школьника чаще, чем кажется. Вещи из древесины и бумаги есть в учебных принадлежностях, мебели и упаковке.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1600" y="2812936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часть привычных школьных предметов связана либо с древесиной, либо с продукцией из бумаги и картона.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008875" y="4268400"/>
            <a:ext cx="48735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повседневных школьных предметов, связанных с древесным сырьём
</a:t>
            </a:r>
            <a:endParaRPr lang="en-US" sz="7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добавленной стоимости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596" dirty="0"/>
          </a:p>
        </p:txBody>
      </p:sp>
      <p:sp>
        <p:nvSpPr>
          <p:cNvPr id="6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этап добавляет ценность: от ухода за лесом до готового изделия и повторного использования.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Наибольшая ценность создаётся на этапах переработки и производства, поэтому важно развивать полный цикл, а не только вывоз сырья.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цепочки лесного комплекса по материалам темы
</a:t>
            </a:r>
            <a:endParaRPr lang="en-US" sz="72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596" dirty="0"/>
          </a:p>
        </p:txBody>
      </p:sp>
      <p:sp>
        <p:nvSpPr>
          <p:cNvPr id="4" name="Text 1"/>
          <p:cNvSpPr txBox="1"/>
          <p:nvPr/>
        </p:nvSpPr>
        <p:spPr>
          <a:xfrm>
            <a:off x="5204650" y="1710750"/>
            <a:ext cx="36777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главных шага — выборочная рубка, восстановление и защита леса — помогают получать древесину и не лишать лес возможности расти дальше.
</a:t>
            </a:r>
            <a:endParaRPr lang="en-US" sz="1022" dirty="0"/>
          </a:p>
        </p:txBody>
      </p:sp>
      <p:sp>
        <p:nvSpPr>
          <p:cNvPr id="5" name="Text 2"/>
          <p:cNvSpPr txBox="1"/>
          <p:nvPr/>
        </p:nvSpPr>
        <p:spPr>
          <a:xfrm>
            <a:off x="5204650" y="3751475"/>
            <a:ext cx="36777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по устойчивому лесопользованию
</a:t>
            </a:r>
            <a:endParaRPr lang="en-US" sz="722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1208427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7200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2669675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главных шага помогают пользоваться лесом без истощения.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70" y="62"/>
            <a:ext cx="3651684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40575" y="258900"/>
            <a:ext cx="49419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Вторичная переработка бумаги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596" dirty="0"/>
          </a:p>
        </p:txBody>
      </p:sp>
      <p:sp>
        <p:nvSpPr>
          <p:cNvPr id="9" name="Text 2"/>
          <p:cNvSpPr txBox="1"/>
          <p:nvPr/>
        </p:nvSpPr>
        <p:spPr>
          <a:xfrm>
            <a:off x="3940575" y="1747975"/>
            <a:ext cx="4165200" cy="9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Раздельный сбор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Собранные отдельно бумага и картон не смешиваются с пищевыми отходами, поэтому их проще переработать в новое сырьё и сократить объём мусора.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940575" y="2828738"/>
            <a:ext cx="4165200" cy="9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продукция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макулатуры делают упаковку, тетради, салфетки и картонные изделия. Это позволяет использовать древесину многократно и уменьшает нагрузку на лесные ресурсы.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3940575" y="3909500"/>
            <a:ext cx="4165200" cy="9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Меньше отходов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бумаги отправляется на переработку, тем меньше отходов попадает на свалки. Так экономятся пространство, энергия и материалы для производства.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910" y="75"/>
            <a:ext cx="5073179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1600" y="258900"/>
            <a:ext cx="35292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угрозы лесу
</a:t>
            </a:r>
            <a:endParaRPr lang="en-US" sz="2012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596" dirty="0"/>
          </a:p>
        </p:txBody>
      </p:sp>
      <p:sp>
        <p:nvSpPr>
          <p:cNvPr id="10" name="Text 2"/>
          <p:cNvSpPr txBox="1"/>
          <p:nvPr/>
        </p:nvSpPr>
        <p:spPr>
          <a:xfrm>
            <a:off x="497975" y="1749900"/>
            <a:ext cx="32928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Пожары
</a:t>
            </a:r>
            <a:pPr algn="l" indent="0" marL="0">
              <a:lnSpc>
                <a:spcPct val="115000"/>
              </a:lnSpc>
              <a:buNone/>
            </a:pPr>
            <a:r>
              <a:rPr lang="en-US" sz="8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Лесные пожары быстро распространяются в сухую и ветреную погоду. Особенно опасны костры, непотушенные окурки и поджоги, поэтому важны патрули и противопожарные полосы.
</a:t>
            </a:r>
            <a:endParaRPr lang="en-US" sz="1039" dirty="0"/>
          </a:p>
        </p:txBody>
      </p:sp>
      <p:sp>
        <p:nvSpPr>
          <p:cNvPr id="11" name="Text 3"/>
          <p:cNvSpPr txBox="1"/>
          <p:nvPr/>
        </p:nvSpPr>
        <p:spPr>
          <a:xfrm>
            <a:off x="497975" y="2576035"/>
            <a:ext cx="32928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Незаконная рубка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Незаконные рубки уменьшают площадь леса и нарушают его восстановление. Чтобы защитить насаждения, нужны контроль, учёт древесины и строгие штрафы.
</a:t>
            </a:r>
            <a:endParaRPr lang="en-US" sz="1139" dirty="0"/>
          </a:p>
        </p:txBody>
      </p:sp>
      <p:sp>
        <p:nvSpPr>
          <p:cNvPr id="12" name="Text 4"/>
          <p:cNvSpPr txBox="1"/>
          <p:nvPr/>
        </p:nvSpPr>
        <p:spPr>
          <a:xfrm>
            <a:off x="497975" y="3402171"/>
            <a:ext cx="32928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Болезни деревьев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Болезни и вредители ослабляют деревья, а иногда приводят к гибели больших участков леса. Помогают санитарные рубки, карантин и удаление заражённых деревьев.
</a:t>
            </a:r>
            <a:endParaRPr lang="en-US" sz="1080" dirty="0"/>
          </a:p>
        </p:txBody>
      </p:sp>
      <p:sp>
        <p:nvSpPr>
          <p:cNvPr id="13" name="Text 5"/>
          <p:cNvSpPr txBox="1"/>
          <p:nvPr/>
        </p:nvSpPr>
        <p:spPr>
          <a:xfrm>
            <a:off x="497975" y="4228323"/>
            <a:ext cx="32928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климата
</a:t>
            </a:r>
            <a:pPr algn="l" indent="0" marL="0">
              <a:lnSpc>
                <a:spcPct val="115000"/>
              </a:lnSpc>
              <a:buNone/>
            </a:pPr>
            <a:r>
              <a:rPr lang="en-US" sz="9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Потепление климата меняет условия роста и повышает риск засух. Поэтому лесоводы подбирают более устойчивые породы и усиливают восстановление леса.
</a:t>
            </a:r>
            <a:endParaRPr lang="en-US" sz="1178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угроз и меры защиты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596" dirty="0"/>
          </a:p>
        </p:txBody>
      </p:sp>
      <p:sp>
        <p:nvSpPr>
          <p:cNvPr id="6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угроз лесу и мер защиты показывает, как разные решения помогают сохранить насаждения и снизить ущерб.
</a:t>
            </a:r>
            <a:endParaRPr lang="en-US" sz="111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1688" y="1789450"/>
            <a:ext cx="209475" cy="239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02748" y="1809310"/>
            <a:ext cx="249600" cy="1996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63933" y="1789450"/>
            <a:ext cx="209475" cy="239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84993" y="1798217"/>
            <a:ext cx="249600" cy="2218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231218" y="1789450"/>
            <a:ext cx="239400" cy="2394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596" dirty="0"/>
          </a:p>
        </p:txBody>
      </p:sp>
      <p:sp>
        <p:nvSpPr>
          <p:cNvPr id="9" name="Text 1"/>
          <p:cNvSpPr txBox="1"/>
          <p:nvPr/>
        </p:nvSpPr>
        <p:spPr>
          <a:xfrm>
            <a:off x="261625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работает в лесном комплексе
</a:t>
            </a:r>
            <a:endParaRPr lang="en-US" sz="2012" dirty="0"/>
          </a:p>
        </p:txBody>
      </p:sp>
      <p:sp>
        <p:nvSpPr>
          <p:cNvPr id="10" name="Text 2"/>
          <p:cNvSpPr txBox="1"/>
          <p:nvPr/>
        </p:nvSpPr>
        <p:spPr>
          <a:xfrm>
            <a:off x="261625" y="2348150"/>
            <a:ext cx="16563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Лесники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Лесники следят за состоянием насаждений, отмечают повреждения и организуют восстановление леса. Их работа помогает сохранить участок здоровым и подготовить его к будущему использованию.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2002750" y="2348150"/>
            <a:ext cx="16563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Водители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Водители перевозят брёвна, пиломатериалы и готовую продукцию между лесозаготовкой, заводами и складами. Без транспорта лесной комплекс не соединяется в единую цепочку.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3743875" y="2348150"/>
            <a:ext cx="16563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Пильщики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Пильщики и рабочие распиливают брёвна, сушат древесину и подготавливают её к дальнейшей обработке. От качества их труда зависит прочность будущих изделий.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5484999" y="2348150"/>
            <a:ext cx="16563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 и мастера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Технологи, бумажники и мебельщики отвечают за производство бумаги, картона и мебели. Они превращают сырьё в привычные вещи, которые используются каждый день.
</a:t>
            </a:r>
            <a:endParaRPr lang="en-US" sz="900" dirty="0"/>
          </a:p>
        </p:txBody>
      </p:sp>
      <p:sp>
        <p:nvSpPr>
          <p:cNvPr id="14" name="Text 6"/>
          <p:cNvSpPr txBox="1"/>
          <p:nvPr/>
        </p:nvSpPr>
        <p:spPr>
          <a:xfrm>
            <a:off x="7226134" y="2348150"/>
            <a:ext cx="16563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Логисты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Логисты планируют поставки сырья и готовых товаров, чтобы материалы вовремя попадали на заводы, в магазины и школы. Это делает производство более надёжным.
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755737"/>
            <a:ext cx="9144000" cy="23842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1600" y="258900"/>
            <a:ext cx="8620800" cy="6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лесной отрасли
</a:t>
            </a:r>
            <a:endParaRPr lang="en-US" sz="2212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596" dirty="0"/>
          </a:p>
        </p:txBody>
      </p:sp>
      <p:sp>
        <p:nvSpPr>
          <p:cNvPr id="10" name="Text 2"/>
          <p:cNvSpPr txBox="1"/>
          <p:nvPr/>
        </p:nvSpPr>
        <p:spPr>
          <a:xfrm>
            <a:off x="261600" y="1408271"/>
            <a:ext cx="2095800" cy="11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Сырьё рядом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северных и таёжных районах лес часто становится основой хозяйства, потому что здесь много древесного сырья и меньше альтернативных ресурсов для производства.
</a:t>
            </a:r>
            <a:endParaRPr lang="en-US" sz="1160" dirty="0"/>
          </a:p>
        </p:txBody>
      </p:sp>
      <p:sp>
        <p:nvSpPr>
          <p:cNvPr id="11" name="Text 3"/>
          <p:cNvSpPr txBox="1"/>
          <p:nvPr/>
        </p:nvSpPr>
        <p:spPr>
          <a:xfrm>
            <a:off x="2436615" y="1408271"/>
            <a:ext cx="2095800" cy="11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переработка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развиваются лесозаготовка и выпуск пиломатериалов: досок, бруса и фанеры. Такие предприятия удобны для территорий, где древесину не нужно далеко перевозить.
</a:t>
            </a:r>
            <a:endParaRPr lang="en-US" sz="1160" dirty="0"/>
          </a:p>
        </p:txBody>
      </p:sp>
      <p:sp>
        <p:nvSpPr>
          <p:cNvPr id="12" name="Text 4"/>
          <p:cNvSpPr txBox="1"/>
          <p:nvPr/>
        </p:nvSpPr>
        <p:spPr>
          <a:xfrm>
            <a:off x="4611634" y="1408259"/>
            <a:ext cx="2095800" cy="11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Бумажное производство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Бумажные комбинаты особенно важны рядом с лесными массивами. Они используют древесную целлюлозу для выпуска бумаги, картона и упаковки.
</a:t>
            </a:r>
            <a:endParaRPr lang="en-US" sz="1160" dirty="0"/>
          </a:p>
        </p:txBody>
      </p:sp>
      <p:sp>
        <p:nvSpPr>
          <p:cNvPr id="13" name="Text 5"/>
          <p:cNvSpPr txBox="1"/>
          <p:nvPr/>
        </p:nvSpPr>
        <p:spPr>
          <a:xfrm>
            <a:off x="6786653" y="1408271"/>
            <a:ext cx="2095800" cy="11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для регионов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Предприятия лесной отрасли поддерживают занятость, транспорт и строительство в удалённых регионах. Поэтому лесной комплекс влияет не только на экономику, но и на жизнь людей.
</a:t>
            </a:r>
            <a:endParaRPr lang="en-US" sz="116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9525" y="1042040"/>
            <a:ext cx="8625000" cy="243529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таблица этапов и продуктов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596" dirty="0"/>
          </a:p>
        </p:txBody>
      </p:sp>
      <p:sp>
        <p:nvSpPr>
          <p:cNvPr id="6" name="Text 2"/>
          <p:cNvSpPr txBox="1"/>
          <p:nvPr/>
        </p:nvSpPr>
        <p:spPr>
          <a:xfrm>
            <a:off x="265825" y="400050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меняются задачи лесного комплекса на каждом этапе и какие продукты появляются после обработки древесины.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4689510" y="400050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дальше движется древесина по цепочке, тем сложнее обработка и тем больше готовая ценность продукта.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259525" y="3715950"/>
            <a:ext cx="4405200" cy="1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 лесному комплексу
</a:t>
            </a:r>
            <a:endParaRPr lang="en-US" sz="72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дерева к изделию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596" dirty="0"/>
          </a:p>
        </p:txBody>
      </p:sp>
      <p:sp>
        <p:nvSpPr>
          <p:cNvPr id="6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типичный путь древесного сырья от леса до готового изделия и возврат части материалов в переработку.
</a:t>
            </a:r>
            <a:endParaRPr lang="en-US" sz="111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755737"/>
            <a:ext cx="9144000" cy="23842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1600" y="258900"/>
            <a:ext cx="8620800" cy="6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может сделать школьник
</a:t>
            </a:r>
            <a:endParaRPr lang="en-US" sz="2212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596" dirty="0"/>
          </a:p>
        </p:txBody>
      </p:sp>
      <p:sp>
        <p:nvSpPr>
          <p:cNvPr id="10" name="Text 2"/>
          <p:cNvSpPr txBox="1"/>
          <p:nvPr/>
        </p:nvSpPr>
        <p:spPr>
          <a:xfrm>
            <a:off x="261600" y="1261125"/>
            <a:ext cx="2118300" cy="121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Экономить бумагу
</a:t>
            </a:r>
            <a:pPr algn="l" indent="0" marL="0">
              <a:lnSpc>
                <a:spcPct val="115000"/>
              </a:lnSpc>
              <a:buNone/>
            </a:pPr>
            <a:r>
              <a:rPr lang="en-US" sz="5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писать аккуратнее и печатать с двух сторон, расход бумаги заметно снижается. Это простой способ меньше тратить древесное сырьё в школе и дома.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429112" y="1261125"/>
            <a:ext cx="2118300" cy="121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Сдавать макулатуру
</a:t>
            </a:r>
            <a:pPr algn="l" indent="0" marL="0">
              <a:lnSpc>
                <a:spcPct val="115000"/>
              </a:lnSpc>
              <a:buNone/>
            </a:pPr>
            <a:r>
              <a:rPr lang="en-US" sz="5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Сдача макулатуры помогает вернуть бумагу и картон в производство. Из них снова делают упаковку, тетради и другие полезные вещи.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596627" y="1261125"/>
            <a:ext cx="2118300" cy="121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Беречь учебные вещи
</a:t>
            </a:r>
            <a:pPr algn="l" indent="0" marL="0">
              <a:lnSpc>
                <a:spcPct val="115000"/>
              </a:lnSpc>
              <a:buNone/>
            </a:pPr>
            <a:r>
              <a:rPr lang="en-US" sz="5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Книги, учебники и тетради служат дольше, если бережно с ними обращаться. Тогда меньше материалов уходит на замену испорченных изделий.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764122" y="1261125"/>
            <a:ext cx="2118300" cy="121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Выбирать переработанное
</a:t>
            </a:r>
            <a:pPr algn="l" indent="0" marL="0">
              <a:lnSpc>
                <a:spcPct val="115000"/>
              </a:lnSpc>
              <a:buNone/>
            </a:pPr>
            <a:r>
              <a:rPr lang="en-US" sz="5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товаров из переработанного картона поддерживает повторное использование материалов. Покупатель таким образом помогает снижать количество отходов.
</a:t>
            </a:r>
            <a:endParaRPr lang="en-US" sz="1175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1100350"/>
            <a:ext cx="6155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вывод: лес нужен всем
</a:t>
            </a:r>
            <a:endParaRPr lang="en-US" sz="24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615925"/>
            <a:ext cx="45513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Лесной комплекс показывает, как природа и производство могут работать вместе. Если использовать древесину разумно, лес сохранит свои ресурсы, а люди — полезные товары и здоровую среду.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2026-07-27T01:19:49Z</dcterms:created>
  <dcterms:modified xsi:type="dcterms:W3CDTF">2026-07-27T01:19:49Z</dcterms:modified>
</cp:coreProperties>
</file>