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9400" y="-1925"/>
            <a:ext cx="5621300" cy="5145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Познакомимся с животными: от признаков до их роли в природе.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характеристика животных
</a:t>
            </a:r>
            <a:endParaRPr lang="en-US" sz="241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не создают пищу сами, а получают её готовой. Их клетки не имеют жёсткой стенки, поэтому тело может менять форму и активно двигаться. Именно эти особенности делают царство животных очень разнообразным.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животных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животных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77809" y="1666755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Клеточное 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состоят из клеток, а у многих видов клетки объединяются в ткани, органы и системы органов. Это помогает организму работать согласованно и выполнять сложные функции.
</a:t>
            </a:r>
            <a:endParaRPr lang="en-US" sz="1088" dirty="0"/>
          </a:p>
        </p:txBody>
      </p:sp>
      <p:sp>
        <p:nvSpPr>
          <p:cNvPr id="12" name="Text 3"/>
          <p:cNvSpPr txBox="1"/>
          <p:nvPr/>
        </p:nvSpPr>
        <p:spPr>
          <a:xfrm>
            <a:off x="3126384" y="2417968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готовой пищей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отличие от растений, животные не образуют органические вещества из неорганических. Они получают готовую пищу и используют её как источник энергии и строительный материал.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244325" y="992693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 активность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животных способно к активному движению: одни бегают, другие плавают, летают, ползают или роют почву. Движение помогает искать пищу, спасаться от врагов и осваивать новые места.
</a:t>
            </a:r>
            <a:endParaRPr lang="en-US" sz="1054" dirty="0"/>
          </a:p>
        </p:txBody>
      </p:sp>
      <p:sp>
        <p:nvSpPr>
          <p:cNvPr id="14" name="Text 5"/>
          <p:cNvSpPr txBox="1"/>
          <p:nvPr/>
        </p:nvSpPr>
        <p:spPr>
          <a:xfrm>
            <a:off x="6654138" y="2415723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 раздражимость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растут, развиваются и размножаются. Им также свойственна раздражимость — способность реагировать на свет, звук, прикосновение и другие изменения среды.
</a:t>
            </a:r>
            <a:endParaRPr lang="en-US" sz="107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276138"/>
            <a:ext cx="4014300" cy="113344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животных и растений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различия между двумя царствами живой природы.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 растения отличаются способом питания, строением клеток и образом жизни.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Общебиологические признаки царств живой природы
</a:t>
            </a:r>
            <a:endParaRPr lang="en-US" sz="69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Среды обитания животных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839525" y="1652450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воде живут рыбы, медузы, киты и многие другие организмы. Для такой среды важны обтекаемая форма тела, плавники, жабры и способность легко передвигаться в толще воды.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839525" y="2489595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Наземно-воздушная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суше и в воздухе обитают птицы, насекомые, звери и множество других животных. Им нужны органы дыхания, защита от высыхания и разные способы передвижения по поверхности земли.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839538" y="3326729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почве живут кроты, дождевые черви, личинки насекомых и многие мелкие животные. Здесь важны роющие конечности, вытянутое тело и способность двигаться в узких ходах.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839525" y="4166383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Организменная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животные живут внутри или на теле других организмов. Таких животных называют паразитами; их строение и образ жизни тесно связаны с хозяином.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пищи в организме животного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основные этапы питания и использования питательных веществ.
</a:t>
            </a:r>
            <a:endParaRPr lang="en-US" sz="11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2617" y="1048489"/>
            <a:ext cx="249000" cy="19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44870" y="1037399"/>
            <a:ext cx="249000" cy="2213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0190" y="1023565"/>
            <a:ext cx="249000" cy="249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35508" y="2433090"/>
            <a:ext cx="249000" cy="249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и обмен веществ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762731" y="1664203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животных получает кислород из воздуха или воды и выделяет углекислый газ. Способ дыхания зависит от среды обитания и строения организма.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358508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Жабры у рыб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рыб газообмен происходит через жабры. Они извлекают растворённый в воде кислород и помогают животному жить в водной среде.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640040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Трахеи у насекомых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насекомых воздух поступает по системе трахей прямо к тканям. Такой способ дыхания особенно удобен для небольших подвижных организмов.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2875719" y="3073705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даёт энергию для движения, роста, восстановления тканей и работы органов. У теплокровных животных он идёт особенно интенсивно.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многочисленные группы животных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видны крупнейшие группы животных по числу описанных видов.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беспозвоночные, а особенно многочисленны насекомые.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о видовом разнообразии животных; сводные оценки в школьной биологии
</a:t>
            </a:r>
            <a:endParaRPr lang="en-US" sz="69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70607" y="1666450"/>
            <a:ext cx="32457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доля показывает, насколько велико разнообразие животных без позвоночника по сравнению с позвоночными.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790137" y="1301717"/>
            <a:ext cx="33150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95%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790150" y="2762975"/>
            <a:ext cx="3315000" cy="11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примерно столько видов животных на Земле относятся к беспозвоночным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790150" y="3974600"/>
            <a:ext cx="3315000" cy="1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биология; обобщённые оценки видового разнообразия животных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13273" y="950175"/>
            <a:ext cx="6917455" cy="2349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классов позвоночных животных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36350" y="37379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сравнить основные признаки классов позвоночных.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600" y="3386250"/>
            <a:ext cx="8784000" cy="1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биологии о классах позвоночных животных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3217394" y="37388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классов связаны с условиями жизни и способом появления потомства.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каркас позвоночных
</a:t>
            </a:r>
            <a:pPr algn="l" indent="0" marL="0">
              <a:lnSpc>
                <a:spcPct val="115000"/>
              </a:lnSpc>
              <a:buNone/>
            </a:pPr>
            <a:r>
              <a:rPr lang="en-US" sz="5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рыб, птиц, млекопитающих и других позвоночных скелет расположен внутри тела. Он поддерживает форму, защищает мозг, сердце и другие органы, а вместе с мышцами помогает животному быстро менять положение тела.
</a:t>
            </a:r>
            <a:endParaRPr lang="en-US" sz="1056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Наружная защита членистоногих
</a:t>
            </a:r>
            <a:pPr algn="l" indent="0" marL="0">
              <a:lnSpc>
                <a:spcPct val="115000"/>
              </a:lnSpc>
              <a:buNone/>
            </a:pPr>
            <a:r>
              <a:rPr lang="en-US" sz="5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насекомых и пауков вместо внутреннего скелета есть прочный наружный покров. Он работает как броня и опора одновременно, но для роста такому животному приходится периодически сбрасывать старую оболочку.
</a:t>
            </a:r>
            <a:endParaRPr lang="en-US" sz="1043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 воде, на суше и в воздухе
</a:t>
            </a:r>
            <a:pPr algn="l" indent="0" marL="0">
              <a:lnSpc>
                <a:spcPct val="115000"/>
              </a:lnSpc>
              <a:buNone/>
            </a:pPr>
            <a:r>
              <a:rPr lang="en-US" sz="5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и мышцы по-разному приспособлены к жизни в разных средах. У лягушки сильные задние ноги помогают прыгать, у птицы крылья обеспечивают полёт, а у рыбы плавники и гибкое тело создают движение в воде.
</a:t>
            </a:r>
            <a:endParaRPr lang="en-US" sz="1054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скелет помогает животным двигаться
</a:t>
            </a:r>
            <a:endParaRPr lang="en-US" sz="20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" y="2929307"/>
            <a:ext cx="9144000" cy="21163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и поведение
</a:t>
            </a:r>
            <a:endParaRPr lang="en-US" sz="2012" dirty="0"/>
          </a:p>
        </p:txBody>
      </p:sp>
      <p:sp>
        <p:nvSpPr>
          <p:cNvPr id="12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838975" y="1651475"/>
            <a:ext cx="14397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 и слух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и уши помогают животным заметить добычу, врага или партнёра. У сов особенно точны зрение и слух, поэтому они хорошо ориентируются в темноте и ловят добычу ночью.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2347770" y="1653400"/>
            <a:ext cx="14397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Обоняние и вкус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Обоняние позволяет находить пищу и узнавать других особей своего вида. У собак оно развито особенно сильно, а вкус помогает оценить, подходит ли найденная пища для питания.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3856571" y="1653400"/>
            <a:ext cx="14397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Осязание и колебания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Осязание важно для поиска дороги в норах, воде или густой траве. У рыб есть боковая линия, которая улавливает колебания воды и помогает вовремя замечать опасность.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5365381" y="1653400"/>
            <a:ext cx="14397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ради выживания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используют органы чувств, чтобы добывать пищу, прятаться от врагов и строить убежища. Такое поведение повышает шансы выжить в природе.
</a:t>
            </a:r>
            <a:endParaRPr lang="en-US" sz="800" dirty="0"/>
          </a:p>
        </p:txBody>
      </p:sp>
      <p:sp>
        <p:nvSpPr>
          <p:cNvPr id="17" name="Text 6"/>
          <p:cNvSpPr txBox="1"/>
          <p:nvPr/>
        </p:nvSpPr>
        <p:spPr>
          <a:xfrm>
            <a:off x="6874203" y="1653400"/>
            <a:ext cx="14397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 потомстве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 защищают детёнышей, кормят их и учат находить пищу. Благодаря этому молодые животные быстрее приспосабливаются к жизни в своей среде.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взрослого животного к новому поколению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этапы размножения и развития животных.
</a:t>
            </a:r>
            <a:endParaRPr lang="en-US" sz="11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способами животные добывают пищу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питания связаны с устройством зубов, клюва, органов захвата пищи и пищеварительной системы.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встречаются травоядные и хищники; редкие способы питания требуют особых приспособлений.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биологии; значения условные, для сравнения групп
</a:t>
            </a:r>
            <a:endParaRPr lang="en-US" sz="69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747" y="723075"/>
            <a:ext cx="4217606" cy="4420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56787" y="1642962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Замаскироваться
</a:t>
            </a:r>
            <a:pPr algn="l" indent="0" marL="0">
              <a:lnSpc>
                <a:spcPct val="115000"/>
              </a:lnSpc>
              <a:buNone/>
            </a:pPr>
            <a:r>
              <a:rPr lang="en-US" sz="2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окраска помогает сливаться с фоном и оставаться незаметным для врагов. Так белый заяц зимой почти не выделяется на снегу, а палочник похож на сухую ветку.
</a:t>
            </a:r>
            <a:endParaRPr lang="en-US" sz="909" dirty="0"/>
          </a:p>
        </p:txBody>
      </p:sp>
      <p:sp>
        <p:nvSpPr>
          <p:cNvPr id="13" name="Text 2"/>
          <p:cNvSpPr txBox="1"/>
          <p:nvPr/>
        </p:nvSpPr>
        <p:spPr>
          <a:xfrm>
            <a:off x="972675" y="2347685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Обмануть хищника
</a:t>
            </a:r>
            <a:pPr algn="l" indent="0" marL="0">
              <a:lnSpc>
                <a:spcPct val="115000"/>
              </a:lnSpc>
              <a:buNone/>
            </a:pPr>
            <a:r>
              <a:rPr lang="en-US" sz="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Маскировка и мимикрия снижают риск нападения. Одни животные повторяют окраску опасных видов, другие изображают несъедобный или ядовитый организм и тем самым отпугивают противника.
</a:t>
            </a:r>
            <a:endParaRPr lang="en-US" sz="816" dirty="0"/>
          </a:p>
        </p:txBody>
      </p:sp>
      <p:sp>
        <p:nvSpPr>
          <p:cNvPr id="14" name="Text 3"/>
          <p:cNvSpPr txBox="1"/>
          <p:nvPr/>
        </p:nvSpPr>
        <p:spPr>
          <a:xfrm>
            <a:off x="972663" y="3052642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Защититься телом
</a:t>
            </a:r>
            <a:pPr algn="l" indent="0" marL="0">
              <a:lnSpc>
                <a:spcPct val="115000"/>
              </a:lnSpc>
              <a:buNone/>
            </a:pPr>
            <a:r>
              <a:rPr lang="en-US" sz="2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Колючки, панцирь и яд служат надёжной защитой. Они делают животное менее уязвимым, а иногда полностью отбивают желание нападать даже у очень голодного хищника.
</a:t>
            </a:r>
            <a:endParaRPr lang="en-US" sz="866" dirty="0"/>
          </a:p>
        </p:txBody>
      </p:sp>
      <p:sp>
        <p:nvSpPr>
          <p:cNvPr id="15" name="Text 4"/>
          <p:cNvSpPr txBox="1"/>
          <p:nvPr/>
        </p:nvSpPr>
        <p:spPr>
          <a:xfrm>
            <a:off x="356797" y="3743304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Двигаться быстрее
</a:t>
            </a:r>
            <a:pPr algn="l" indent="0" marL="0">
              <a:lnSpc>
                <a:spcPct val="115000"/>
              </a:lnSpc>
              <a:buNone/>
            </a:pPr>
            <a:r>
              <a:rPr lang="en-US" sz="2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бег, полёт и плавательные перепонки помогают спасаться, добывать пищу и менять место обитания. Такие признаки особенно полезны там, где опасность появляется внезапно.
</a:t>
            </a:r>
            <a:endParaRPr lang="en-US" sz="842" dirty="0"/>
          </a:p>
        </p:txBody>
      </p:sp>
      <p:sp>
        <p:nvSpPr>
          <p:cNvPr id="16" name="Text 5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животные приспосабливаются к среде
</a:t>
            </a:r>
            <a:endParaRPr lang="en-US" sz="22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7003" y="2926525"/>
            <a:ext cx="2818845" cy="211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8725" y="2925265"/>
            <a:ext cx="2818845" cy="211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820025" y="1652350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спячка и запас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5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становится холодно и пищи меньше, некоторые животные переходят в особый режим. Ёж и медведь замедляют жизненные процессы, а накопленный жир помогает им пережить долгую зиму без активного поиска корма.
</a:t>
            </a:r>
            <a:endParaRPr lang="en-US" sz="1069" dirty="0"/>
          </a:p>
        </p:txBody>
      </p:sp>
      <p:sp>
        <p:nvSpPr>
          <p:cNvPr id="12" name="Text 2"/>
          <p:cNvSpPr txBox="1"/>
          <p:nvPr/>
        </p:nvSpPr>
        <p:spPr>
          <a:xfrm>
            <a:off x="4341748" y="1651090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Перелёты и зимняя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животные не ждут холодов, а улетают в более тёплые места. Журавли и ласточки меняют сезонные маршруты, а белки и некоторые птицы заранее делают запасы, чтобы легче пережить зиму.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жизнь животных по сезонам
</a:t>
            </a:r>
            <a:endParaRPr lang="en-US" sz="20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образ жизни животных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вид может вести себя по-разному в разных условиях. На выбор влияют пища, враги, температура и особенности строения тела.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Стадность, ночная активность и миграции — это не случайность, а удобные способы выживания в конкретной среде.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 зоологии
</a:t>
            </a:r>
            <a:endParaRPr lang="en-US" sz="69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4350" y="1727053"/>
            <a:ext cx="249000" cy="249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23276" y="3136966"/>
            <a:ext cx="249000" cy="249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67385" y="1021203"/>
            <a:ext cx="220500" cy="252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153126" y="3842698"/>
            <a:ext cx="249000" cy="249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167376" y="2431325"/>
            <a:ext cx="220500" cy="2520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животных для природы и человека
</a:t>
            </a:r>
            <a:endParaRPr lang="en-US" sz="2012" dirty="0"/>
          </a:p>
        </p:txBody>
      </p:sp>
      <p:sp>
        <p:nvSpPr>
          <p:cNvPr id="1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1463788" y="1681517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экосистем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входят в пищевые цепи и регулируют численность других организмов. Благодаря этому в природе сохраняется равновесие, а сообщества не нарушаются слишком резко.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1462713" y="3091430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Помощники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животные опыляют цветки и разносят семена. Без них некоторые растения не смогли бы успешно размножаться и расселяться на новые территории.
</a:t>
            </a:r>
            <a:endParaRPr lang="en-US" sz="1100" dirty="0"/>
          </a:p>
        </p:txBody>
      </p:sp>
      <p:sp>
        <p:nvSpPr>
          <p:cNvPr id="18" name="Text 4"/>
          <p:cNvSpPr txBox="1"/>
          <p:nvPr/>
        </p:nvSpPr>
        <p:spPr>
          <a:xfrm>
            <a:off x="5692573" y="977167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продуктов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человека животные дают мясо, молоко, яйца, мёд, шерсть и кожу. Эти продукты используют в питании, одежде и хозяйстве.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5692563" y="3797162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Нуждаются в охране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многих видов снижается из-за охоты, загрязнения и разрушения мест обитания. Поэтому охрана животных всегда связана с заботой о природе в целом.
</a:t>
            </a:r>
            <a:endParaRPr lang="en-US" sz="1100" dirty="0"/>
          </a:p>
        </p:txBody>
      </p:sp>
      <p:sp>
        <p:nvSpPr>
          <p:cNvPr id="20" name="Text 6"/>
          <p:cNvSpPr txBox="1"/>
          <p:nvPr/>
        </p:nvSpPr>
        <p:spPr>
          <a:xfrm>
            <a:off x="5692563" y="2387289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науке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Животных изучают в сельском хозяйстве, медицине и биологии. Наблюдения за ними помогают лучше понимать работу организма и способы защиты от болезней.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500466"/>
            <a:ext cx="4014300" cy="6847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 охраняемые животные России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нуждаются в особой защите из-за сокращения численности и утраты мест обитания.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редких видов возможно только при защите лесов, степей и других природных территорий.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Российской Федерации
</a:t>
            </a:r>
            <a:endParaRPr lang="en-US" sz="69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вокруг нас: что важно запомнить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 — разнообразное царство многоклеточных организмов, которые питаются готовыми веществами, активно реагируют на среду и по-разному приспосабливаются к жизни в природе. Их изучение учит бережному отношению к миру.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2026-06-01T11:05:52Z</dcterms:created>
  <dcterms:modified xsi:type="dcterms:W3CDTF">2026-06-01T11:05:52Z</dcterms:modified>
</cp:coreProperties>
</file>