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7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пространство Южной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маршруты и интеграция определяют экономику Южной Америки.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пространство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единый рынок, а система стран, связанных торговлей, инвестициями, транспортом и общими цепочками поставок.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география региона
</a:t>
            </a:r>
            <a:endParaRPr lang="en-US" sz="2871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морские витрины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и Тихий океан превращают побережья в главные ворота региона. Через них идут экспортные грузы, импорт оборудования и финансовые потоки, связывающие внутренние территории с мировыми рынками.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каркас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не только разделяют страны, но и направляют транспорт в узкие коридоры. Поэтому экономика здесь строится вокруг перевалов, магистралей и узлов, где концентрируются перевозки и сервисы.
</a:t>
            </a:r>
            <a:endParaRPr lang="en-US" sz="1161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периферия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бассейн создаёт огромную, но труднодоступную внутреннюю зону. Здесь слабее плотность населения и дорог, зато важны речные маршруты, сырьевые ресурсы и экологические ограничения.
</a:t>
            </a:r>
            <a:endParaRPr lang="en-US" sz="11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пространства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71750" y="1007023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формируют основу экспорта и притягивают инвестиции в добычу, переработку и транспорт. Именно они часто определяют специализацию стран и их позиции в мировой торговле.
</a:t>
            </a:r>
            <a:endParaRPr lang="en-US" sz="1071" dirty="0"/>
          </a:p>
        </p:txBody>
      </p:sp>
      <p:sp>
        <p:nvSpPr>
          <p:cNvPr id="11" name="Text 3"/>
          <p:cNvSpPr txBox="1"/>
          <p:nvPr/>
        </p:nvSpPr>
        <p:spPr>
          <a:xfrm>
            <a:off x="771750" y="1927648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спрос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создают спрос на товары, услуги и рабочие места. Чем выше урбанизация, тем сильнее внутренний рынок и тем заметнее роль финансовых и сервисных центров.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771750" y="2848273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налоги и качество институтов влияют на риск для бизнеса. Стабильные нормы ускоряют вложения, а непредсказуемость заставляет компании закладывать дополнительные издержки.
</a:t>
            </a:r>
            <a:endParaRPr lang="en-US" sz="1061" dirty="0"/>
          </a:p>
        </p:txBody>
      </p:sp>
      <p:sp>
        <p:nvSpPr>
          <p:cNvPr id="13" name="Text 5"/>
          <p:cNvSpPr txBox="1"/>
          <p:nvPr/>
        </p:nvSpPr>
        <p:spPr>
          <a:xfrm>
            <a:off x="771750" y="3768898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порты, железные дороги и цифровые сети сокращают расстояния в экономическом смысле. Без них даже богатые месторождения и крупные рынки остаются слабо связанными.
</a:t>
            </a:r>
            <a:endParaRPr lang="en-US" sz="11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040" y="1165439"/>
            <a:ext cx="312100" cy="2774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4455" y="1165439"/>
            <a:ext cx="312100" cy="277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2408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2811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Ресурсный фундамент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84046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 минералы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Медь, железная руда и литий обеспечивают региону заметное место в мировой сырьевой цепочке. Эти ресурсы поддерживают экспорт, но делают доходы чувствительными к колебаниям цен.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54461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Углеводороды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остаются основой энергетики и бюджетных поступлений в ряде стран. Их добыча усиливает значение трубопроводов, портов и международных контрактов.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624864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Соя, мясо, кофе и древесина связывают Южную Америку с глобальным продовольственным рынком. Агробизнес особенно важен для занятости и развития удалённых территорий.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795267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капитал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 и водные ресурсы создают долгосрочный потенциал роста. Но их освоение требует баланса между экспортной выгодой, экологией и устойчивым управлением.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экономический спрос
</a:t>
            </a:r>
            <a:endParaRPr lang="en-US" sz="2991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12153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рынки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Бразилии и Колумбии сосредоточены крупнейшие потребительские рынки региона. Здесь формируются спрос на услуги, торговлю, жильё и транспорт, а также основные финансовые потоки.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295105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выступают центрами занятости и концентрации капитала. Чем выше уровень урбанизации, тем больше возможностей для бизнеса, образования и технологического обмена.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346868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Разорванная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между агломерациями и сложный рельеф мешают единому рынку. Из-за этого товары и люди перемещаются медленнее и дороже, чем в более компактных регионах.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8075" y="0"/>
            <a:ext cx="42243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24025" y="222978"/>
            <a:ext cx="71730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связности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47075" y="10470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Атлантики и Тихого океана собирают потоки сырья, продовольствия и промышленных товаров. Через них регион включается в мировую торговлю и распределяет экспорт по направлениям спроса.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47075" y="24338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Андский коридор соединяет высокогорные страны с морскими выходами. Он особенно важен там, где нужно быстро доставлять сырьё и продукцию к экспортным терминалам.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47075" y="38206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бассейн остаётся зоной слабой транспортной плотности. Здесь связи опираются на реки и локальные маршруты, поэтому интеграция идёт медленнее, чем на побережьях.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интеграции в Южной Америке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интеграция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2890035"/>
            <a:ext cx="4522200" cy="18022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объединения региона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объединений показывает, что они решают разные задачи: одни снижают тарифы, другие усиливают политическую координацию и расширяют торговые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интегрируется по нескольким уровням: от торговли до политической координации.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цели региональных объединений Южной Америки
</a:t>
            </a:r>
            <a:endParaRPr lang="en-US" sz="11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интеграционных блока задают основу экономических связей Южной Америки.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ключевых объединений чаще всего задают рамки региональной координации и торговли.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МЕРКОСУР, Андского сообщества, УНАСУР и АЛАДИ
</a:t>
            </a:r>
            <a:endParaRPr lang="en-US" sz="111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доходы региона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1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обзоров внешней торговли стран Южной Америки; точные доли различаются по странам и годам.
</a:t>
            </a:r>
            <a:endParaRPr lang="en-US" sz="1011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поток доходов региона по-прежнему создают сырьевые товары, а переработка и сервисы повышают стоимость уже на следующих этапах.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зарабатывает прежде всего на сырье; больший эффект дают отрасли, которые превращают его в продукцию с высокой добавленной стоимостью.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цепочки: сырьё → переработка → экспорт
</a:t>
            </a:r>
            <a:endParaRPr lang="en-US" sz="2528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119825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Продажа сырья даёт быстрый доход, но оставляет основную прибыль за пределами региона. Цена товара здесь зависит от мирового спроса, транспортных затрат и колебаний биржевых котировок.
</a:t>
            </a:r>
            <a:endParaRPr lang="en-US" sz="1349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307744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переработки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меняет экономику сделки: руда превращается в металл, зерно — в продукты питания, нефть — в топливо и химическое сырьё. На этом шаге появляется больше рабочих мест и налогов.
</a:t>
            </a:r>
            <a:endParaRPr lang="en-US" sz="1360" dirty="0"/>
          </a:p>
        </p:txBody>
      </p:sp>
      <p:sp>
        <p:nvSpPr>
          <p:cNvPr id="11" name="Text 4"/>
          <p:cNvSpPr txBox="1"/>
          <p:nvPr/>
        </p:nvSpPr>
        <p:spPr>
          <a:xfrm>
            <a:off x="771750" y="3495672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готовой продукции и услуг приносит наибольшую добавленную стоимость. Чем длиннее производственная цепочка внутри региона, тем сильнее эффект для занятости, технологий и устойчивости экономики.
</a:t>
            </a:r>
            <a:endParaRPr lang="en-US" sz="12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756" y="100257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756" y="2235252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1756" y="3467927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60656" y="1002570"/>
            <a:ext cx="259875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60656" y="2235252"/>
            <a:ext cx="259875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226750" y="171450"/>
            <a:ext cx="6704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экономики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26750" y="1438154"/>
            <a:ext cx="32940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экспорт сои, мяса, кофе, фруктов и вина. Оно поддерживает занятость в сельских районах и формирует спрос на транспорт, хранение и переработку.
</a:t>
            </a:r>
            <a:endParaRPr lang="en-US" sz="952" dirty="0"/>
          </a:p>
        </p:txBody>
      </p:sp>
      <p:sp>
        <p:nvSpPr>
          <p:cNvPr id="16" name="Text 3"/>
          <p:cNvSpPr txBox="1"/>
          <p:nvPr/>
        </p:nvSpPr>
        <p:spPr>
          <a:xfrm>
            <a:off x="226750" y="2670832"/>
            <a:ext cx="32940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Добывающий сектор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меди, железной руды, лития, нефти и газа остаётся опорой многих экспортных экономик. Именно она связывает регион с мировыми рынками сырья и инвестиций.
</a:t>
            </a:r>
            <a:endParaRPr lang="en-US" sz="993" dirty="0"/>
          </a:p>
        </p:txBody>
      </p:sp>
      <p:sp>
        <p:nvSpPr>
          <p:cNvPr id="17" name="Text 4"/>
          <p:cNvSpPr txBox="1"/>
          <p:nvPr/>
        </p:nvSpPr>
        <p:spPr>
          <a:xfrm>
            <a:off x="226750" y="3903503"/>
            <a:ext cx="32940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 промышленная переработка создают более дорогую продукцию из местных ресурсов. Здесь формируются технологические компетенции, растёт квалификация работников и расширяется налоговая база.
</a:t>
            </a:r>
            <a:endParaRPr lang="en-US" sz="952" dirty="0"/>
          </a:p>
        </p:txBody>
      </p:sp>
      <p:sp>
        <p:nvSpPr>
          <p:cNvPr id="18" name="Text 5"/>
          <p:cNvSpPr txBox="1"/>
          <p:nvPr/>
        </p:nvSpPr>
        <p:spPr>
          <a:xfrm>
            <a:off x="3635650" y="1438154"/>
            <a:ext cx="32940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определяет надёжность производства и перевозок. Важны нефть, газ, гидроэнергетика и новые возобновляемые источники, особенно там, где спрос быстро растёт вместе с городами.
</a:t>
            </a:r>
            <a:endParaRPr lang="en-US" sz="952" dirty="0"/>
          </a:p>
        </p:txBody>
      </p:sp>
      <p:sp>
        <p:nvSpPr>
          <p:cNvPr id="19" name="Text 6"/>
          <p:cNvSpPr txBox="1"/>
          <p:nvPr/>
        </p:nvSpPr>
        <p:spPr>
          <a:xfrm>
            <a:off x="3635650" y="2670832"/>
            <a:ext cx="32940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 — финансы, логистика, торговля и цифровые сервисы — связывают все отрасли между собой. Они ускоряют сделки, снижают издержки и помогают бизнесу выходить на внешние рынки.
</a:t>
            </a:r>
            <a:endParaRPr lang="en-US" sz="9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762" y="2572885"/>
            <a:ext cx="2732399" cy="2569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426" y="2572885"/>
            <a:ext cx="2732399" cy="25696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927" y="2572947"/>
            <a:ext cx="2732269" cy="25695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транспортные коридоры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26759" y="999350"/>
            <a:ext cx="273239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Сантос: ворота крупнейшего рынка
</a:t>
            </a:r>
            <a:pPr algn="ctr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Сантос — не просто порт, а точка входа для промышленного сердца Бразилии. Через него идут контейнеры, зерно и автомобили, а рядом выстраиваются склады, терминалы и дороги, связывающие побережье с внутренними штатами.
</a:t>
            </a:r>
            <a:endParaRPr lang="en-US" sz="1208" dirty="0"/>
          </a:p>
        </p:txBody>
      </p:sp>
      <p:sp>
        <p:nvSpPr>
          <p:cNvPr id="11" name="Text 3"/>
          <p:cNvSpPr txBox="1"/>
          <p:nvPr/>
        </p:nvSpPr>
        <p:spPr>
          <a:xfrm>
            <a:off x="3159406" y="999350"/>
            <a:ext cx="273239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Анды: сложный путь к океану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Анды показывает, насколько важна география для торговли. Высокогорные перевалы, тоннели и мосты сокращают путь к Тихому океану, но требуют дорогого строительства и постоянного обслуживания.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6091907" y="999350"/>
            <a:ext cx="273226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Кальяо и Буэнавентура: узлы вывоза
</a:t>
            </a:r>
            <a:pPr algn="ctr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Кальяо и Буэнавентура обслуживают экспорт минерального сырья, сельхозпродукции и промышленных товаров. Именно в таких узлах видно, как портовая инфраструктура превращает удалённые территории в участники мировой торговли.
</a:t>
            </a:r>
            <a:endParaRPr lang="en-US" sz="11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логистика дорога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Дальний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грузы формируются в шахтах, на фермах и на предприятиях, удалённых от побережья. Именно здесь возникает первое удорожание: продукцию нужно собрать, упаковать и довезти до магистрали.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Сложная доставка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цепочка проходит через длинные сухопутные участки, где дороги, перевалы и перегрузки увеличивают время и расходы. В Андском регионе именно этот этап часто становится самым затратным.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Выход к рынкам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товары выходят к портам и морским маршрутам. Чем лучше связаны дороги, железные линии и терминалы, тем ниже конечная цена экспорта и выше конкурентоспособность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4400" y="1639190"/>
            <a:ext cx="4714800" cy="18651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44650" y="128125"/>
            <a:ext cx="47148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и способы их снижения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99800" y="1647300"/>
            <a:ext cx="24801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 три главных источника нестабильности и меры, которые помогают их сдерживать.
</a:t>
            </a:r>
            <a:pPr algn="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связаны между собой: слабые правила усиливают уязвимость экономики, а инвестиции в институты и инфраструктуру снижают потери одновременно по нескольким направлениям.
</a:t>
            </a:r>
            <a:endParaRPr lang="en-US" sz="1154" dirty="0"/>
          </a:p>
        </p:txBody>
      </p:sp>
      <p:sp>
        <p:nvSpPr>
          <p:cNvPr id="7" name="Text 3"/>
          <p:cNvSpPr txBox="1"/>
          <p:nvPr/>
        </p:nvSpPr>
        <p:spPr>
          <a:xfrm>
            <a:off x="4144400" y="4076200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макроэкономических и логистических рисков стран Южной Америки по данным международных обзорных материалов.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8075" y="0"/>
            <a:ext cx="42243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24025" y="222978"/>
            <a:ext cx="71730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регион развивается неравномерно
</a:t>
            </a:r>
            <a:endParaRPr lang="en-US" sz="2628" dirty="0"/>
          </a:p>
        </p:txBody>
      </p:sp>
      <p:sp>
        <p:nvSpPr>
          <p:cNvPr id="9" name="Text 2"/>
          <p:cNvSpPr txBox="1"/>
          <p:nvPr/>
        </p:nvSpPr>
        <p:spPr>
          <a:xfrm>
            <a:off x="847075" y="10470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прибрежные агломерации быстрее привлекают капитал, кадры и услуги. Там проще торговать, выходить на внешние рынки и подключаться к международной логистике, чем во внутренних районах.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47075" y="24338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массивы, большие расстояния и слабая дорожная сеть разрывают экономические связи. Для удалённых территорий доставка сырья, товаров и людей обходится дороже и занимает больше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47075" y="38206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тарифы, стандарты и административные правила мешают странам работать как единый рынок. Пока барьеры сохраняются, интеграция усиливает лишь те территории, где уже есть инфраструктура и инвестиции.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Бразилия как экономический центр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74900" y="126657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объединяет крупный внутренний рынок, развитую промышленность и широкий слой потребителей. Это делает страну центром спроса для соседних государств и важным узлом региональных поставок.
</a:t>
            </a:r>
            <a:endParaRPr lang="en-US" sz="1263" dirty="0"/>
          </a:p>
        </p:txBody>
      </p:sp>
      <p:sp>
        <p:nvSpPr>
          <p:cNvPr id="10" name="Text 3"/>
          <p:cNvSpPr txBox="1"/>
          <p:nvPr/>
        </p:nvSpPr>
        <p:spPr>
          <a:xfrm>
            <a:off x="3974900" y="236152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отрасль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авиация, автомобилестроение, переработка сельхозпродукции и финансовые услуги. Именно разнообразие отраслей помогает экономике выдерживать внешние колебания лучше, чем узкоспециализированным экспортёрам.
</a:t>
            </a:r>
            <a:endParaRPr lang="en-US" sz="1263" dirty="0"/>
          </a:p>
        </p:txBody>
      </p:sp>
      <p:sp>
        <p:nvSpPr>
          <p:cNvPr id="11" name="Text 4"/>
          <p:cNvSpPr txBox="1"/>
          <p:nvPr/>
        </p:nvSpPr>
        <p:spPr>
          <a:xfrm>
            <a:off x="3974900" y="345647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дороги и деловые центры связывают производство внутри страны с соседними рынками. Поэтому Бразилия не только поставляет товары, но и задаёт ритм торговле в Южной Америке.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Чили и экспортные цепочки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119825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на экспорте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выстроила экономику вокруг нескольких сильных направлений: медь, литий, фрукты и вино. Такая специализация делает страну зависимой от внешнего спроса, но одновременно позволяет быстро наращивать экспортные доходы.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307744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Азией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Тихоокеанские порты связывают Чили с Азией, где сосредоточены крупнейшие покупатели сырья и продовольствия. Благодаря этому расстояние превращается не в барьер, а в часть торговой стратегии.
</a:t>
            </a:r>
            <a:endParaRPr lang="en-US" sz="1310" dirty="0"/>
          </a:p>
        </p:txBody>
      </p:sp>
      <p:sp>
        <p:nvSpPr>
          <p:cNvPr id="11" name="Text 4"/>
          <p:cNvSpPr txBox="1"/>
          <p:nvPr/>
        </p:nvSpPr>
        <p:spPr>
          <a:xfrm>
            <a:off x="771750" y="3495672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Добавленная 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Дополнительную ценность создают переработка руд, упаковка агропродукции и морская логистика. Страна зарабатывает не только на добыче, но и на организации всей цепочки поставок до покупателя.
</a:t>
            </a:r>
            <a:endParaRPr lang="en-US" sz="13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2398" y="0"/>
            <a:ext cx="44001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2375" y="1117350"/>
            <a:ext cx="54048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что связывает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пространство Южной Америки держится на ресурсах, рынках и маршрутах вывоза. Его будущее зависит от того, смогут ли страны усилить переработку, инфраструктуру и координацию между собой.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2026-07-27T04:49:07Z</dcterms:created>
  <dcterms:modified xsi:type="dcterms:W3CDTF">2026-07-27T04:49:07Z</dcterms:modified>
</cp:coreProperties>
</file>