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slideMasters/slideMaster19.xml" ContentType="application/vnd.openxmlformats-officedocument.presentationml.slideMaster+xml"/>
  <Override PartName="/ppt/slides/slide19.xml" ContentType="application/vnd.openxmlformats-officedocument.presentationml.slide+xml"/>
  <Override PartName="/ppt/slideMasters/slideMaster20.xml" ContentType="application/vnd.openxmlformats-officedocument.presentationml.slideMaster+xml"/>
  <Override PartName="/ppt/slides/slide2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</p:sldIdLst>
  <p:notesMasterIdLst>
    <p:notesMasterId r:id="rId22"/>
  </p:notesMasterIdLst>
  <p:sldSz cx="9144000" cy="5143500"/>
  <p:notesSz cx="5143500" cy="9144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notesMaster" Target="notesMasters/notesMaster1.xml"/><Relationship Id="rId23" Type="http://schemas.openxmlformats.org/officeDocument/2006/relationships/presProps" Target="presProps.xml"/><Relationship Id="rId24" Type="http://schemas.openxmlformats.org/officeDocument/2006/relationships/viewProps" Target="viewProps.xml"/><Relationship Id="rId25" Type="http://schemas.openxmlformats.org/officeDocument/2006/relationships/theme" Target="theme/theme1.xml"/><Relationship Id="rId26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_rels/notesSlide1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9.xml"/>
		</Relationships>
</file>

<file path=ppt/notesSlides/_rels/notesSlide2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0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jpeg"/><Relationship Id="rId2" Type="http://schemas.openxmlformats.org/officeDocument/2006/relationships/image" Target="../media/image-1-2.png"/><Relationship Id="rId3" Type="http://schemas.openxmlformats.org/officeDocument/2006/relationships/image" Target="../media/image-1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-1.jpeg"/><Relationship Id="rId2" Type="http://schemas.openxmlformats.org/officeDocument/2006/relationships/image" Target="../media/image-2-2.png"/><Relationship Id="rId3" Type="http://schemas.openxmlformats.org/officeDocument/2006/relationships/image" Target="../media/image-2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png"/><Relationship Id="rId2" Type="http://schemas.openxmlformats.org/officeDocument/2006/relationships/image" Target="../media/image-3-2.png"/><Relationship Id="rId3" Type="http://schemas.openxmlformats.org/officeDocument/2006/relationships/image" Target="../media/image-3-3.png"/><Relationship Id="rId4" Type="http://schemas.openxmlformats.org/officeDocument/2006/relationships/image" Target="../media/image-3-4.png"/><Relationship Id="rId5" Type="http://schemas.openxmlformats.org/officeDocument/2006/relationships/image" Target="../media/image-3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-1.png"/><Relationship Id="rId2" Type="http://schemas.openxmlformats.org/officeDocument/2006/relationships/image" Target="../media/image-4-2.png"/><Relationship Id="rId3" Type="http://schemas.openxmlformats.org/officeDocument/2006/relationships/image" Target="../media/image-4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png"/><Relationship Id="rId2" Type="http://schemas.openxmlformats.org/officeDocument/2006/relationships/image" Target="../media/image-5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-1.jpeg"/><Relationship Id="rId2" Type="http://schemas.openxmlformats.org/officeDocument/2006/relationships/image" Target="../media/image-6-2.png"/><Relationship Id="rId3" Type="http://schemas.openxmlformats.org/officeDocument/2006/relationships/image" Target="../media/image-6-3.png"/><Relationship Id="rId4" Type="http://schemas.openxmlformats.org/officeDocument/2006/relationships/image" Target="../media/image-6-4.png"/><Relationship Id="rId5" Type="http://schemas.openxmlformats.org/officeDocument/2006/relationships/image" Target="../media/image-6-5.png"/><Relationship Id="rId6" Type="http://schemas.openxmlformats.org/officeDocument/2006/relationships/image" Target="../media/image-6-6.png"/><Relationship Id="rId7" Type="http://schemas.openxmlformats.org/officeDocument/2006/relationships/image" Target="../media/image-6-7.pn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7-1.png"/><Relationship Id="rId2" Type="http://schemas.openxmlformats.org/officeDocument/2006/relationships/image" Target="../media/image-7-2.png"/><Relationship Id="rId3" Type="http://schemas.openxmlformats.org/officeDocument/2006/relationships/image" Target="../media/image-7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png"/><Relationship Id="rId2" Type="http://schemas.openxmlformats.org/officeDocument/2006/relationships/image" Target="../media/image-8-2.png"/><Relationship Id="rId3" Type="http://schemas.openxmlformats.org/officeDocument/2006/relationships/image" Target="../media/image-8-3.png"/><Relationship Id="rId4" Type="http://schemas.openxmlformats.org/officeDocument/2006/relationships/image" Target="../media/image-8-4.png"/><Relationship Id="rId5" Type="http://schemas.openxmlformats.org/officeDocument/2006/relationships/image" Target="../media/image-8-5.png"/><Relationship Id="rId6" Type="http://schemas.openxmlformats.org/officeDocument/2006/relationships/image" Target="../media/image-8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png"/><Relationship Id="rId2" Type="http://schemas.openxmlformats.org/officeDocument/2006/relationships/image" Target="../media/image-9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-1.jpeg"/><Relationship Id="rId2" Type="http://schemas.openxmlformats.org/officeDocument/2006/relationships/image" Target="../media/image-10-2.png"/><Relationship Id="rId3" Type="http://schemas.openxmlformats.org/officeDocument/2006/relationships/image" Target="../media/image-10-3.png"/><Relationship Id="rId4" Type="http://schemas.openxmlformats.org/officeDocument/2006/relationships/image" Target="../media/image-10-4.png"/><Relationship Id="rId5" Type="http://schemas.openxmlformats.org/officeDocument/2006/relationships/image" Target="../media/image-10-5.png"/><Relationship Id="rId6" Type="http://schemas.openxmlformats.org/officeDocument/2006/relationships/image" Target="../media/image-10-6.png"/><Relationship Id="rId7" Type="http://schemas.openxmlformats.org/officeDocument/2006/relationships/image" Target="../media/image-10-7.pn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1-1.png"/><Relationship Id="rId2" Type="http://schemas.openxmlformats.org/officeDocument/2006/relationships/image" Target="../media/image-11-2.png"/><Relationship Id="rId3" Type="http://schemas.openxmlformats.org/officeDocument/2006/relationships/image" Target="../media/image-11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2-1.png"/><Relationship Id="rId2" Type="http://schemas.openxmlformats.org/officeDocument/2006/relationships/image" Target="../media/image-12-2.png"/><Relationship Id="rId3" Type="http://schemas.openxmlformats.org/officeDocument/2006/relationships/image" Target="../media/image-12-3.png"/><Relationship Id="rId4" Type="http://schemas.openxmlformats.org/officeDocument/2006/relationships/image" Target="../media/image-12-4.png"/><Relationship Id="rId5" Type="http://schemas.openxmlformats.org/officeDocument/2006/relationships/image" Target="../media/image-12-5.png"/><Relationship Id="rId6" Type="http://schemas.openxmlformats.org/officeDocument/2006/relationships/image" Target="../media/image-12-6.png"/><Relationship Id="rId7" Type="http://schemas.openxmlformats.org/officeDocument/2006/relationships/image" Target="../media/image-12-7.pn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3-1.png"/><Relationship Id="rId2" Type="http://schemas.openxmlformats.org/officeDocument/2006/relationships/image" Target="../media/image-13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4-1.png"/><Relationship Id="rId2" Type="http://schemas.openxmlformats.org/officeDocument/2006/relationships/image" Target="../media/image-14-2.png"/><Relationship Id="rId3" Type="http://schemas.openxmlformats.org/officeDocument/2006/relationships/image" Target="../media/image-14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5-1.png"/><Relationship Id="rId2" Type="http://schemas.openxmlformats.org/officeDocument/2006/relationships/image" Target="../media/image-15-2.png"/><Relationship Id="rId3" Type="http://schemas.openxmlformats.org/officeDocument/2006/relationships/image" Target="../media/image-15-3.png"/><Relationship Id="rId4" Type="http://schemas.openxmlformats.org/officeDocument/2006/relationships/image" Target="../media/image-15-4.png"/><Relationship Id="rId5" Type="http://schemas.openxmlformats.org/officeDocument/2006/relationships/image" Target="../media/image-15-5.png"/><Relationship Id="rId6" Type="http://schemas.openxmlformats.org/officeDocument/2006/relationships/image" Target="../media/image-15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6-1.png"/><Relationship Id="rId2" Type="http://schemas.openxmlformats.org/officeDocument/2006/relationships/image" Target="../media/image-16-2.jpeg"/><Relationship Id="rId3" Type="http://schemas.openxmlformats.org/officeDocument/2006/relationships/image" Target="../media/image-16-3.jpeg"/><Relationship Id="rId4" Type="http://schemas.openxmlformats.org/officeDocument/2006/relationships/image" Target="../media/image-16-4.jpeg"/><Relationship Id="rId5" Type="http://schemas.openxmlformats.org/officeDocument/2006/relationships/image" Target="../media/image-16-5.png"/><Relationship Id="rId6" Type="http://schemas.openxmlformats.org/officeDocument/2006/relationships/image" Target="../media/image-16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7-1.png"/><Relationship Id="rId2" Type="http://schemas.openxmlformats.org/officeDocument/2006/relationships/image" Target="../media/image-17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8-1.png"/><Relationship Id="rId2" Type="http://schemas.openxmlformats.org/officeDocument/2006/relationships/image" Target="../media/image-18-2.png"/><Relationship Id="rId3" Type="http://schemas.openxmlformats.org/officeDocument/2006/relationships/image" Target="../media/image-18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9-1.png"/><Relationship Id="rId2" Type="http://schemas.openxmlformats.org/officeDocument/2006/relationships/image" Target="../media/image-19-2.png"/><Relationship Id="rId3" Type="http://schemas.openxmlformats.org/officeDocument/2006/relationships/image" Target="../media/image-19-3.png"/><Relationship Id="rId4" Type="http://schemas.openxmlformats.org/officeDocument/2006/relationships/image" Target="../media/image-19-4.png"/><Relationship Id="rId5" Type="http://schemas.openxmlformats.org/officeDocument/2006/relationships/image" Target="../media/image-19-5.png"/><Relationship Id="rId6" Type="http://schemas.openxmlformats.org/officeDocument/2006/relationships/image" Target="../media/image-19-6.png"/><Relationship Id="rId7" Type="http://schemas.openxmlformats.org/officeDocument/2006/relationships/image" Target="../media/image-19-7.pn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19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0-1.png"/><Relationship Id="rId2" Type="http://schemas.openxmlformats.org/officeDocument/2006/relationships/image" Target="../media/image-20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2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14808" y="339900"/>
            <a:ext cx="3543934" cy="44637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4149029" y="722725"/>
            <a:ext cx="4731900" cy="1392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933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Мировые природные ресурсы и экологические проблемы
</a:t>
            </a:r>
            <a:endParaRPr lang="en-US" sz="2933" dirty="0"/>
          </a:p>
        </p:txBody>
      </p:sp>
      <p:sp>
        <p:nvSpPr>
          <p:cNvPr id="6" name="Text 1"/>
          <p:cNvSpPr txBox="1"/>
          <p:nvPr/>
        </p:nvSpPr>
        <p:spPr>
          <a:xfrm>
            <a:off x="4149029" y="3215875"/>
            <a:ext cx="3741900" cy="1468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Ресурсы Земли определяют развитие цивилизации и границы роста.
</a:t>
            </a:r>
            <a:endParaRPr lang="en-US" sz="1200" dirty="0"/>
          </a:p>
        </p:txBody>
      </p:sp>
      <p:sp>
        <p:nvSpPr>
          <p:cNvPr id="7" name="Text 2"/>
          <p:cNvSpPr txBox="1"/>
          <p:nvPr/>
        </p:nvSpPr>
        <p:spPr>
          <a:xfrm>
            <a:off x="4149029" y="450000"/>
            <a:ext cx="4731900" cy="206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endParaRPr lang="en-US" sz="8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845050" y="998038"/>
            <a:ext cx="3872400" cy="3774077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270000" y="448775"/>
            <a:ext cx="8604000" cy="547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Почему эта тема важна для географии
</a:t>
            </a:r>
            <a:endParaRPr lang="en-US" sz="2000" dirty="0"/>
          </a:p>
        </p:txBody>
      </p:sp>
      <p:sp>
        <p:nvSpPr>
          <p:cNvPr id="6" name="Text 1"/>
          <p:cNvSpPr txBox="1"/>
          <p:nvPr/>
        </p:nvSpPr>
        <p:spPr>
          <a:xfrm>
            <a:off x="270000" y="448775"/>
            <a:ext cx="6131400" cy="547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Почему эта тема важна для географии
</a:t>
            </a:r>
            <a:endParaRPr lang="en-US" sz="2000" dirty="0"/>
          </a:p>
        </p:txBody>
      </p:sp>
      <p:sp>
        <p:nvSpPr>
          <p:cNvPr id="7" name="Text 2"/>
          <p:cNvSpPr txBox="1"/>
          <p:nvPr/>
        </p:nvSpPr>
        <p:spPr>
          <a:xfrm>
            <a:off x="270000" y="2276225"/>
            <a:ext cx="3542700" cy="997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География показывает, как ресурсы, население и хозяйство связаны между собой. Одни регионы богаты сырьём и энергией, другие испытывают дефицит воды, земель и топлива. Это делает экологические проблемы общими для всего мира, а не только для отдельных стран.
</a:t>
            </a:r>
            <a:endParaRPr lang="en-US" sz="1000" dirty="0"/>
          </a:p>
        </p:txBody>
      </p:sp>
      <p:sp>
        <p:nvSpPr>
          <p:cNvPr id="8" name="Text 3"/>
          <p:cNvSpPr txBox="1"/>
          <p:nvPr/>
        </p:nvSpPr>
        <p:spPr>
          <a:xfrm>
            <a:off x="7838325" y="4872200"/>
            <a:ext cx="1035600" cy="14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7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270000" y="450000"/>
            <a:ext cx="8604000" cy="540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Классификация природных ресурсов
</a:t>
            </a:r>
            <a:endParaRPr lang="en-US" sz="2000" dirty="0"/>
          </a:p>
        </p:txBody>
      </p:sp>
      <p:sp>
        <p:nvSpPr>
          <p:cNvPr id="8" name="Text 1"/>
          <p:cNvSpPr txBox="1"/>
          <p:nvPr/>
        </p:nvSpPr>
        <p:spPr>
          <a:xfrm>
            <a:off x="7838325" y="4872200"/>
            <a:ext cx="1035600" cy="14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700" dirty="0"/>
          </a:p>
        </p:txBody>
      </p:sp>
      <p:sp>
        <p:nvSpPr>
          <p:cNvPr id="9" name="Text 2"/>
          <p:cNvSpPr txBox="1"/>
          <p:nvPr/>
        </p:nvSpPr>
        <p:spPr>
          <a:xfrm>
            <a:off x="270000" y="1916100"/>
            <a:ext cx="2796300" cy="1311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2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Возобновляемые ресурсы
</a:t>
            </a:r>
            <a:pPr algn="l" indent="0" marL="0">
              <a:lnSpc>
                <a:spcPct val="115000"/>
              </a:lnSpc>
              <a:buNone/>
            </a:pPr>
            <a:r>
              <a:rPr lang="en-US" sz="748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148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Леса, биоресурсы, энергия ветра, воды и солнца могут воспроизводиться естественным путём. Однако даже они требуют осторожного использования, если нагрузка человека превышает темпы восстановления экосистем.
</a:t>
            </a:r>
            <a:endParaRPr lang="en-US" sz="1322" dirty="0"/>
          </a:p>
        </p:txBody>
      </p:sp>
      <p:sp>
        <p:nvSpPr>
          <p:cNvPr id="10" name="Text 3"/>
          <p:cNvSpPr txBox="1"/>
          <p:nvPr/>
        </p:nvSpPr>
        <p:spPr>
          <a:xfrm>
            <a:off x="3173864" y="1916100"/>
            <a:ext cx="2796300" cy="1311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2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Невозобновляемые ресурсы
</a:t>
            </a:r>
            <a:pPr algn="l" indent="0" marL="0">
              <a:lnSpc>
                <a:spcPct val="115000"/>
              </a:lnSpc>
              <a:buNone/>
            </a:pPr>
            <a:r>
              <a:rPr lang="en-US" sz="748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148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Нефть, газ, уголь, руды и другие полезные ископаемые формировались миллионы лет, поэтому их запасы конечны. Для таких ресурсов особенно важны экономия, переработка и поиск заменителей.
</a:t>
            </a:r>
            <a:endParaRPr lang="en-US" sz="1322" dirty="0"/>
          </a:p>
        </p:txBody>
      </p:sp>
      <p:sp>
        <p:nvSpPr>
          <p:cNvPr id="11" name="Text 4"/>
          <p:cNvSpPr txBox="1"/>
          <p:nvPr/>
        </p:nvSpPr>
        <p:spPr>
          <a:xfrm>
            <a:off x="6077728" y="1916100"/>
            <a:ext cx="2796300" cy="1311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46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Условно возобновляемые ресурсы
</a:t>
            </a:r>
            <a:pPr algn="l" indent="0" marL="0">
              <a:lnSpc>
                <a:spcPct val="115000"/>
              </a:lnSpc>
              <a:buNone/>
            </a:pPr>
            <a:r>
              <a:rPr lang="en-US" sz="705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8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Почвы и пресные воды восстанавливаются, но очень медленно, поэтому легко переходят в состояние дефицита. Их сохранение зависит от рационального землепользования, защиты от загрязнения и контроля расхода.
</a:t>
            </a:r>
            <a:endParaRPr lang="en-US" sz="1246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715934" y="1221275"/>
            <a:ext cx="3712131" cy="19980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2882100" y="3677453"/>
            <a:ext cx="2901300" cy="1103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Основные ресурсы различаются по роли в хозяйстве и по уровню уязвимости.
</a:t>
            </a:r>
            <a:endParaRPr lang="en-US" sz="1000" dirty="0"/>
          </a:p>
        </p:txBody>
      </p:sp>
      <p:sp>
        <p:nvSpPr>
          <p:cNvPr id="6" name="Text 1"/>
          <p:cNvSpPr txBox="1"/>
          <p:nvPr/>
        </p:nvSpPr>
        <p:spPr>
          <a:xfrm>
            <a:off x="270000" y="450000"/>
            <a:ext cx="6384000" cy="54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Крупнейшие виды природных ресурсов и их значение
</a:t>
            </a:r>
            <a:endParaRPr lang="en-US" sz="2000" dirty="0"/>
          </a:p>
        </p:txBody>
      </p:sp>
      <p:sp>
        <p:nvSpPr>
          <p:cNvPr id="7" name="Text 2"/>
          <p:cNvSpPr txBox="1"/>
          <p:nvPr/>
        </p:nvSpPr>
        <p:spPr>
          <a:xfrm>
            <a:off x="7838325" y="4872200"/>
            <a:ext cx="1035600" cy="14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700" dirty="0"/>
          </a:p>
        </p:txBody>
      </p:sp>
      <p:sp>
        <p:nvSpPr>
          <p:cNvPr id="8" name="Text 3"/>
          <p:cNvSpPr txBox="1"/>
          <p:nvPr/>
        </p:nvSpPr>
        <p:spPr>
          <a:xfrm>
            <a:off x="5972648" y="3677450"/>
            <a:ext cx="2901300" cy="1103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Наиболее уязвимы вода, почвы и леса: без них невозможно устойчивое хозяйство и нормальная жизнь населения.
</a:t>
            </a:r>
            <a:endParaRPr lang="en-US" sz="1000" dirty="0"/>
          </a:p>
        </p:txBody>
      </p:sp>
      <p:sp>
        <p:nvSpPr>
          <p:cNvPr id="9" name="Text 4"/>
          <p:cNvSpPr txBox="1"/>
          <p:nvPr/>
        </p:nvSpPr>
        <p:spPr>
          <a:xfrm>
            <a:off x="270000" y="3281806"/>
            <a:ext cx="5163300" cy="14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ООН, FAO, World Bank
</a:t>
            </a:r>
            <a:endParaRPr lang="en-US" sz="8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70000" y="1222643"/>
            <a:ext cx="5163300" cy="2976995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5774500" y="1452687"/>
            <a:ext cx="3099300" cy="11895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Структура энергопотребления меняется, но зависимость от ископаемого топлива остаётся высокой.
</a:t>
            </a:r>
            <a:endParaRPr lang="en-US" sz="1100" dirty="0"/>
          </a:p>
        </p:txBody>
      </p:sp>
      <p:sp>
        <p:nvSpPr>
          <p:cNvPr id="5" name="Text 1"/>
          <p:cNvSpPr txBox="1"/>
          <p:nvPr/>
        </p:nvSpPr>
        <p:spPr>
          <a:xfrm>
            <a:off x="270000" y="450000"/>
            <a:ext cx="6384000" cy="54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Мировое потребление энергии по основным источникам
</a:t>
            </a:r>
            <a:endParaRPr lang="en-US" sz="2000" dirty="0"/>
          </a:p>
        </p:txBody>
      </p:sp>
      <p:sp>
        <p:nvSpPr>
          <p:cNvPr id="6" name="Text 2"/>
          <p:cNvSpPr txBox="1"/>
          <p:nvPr/>
        </p:nvSpPr>
        <p:spPr>
          <a:xfrm>
            <a:off x="7838325" y="4872200"/>
            <a:ext cx="1035600" cy="14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</a:t>
            </a:r>
            <a:endParaRPr lang="en-US" sz="700" dirty="0"/>
          </a:p>
        </p:txBody>
      </p:sp>
      <p:sp>
        <p:nvSpPr>
          <p:cNvPr id="7" name="Text 3"/>
          <p:cNvSpPr txBox="1"/>
          <p:nvPr/>
        </p:nvSpPr>
        <p:spPr>
          <a:xfrm>
            <a:off x="5774500" y="2780108"/>
            <a:ext cx="3099300" cy="1189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Ископаемые источники доминируют, поэтому энергопереход требует времени, инвестиций и развития низкоуглеродных технологий.
</a:t>
            </a:r>
            <a:endParaRPr lang="en-US" sz="1100" dirty="0"/>
          </a:p>
        </p:txBody>
      </p:sp>
      <p:sp>
        <p:nvSpPr>
          <p:cNvPr id="8" name="Text 4"/>
          <p:cNvSpPr txBox="1"/>
          <p:nvPr/>
        </p:nvSpPr>
        <p:spPr>
          <a:xfrm>
            <a:off x="270000" y="4325802"/>
            <a:ext cx="5163300" cy="237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IEA, Our World in Data; оценка по мировому первичному потреблению энергии, около 2022 г.
</a:t>
            </a:r>
            <a:endParaRPr lang="en-US" sz="80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845050" y="998038"/>
            <a:ext cx="3872400" cy="3774077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270000" y="448775"/>
            <a:ext cx="8604000" cy="547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Водные ресурсы: дефицит и неравенство доступа
</a:t>
            </a:r>
            <a:endParaRPr lang="en-US" sz="2000" dirty="0"/>
          </a:p>
        </p:txBody>
      </p:sp>
      <p:sp>
        <p:nvSpPr>
          <p:cNvPr id="10" name="Text 1"/>
          <p:cNvSpPr txBox="1"/>
          <p:nvPr/>
        </p:nvSpPr>
        <p:spPr>
          <a:xfrm>
            <a:off x="270000" y="448775"/>
            <a:ext cx="8604000" cy="547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Водные ресурсы: дефицит и неравенство доступа
</a:t>
            </a:r>
            <a:endParaRPr lang="en-US" sz="2000" dirty="0"/>
          </a:p>
        </p:txBody>
      </p:sp>
      <p:sp>
        <p:nvSpPr>
          <p:cNvPr id="11" name="Text 2"/>
          <p:cNvSpPr txBox="1"/>
          <p:nvPr/>
        </p:nvSpPr>
        <p:spPr>
          <a:xfrm>
            <a:off x="7838325" y="4872200"/>
            <a:ext cx="1035600" cy="14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</a:t>
            </a:r>
            <a:endParaRPr lang="en-US" sz="700" dirty="0"/>
          </a:p>
        </p:txBody>
      </p:sp>
      <p:sp>
        <p:nvSpPr>
          <p:cNvPr id="12" name="Text 3"/>
          <p:cNvSpPr txBox="1"/>
          <p:nvPr/>
        </p:nvSpPr>
        <p:spPr>
          <a:xfrm>
            <a:off x="270000" y="3929423"/>
            <a:ext cx="4003800" cy="809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4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Почему это важно
</a:t>
            </a:r>
            <a:pPr algn="l" indent="0" marL="0">
              <a:lnSpc>
                <a:spcPct val="115000"/>
              </a:lnSpc>
              <a:buNone/>
            </a:pPr>
            <a:r>
              <a:rPr lang="en-US" sz="615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54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Водный дефицит ограничивает сельское хозяйство, тормозит экономическое развитие и усиливает конкуренцию между регионами и странами. Поэтому управление водой становится одним из ключевых вопросов устойчивого будущего.
</a:t>
            </a:r>
            <a:endParaRPr lang="en-US" sz="1104" dirty="0"/>
          </a:p>
        </p:txBody>
      </p:sp>
      <p:sp>
        <p:nvSpPr>
          <p:cNvPr id="13" name="Text 4"/>
          <p:cNvSpPr txBox="1"/>
          <p:nvPr/>
        </p:nvSpPr>
        <p:spPr>
          <a:xfrm>
            <a:off x="270000" y="3005580"/>
            <a:ext cx="4003800" cy="809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23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Причины дефицита
</a:t>
            </a:r>
            <a:pPr algn="l" indent="0" marL="0">
              <a:lnSpc>
                <a:spcPct val="115000"/>
              </a:lnSpc>
              <a:buNone/>
            </a:pPr>
            <a:r>
              <a:rPr lang="en-US" sz="625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7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Недостаток воды усиливают засушливый климат, загрязнение рек и озёр, чрезмерный забор на орошение, а также быстрый рост городов и промышленности, повышающих нагрузку на водные системы.
</a:t>
            </a:r>
            <a:endParaRPr lang="en-US" sz="1123" dirty="0"/>
          </a:p>
        </p:txBody>
      </p:sp>
      <p:sp>
        <p:nvSpPr>
          <p:cNvPr id="14" name="Text 5"/>
          <p:cNvSpPr txBox="1"/>
          <p:nvPr/>
        </p:nvSpPr>
        <p:spPr>
          <a:xfrm>
            <a:off x="270000" y="2081736"/>
            <a:ext cx="4003800" cy="809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4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Неравный доступ
</a:t>
            </a:r>
            <a:pPr algn="l" indent="0" marL="0">
              <a:lnSpc>
                <a:spcPct val="115000"/>
              </a:lnSpc>
              <a:buNone/>
            </a:pPr>
            <a:r>
              <a:rPr lang="en-US" sz="615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54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Миллионы людей не имеют постоянного доступа к безопасной питьевой воде и санитарии. Особенно остро эта проблема проявляется в странах Африки и Южной Азии, где растут риски болезней и социальных кризисов.
</a:t>
            </a:r>
            <a:endParaRPr lang="en-US" sz="1104" dirty="0"/>
          </a:p>
        </p:txBody>
      </p:sp>
      <p:sp>
        <p:nvSpPr>
          <p:cNvPr id="15" name="Text 6"/>
          <p:cNvSpPr txBox="1"/>
          <p:nvPr/>
        </p:nvSpPr>
        <p:spPr>
          <a:xfrm>
            <a:off x="270000" y="1157900"/>
            <a:ext cx="4003800" cy="809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96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Мало доступной воды
</a:t>
            </a:r>
            <a:pPr algn="l" indent="0" marL="0">
              <a:lnSpc>
                <a:spcPct val="115000"/>
              </a:lnSpc>
              <a:buNone/>
            </a:pPr>
            <a:r>
              <a:rPr lang="en-US" sz="61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47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Хотя вода покрывает большую часть поверхности Земли, пресная вода составляет менее трёх процентов её запасов. Значительная часть этого объёма недоступна для непосредственного использования, поскольку связана с ледниками и подземными водами.
</a:t>
            </a:r>
            <a:endParaRPr lang="en-US" sz="1096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74646" y="1327475"/>
            <a:ext cx="8594708" cy="33408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270000" y="450000"/>
            <a:ext cx="8604000" cy="442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 формируется дефицит природных ресурсов
</a:t>
            </a:r>
            <a:endParaRPr lang="en-US" sz="2000" dirty="0"/>
          </a:p>
        </p:txBody>
      </p:sp>
      <p:sp>
        <p:nvSpPr>
          <p:cNvPr id="6" name="Text 1"/>
          <p:cNvSpPr txBox="1"/>
          <p:nvPr/>
        </p:nvSpPr>
        <p:spPr>
          <a:xfrm>
            <a:off x="270000" y="950875"/>
            <a:ext cx="8604000" cy="212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Причинно-следственная схема взаимосвязи демографии, хозяйства и состояния окружающей среды
</a:t>
            </a:r>
            <a:endParaRPr lang="en-US" sz="1100" dirty="0"/>
          </a:p>
        </p:txBody>
      </p:sp>
      <p:sp>
        <p:nvSpPr>
          <p:cNvPr id="7" name="Text 2"/>
          <p:cNvSpPr txBox="1"/>
          <p:nvPr/>
        </p:nvSpPr>
        <p:spPr>
          <a:xfrm>
            <a:off x="7838325" y="4872200"/>
            <a:ext cx="1035600" cy="14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</a:t>
            </a:r>
            <a:endParaRPr lang="en-US" sz="70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7838325" y="4872200"/>
            <a:ext cx="1035600" cy="14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8</a:t>
            </a:r>
            <a:endParaRPr lang="en-US" sz="700" dirty="0"/>
          </a:p>
        </p:txBody>
      </p:sp>
      <p:sp>
        <p:nvSpPr>
          <p:cNvPr id="9" name="Text 1"/>
          <p:cNvSpPr txBox="1"/>
          <p:nvPr/>
        </p:nvSpPr>
        <p:spPr>
          <a:xfrm>
            <a:off x="475800" y="1229275"/>
            <a:ext cx="4004700" cy="791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45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Основа современной энергетики
</a:t>
            </a:r>
            <a:pPr algn="l" indent="0" marL="0">
              <a:lnSpc>
                <a:spcPct val="115000"/>
              </a:lnSpc>
              <a:buNone/>
            </a:pPr>
            <a:r>
              <a:rPr lang="en-US" sz="43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58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Нефть, природный газ и уголь обеспечивают транспорт, электроэнергетику и тяжёлую промышленность. Именно эти ресурсы во многом определили индустриальный рост XX–XXI веков и остаются ключевыми для мировой экономики.
</a:t>
            </a:r>
            <a:endParaRPr lang="en-US" sz="1145" dirty="0"/>
          </a:p>
        </p:txBody>
      </p:sp>
      <p:sp>
        <p:nvSpPr>
          <p:cNvPr id="10" name="Text 2"/>
          <p:cNvSpPr txBox="1"/>
          <p:nvPr/>
        </p:nvSpPr>
        <p:spPr>
          <a:xfrm>
            <a:off x="475800" y="2134500"/>
            <a:ext cx="4004700" cy="791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54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Почему они важны
</a:t>
            </a:r>
            <a:pPr algn="l" indent="0" marL="0">
              <a:lnSpc>
                <a:spcPct val="115000"/>
              </a:lnSpc>
              <a:buNone/>
            </a:pPr>
            <a:r>
              <a:rPr lang="en-US" sz="439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6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Ископаемое топливо удобно для перевозки, хранения и массового использования. Поэтому оно долгое время было главным источником энергии для фабрик, электростанций, автомобилей, судов и авиации.
</a:t>
            </a:r>
            <a:endParaRPr lang="en-US" sz="1154" dirty="0"/>
          </a:p>
        </p:txBody>
      </p:sp>
      <p:sp>
        <p:nvSpPr>
          <p:cNvPr id="11" name="Text 3"/>
          <p:cNvSpPr txBox="1"/>
          <p:nvPr/>
        </p:nvSpPr>
        <p:spPr>
          <a:xfrm>
            <a:off x="475800" y="3039725"/>
            <a:ext cx="4004700" cy="791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59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Экологические последствия
</a:t>
            </a:r>
            <a:pPr algn="l" indent="0" marL="0">
              <a:lnSpc>
                <a:spcPct val="115000"/>
              </a:lnSpc>
              <a:buNone/>
            </a:pPr>
            <a:r>
              <a:rPr lang="en-US" sz="44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7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Добыча и сжигание топлива сопровождаются выбросами углекислого газа, оксидов серы и азота, твёрдых частиц и других загрязнителей. Это ухудшает качество воздуха и усиливает нагрузку на климат.
</a:t>
            </a:r>
            <a:endParaRPr lang="en-US" sz="1159" dirty="0"/>
          </a:p>
        </p:txBody>
      </p:sp>
      <p:sp>
        <p:nvSpPr>
          <p:cNvPr id="12" name="Text 4"/>
          <p:cNvSpPr txBox="1"/>
          <p:nvPr/>
        </p:nvSpPr>
        <p:spPr>
          <a:xfrm>
            <a:off x="475800" y="3944950"/>
            <a:ext cx="4004700" cy="791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45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Почему нужна замена
</a:t>
            </a:r>
            <a:pPr algn="l" indent="0" marL="0">
              <a:lnSpc>
                <a:spcPct val="115000"/>
              </a:lnSpc>
              <a:buNone/>
            </a:pPr>
            <a:r>
              <a:rPr lang="en-US" sz="43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58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Поскольку сжигание ископаемого топлива является крупнейшим источником антропогенных парниковых газов, сокращение его использования стало центральной задачей энергоперехода и климатической политики.
</a:t>
            </a:r>
            <a:endParaRPr lang="en-US" sz="1145" dirty="0"/>
          </a:p>
        </p:txBody>
      </p:sp>
      <p:sp>
        <p:nvSpPr>
          <p:cNvPr id="13" name="Text 5"/>
          <p:cNvSpPr txBox="1"/>
          <p:nvPr/>
        </p:nvSpPr>
        <p:spPr>
          <a:xfrm>
            <a:off x="270000" y="448775"/>
            <a:ext cx="6592500" cy="547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Нефть, газ и уголь: стратегические ресурсы и экологическая цена
</a:t>
            </a:r>
            <a:endParaRPr lang="en-US" sz="200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70000" y="1222643"/>
            <a:ext cx="5163300" cy="2976995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5774500" y="1452687"/>
            <a:ext cx="3099300" cy="11895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Структура выбросов показывает, что проблема связана не с одной отраслью, а с образом производства и потребления в целом.
</a:t>
            </a:r>
            <a:endParaRPr lang="en-US" sz="1100" dirty="0"/>
          </a:p>
        </p:txBody>
      </p:sp>
      <p:sp>
        <p:nvSpPr>
          <p:cNvPr id="5" name="Text 1"/>
          <p:cNvSpPr txBox="1"/>
          <p:nvPr/>
        </p:nvSpPr>
        <p:spPr>
          <a:xfrm>
            <a:off x="270000" y="450000"/>
            <a:ext cx="6384000" cy="54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Выбросы парниковых газов по секторам экономики
</a:t>
            </a:r>
            <a:endParaRPr lang="en-US" sz="2000" dirty="0"/>
          </a:p>
        </p:txBody>
      </p:sp>
      <p:sp>
        <p:nvSpPr>
          <p:cNvPr id="6" name="Text 2"/>
          <p:cNvSpPr txBox="1"/>
          <p:nvPr/>
        </p:nvSpPr>
        <p:spPr>
          <a:xfrm>
            <a:off x="7838325" y="4872200"/>
            <a:ext cx="1035600" cy="14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9</a:t>
            </a:r>
            <a:endParaRPr lang="en-US" sz="700" dirty="0"/>
          </a:p>
        </p:txBody>
      </p:sp>
      <p:sp>
        <p:nvSpPr>
          <p:cNvPr id="7" name="Text 3"/>
          <p:cNvSpPr txBox="1"/>
          <p:nvPr/>
        </p:nvSpPr>
        <p:spPr>
          <a:xfrm>
            <a:off x="5774500" y="2780108"/>
            <a:ext cx="3099300" cy="1189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Сокращение выбросов требует одновременных мер в энергетике, транспорте, сельском хозяйстве и городской среде.
</a:t>
            </a:r>
            <a:endParaRPr lang="en-US" sz="1100" dirty="0"/>
          </a:p>
        </p:txBody>
      </p:sp>
      <p:sp>
        <p:nvSpPr>
          <p:cNvPr id="8" name="Text 4"/>
          <p:cNvSpPr txBox="1"/>
          <p:nvPr/>
        </p:nvSpPr>
        <p:spPr>
          <a:xfrm>
            <a:off x="270000" y="4325802"/>
            <a:ext cx="5163300" cy="237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IPCC / Climate Watch, обобщённые глобальные оценки по секторам, последние доступные данные
</a:t>
            </a:r>
            <a:endParaRPr lang="en-US" sz="800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220975" y="2702312"/>
            <a:ext cx="8702100" cy="2167027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270000" y="450000"/>
            <a:ext cx="8604000" cy="540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Леса как ресурс и климатический регулятор
</a:t>
            </a:r>
            <a:endParaRPr lang="en-US" sz="2000" dirty="0"/>
          </a:p>
        </p:txBody>
      </p:sp>
      <p:sp>
        <p:nvSpPr>
          <p:cNvPr id="10" name="Text 1"/>
          <p:cNvSpPr txBox="1"/>
          <p:nvPr/>
        </p:nvSpPr>
        <p:spPr>
          <a:xfrm>
            <a:off x="7838325" y="4872200"/>
            <a:ext cx="1035600" cy="14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</a:t>
            </a:r>
            <a:endParaRPr lang="en-US" sz="700" dirty="0"/>
          </a:p>
        </p:txBody>
      </p:sp>
      <p:sp>
        <p:nvSpPr>
          <p:cNvPr id="11" name="Text 2"/>
          <p:cNvSpPr txBox="1"/>
          <p:nvPr/>
        </p:nvSpPr>
        <p:spPr>
          <a:xfrm>
            <a:off x="270025" y="1258925"/>
            <a:ext cx="2090700" cy="1311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91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Хозяйственное значение
</a:t>
            </a:r>
            <a:pPr algn="l" indent="0" marL="0">
              <a:lnSpc>
                <a:spcPct val="115000"/>
              </a:lnSpc>
              <a:buNone/>
            </a:pPr>
            <a:r>
              <a:rPr lang="en-US" sz="63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2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Леса дают древесину, лекарственное сырьё, пищевые ресурсы и рабочие места. Для многих стран они остаются важной частью экономики и источником доходов местного населения.
</a:t>
            </a:r>
            <a:endParaRPr lang="en-US" sz="1191" dirty="0"/>
          </a:p>
        </p:txBody>
      </p:sp>
      <p:sp>
        <p:nvSpPr>
          <p:cNvPr id="12" name="Text 3"/>
          <p:cNvSpPr txBox="1"/>
          <p:nvPr/>
        </p:nvSpPr>
        <p:spPr>
          <a:xfrm>
            <a:off x="2441121" y="1258925"/>
            <a:ext cx="2090700" cy="1311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64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Экологическая роль
</a:t>
            </a:r>
            <a:pPr algn="l" indent="0" marL="0">
              <a:lnSpc>
                <a:spcPct val="115000"/>
              </a:lnSpc>
              <a:buNone/>
            </a:pPr>
            <a:r>
              <a:rPr lang="en-US" sz="617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98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Лесные экосистемы поглощают углекислый газ, регулируют водный режим, защищают почвы от эрозии и поддерживают условия жизни множества видов. Поэтому их значение выходит далеко за пределы лесной промышленности.
</a:t>
            </a:r>
            <a:endParaRPr lang="en-US" sz="1164" dirty="0"/>
          </a:p>
        </p:txBody>
      </p:sp>
      <p:sp>
        <p:nvSpPr>
          <p:cNvPr id="13" name="Text 4"/>
          <p:cNvSpPr txBox="1"/>
          <p:nvPr/>
        </p:nvSpPr>
        <p:spPr>
          <a:xfrm>
            <a:off x="4612216" y="1258925"/>
            <a:ext cx="2090700" cy="1311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77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Причины сокращения
</a:t>
            </a:r>
            <a:pPr algn="l" indent="0" marL="0">
              <a:lnSpc>
                <a:spcPct val="115000"/>
              </a:lnSpc>
              <a:buNone/>
            </a:pPr>
            <a:r>
              <a:rPr lang="en-US" sz="624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9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Ежегодные потери лесов связаны с расширением сельского хозяйства, пожарами, нелегальной вырубкой и строительством. Особенно опасно, когда исчезают крупные массивы влажных тропических лесов.
</a:t>
            </a:r>
            <a:endParaRPr lang="en-US" sz="1177" dirty="0"/>
          </a:p>
        </p:txBody>
      </p:sp>
      <p:sp>
        <p:nvSpPr>
          <p:cNvPr id="14" name="Text 5"/>
          <p:cNvSpPr txBox="1"/>
          <p:nvPr/>
        </p:nvSpPr>
        <p:spPr>
          <a:xfrm>
            <a:off x="6783310" y="1258925"/>
            <a:ext cx="2090700" cy="1311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91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 даёт восстановление
</a:t>
            </a:r>
            <a:pPr algn="l" indent="0" marL="0">
              <a:lnSpc>
                <a:spcPct val="115000"/>
              </a:lnSpc>
              <a:buNone/>
            </a:pPr>
            <a:r>
              <a:rPr lang="en-US" sz="63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2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Лесовосстановление помогает удерживать влагу, укреплять почвы и возвращать местообитания видам. В долгосрочной перспективе это одна из самых эффективных мер защиты природы и климата.
</a:t>
            </a:r>
            <a:endParaRPr lang="en-US" sz="1191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70000" y="1655701"/>
            <a:ext cx="5163300" cy="2110879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5774500" y="1220748"/>
            <a:ext cx="3099300" cy="14088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Региональные экологические кризисы проявляются по-разному, но почти всегда связаны с высокой нагрузкой на природные системы и неравномерным использованием ресурсов.
</a:t>
            </a:r>
            <a:endParaRPr lang="en-US" sz="1100" dirty="0"/>
          </a:p>
        </p:txBody>
      </p:sp>
      <p:sp>
        <p:nvSpPr>
          <p:cNvPr id="6" name="Text 1"/>
          <p:cNvSpPr txBox="1"/>
          <p:nvPr/>
        </p:nvSpPr>
        <p:spPr>
          <a:xfrm>
            <a:off x="2489800" y="450000"/>
            <a:ext cx="6384000" cy="54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Экологические проблемы по крупным регионам мира
</a:t>
            </a:r>
            <a:endParaRPr lang="en-US" sz="2000" dirty="0"/>
          </a:p>
        </p:txBody>
      </p:sp>
      <p:sp>
        <p:nvSpPr>
          <p:cNvPr id="7" name="Text 2"/>
          <p:cNvSpPr txBox="1"/>
          <p:nvPr/>
        </p:nvSpPr>
        <p:spPr>
          <a:xfrm>
            <a:off x="7838325" y="4872200"/>
            <a:ext cx="1035600" cy="14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11</a:t>
            </a:r>
            <a:endParaRPr lang="en-US" sz="700" dirty="0"/>
          </a:p>
        </p:txBody>
      </p:sp>
      <p:sp>
        <p:nvSpPr>
          <p:cNvPr id="8" name="Text 3"/>
          <p:cNvSpPr txBox="1"/>
          <p:nvPr/>
        </p:nvSpPr>
        <p:spPr>
          <a:xfrm>
            <a:off x="5774500" y="2792805"/>
            <a:ext cx="3099300" cy="1408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Несмотря на различия, все регионы сталкиваются с одним источником риска — чрезмерным и неустойчивым природопользованием.
</a:t>
            </a:r>
            <a:endParaRPr lang="en-US" sz="1100" dirty="0"/>
          </a:p>
        </p:txBody>
      </p:sp>
      <p:sp>
        <p:nvSpPr>
          <p:cNvPr id="9" name="Text 4"/>
          <p:cNvSpPr txBox="1"/>
          <p:nvPr/>
        </p:nvSpPr>
        <p:spPr>
          <a:xfrm>
            <a:off x="270000" y="4325802"/>
            <a:ext cx="5163300" cy="237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ООН; FAO; региональные экологические обзоры
</a:t>
            </a:r>
            <a:endParaRPr lang="en-US" sz="800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71700" y="1964248"/>
            <a:ext cx="292200" cy="23376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3218150" y="1951261"/>
            <a:ext cx="292200" cy="259733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6159100" y="1935028"/>
            <a:ext cx="292200" cy="292200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270000" y="450000"/>
            <a:ext cx="6384000" cy="54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Загрязнение воздуха, воды и почв
</a:t>
            </a:r>
            <a:endParaRPr lang="en-US" sz="2000" dirty="0"/>
          </a:p>
        </p:txBody>
      </p:sp>
      <p:sp>
        <p:nvSpPr>
          <p:cNvPr id="10" name="Text 1"/>
          <p:cNvSpPr txBox="1"/>
          <p:nvPr/>
        </p:nvSpPr>
        <p:spPr>
          <a:xfrm>
            <a:off x="7838325" y="4872200"/>
            <a:ext cx="1035600" cy="14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12</a:t>
            </a:r>
            <a:endParaRPr lang="en-US" sz="700" dirty="0"/>
          </a:p>
        </p:txBody>
      </p:sp>
      <p:sp>
        <p:nvSpPr>
          <p:cNvPr id="11" name="Text 2"/>
          <p:cNvSpPr txBox="1"/>
          <p:nvPr/>
        </p:nvSpPr>
        <p:spPr>
          <a:xfrm>
            <a:off x="270000" y="2566428"/>
            <a:ext cx="2721900" cy="1436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Воздух
</a:t>
            </a:r>
            <a:pPr algn="l" indent="0" marL="0">
              <a:lnSpc>
                <a:spcPct val="115000"/>
              </a:lnSpc>
              <a:buNone/>
            </a:pPr>
            <a:r>
              <a:rPr lang="en-US" sz="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Выбросы заводов и транспорта формируют смог в городах, ухудшают видимость и повышают заболеваемость дыхательной системы, особенно у детей и пожилых людей.
</a:t>
            </a:r>
            <a:endParaRPr lang="en-US" sz="1200" dirty="0"/>
          </a:p>
        </p:txBody>
      </p:sp>
      <p:sp>
        <p:nvSpPr>
          <p:cNvPr id="12" name="Text 3"/>
          <p:cNvSpPr txBox="1"/>
          <p:nvPr/>
        </p:nvSpPr>
        <p:spPr>
          <a:xfrm>
            <a:off x="3116450" y="2566428"/>
            <a:ext cx="2816400" cy="1436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Вода
</a:t>
            </a:r>
            <a:pPr algn="l" indent="0" marL="0">
              <a:lnSpc>
                <a:spcPct val="115000"/>
              </a:lnSpc>
              <a:buNone/>
            </a:pPr>
            <a:r>
              <a:rPr lang="en-US" sz="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Сброс сточных вод, удобрений и бытового мусора приводит к гибели водных организмов, эвтрофикации водоемов и росту угрозы для питьевого водоснабжения.
</a:t>
            </a:r>
            <a:endParaRPr lang="en-US" sz="1200" dirty="0"/>
          </a:p>
        </p:txBody>
      </p:sp>
      <p:sp>
        <p:nvSpPr>
          <p:cNvPr id="13" name="Text 4"/>
          <p:cNvSpPr txBox="1"/>
          <p:nvPr/>
        </p:nvSpPr>
        <p:spPr>
          <a:xfrm>
            <a:off x="6057400" y="2566428"/>
            <a:ext cx="2816400" cy="1436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Почвы
</a:t>
            </a:r>
            <a:pPr algn="l" indent="0" marL="0">
              <a:lnSpc>
                <a:spcPct val="115000"/>
              </a:lnSpc>
              <a:buNone/>
            </a:pPr>
            <a:r>
              <a:rPr lang="en-US" sz="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Химикаты, тяжелые металлы и отходы снижают плодородие почв, накапливаются в пищевых цепях и делают сельское хозяйство более рискованным и затратным.
</a:t>
            </a:r>
            <a:endParaRPr lang="en-US" sz="1200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70000" y="1222643"/>
            <a:ext cx="5163300" cy="2976995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5774500" y="1452687"/>
            <a:ext cx="3099300" cy="11895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Самое сильное давление на природу создают распашка земель, урбанизация и инфраструктурное освоение территорий, которые сокращают площадь естественных экосистем.
</a:t>
            </a:r>
            <a:endParaRPr lang="en-US" sz="1100" dirty="0"/>
          </a:p>
        </p:txBody>
      </p:sp>
      <p:sp>
        <p:nvSpPr>
          <p:cNvPr id="5" name="Text 1"/>
          <p:cNvSpPr txBox="1"/>
          <p:nvPr/>
        </p:nvSpPr>
        <p:spPr>
          <a:xfrm>
            <a:off x="270000" y="450000"/>
            <a:ext cx="6384000" cy="54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Основные причины утраты биоразнообразия
</a:t>
            </a:r>
            <a:endParaRPr lang="en-US" sz="2000" dirty="0"/>
          </a:p>
        </p:txBody>
      </p:sp>
      <p:sp>
        <p:nvSpPr>
          <p:cNvPr id="6" name="Text 2"/>
          <p:cNvSpPr txBox="1"/>
          <p:nvPr/>
        </p:nvSpPr>
        <p:spPr>
          <a:xfrm>
            <a:off x="7838325" y="4872200"/>
            <a:ext cx="1035600" cy="14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13</a:t>
            </a:r>
            <a:endParaRPr lang="en-US" sz="700" dirty="0"/>
          </a:p>
        </p:txBody>
      </p:sp>
      <p:sp>
        <p:nvSpPr>
          <p:cNvPr id="7" name="Text 3"/>
          <p:cNvSpPr txBox="1"/>
          <p:nvPr/>
        </p:nvSpPr>
        <p:spPr>
          <a:xfrm>
            <a:off x="5774500" y="2780108"/>
            <a:ext cx="3099300" cy="1189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Преобразование природных территорий — ведущий фактор утраты видов; остальные причины усиливают его последствия и ускоряют разрушение экосистем.
</a:t>
            </a:r>
            <a:endParaRPr lang="en-US" sz="1100" dirty="0"/>
          </a:p>
        </p:txBody>
      </p:sp>
      <p:sp>
        <p:nvSpPr>
          <p:cNvPr id="8" name="Text 4"/>
          <p:cNvSpPr txBox="1"/>
          <p:nvPr/>
        </p:nvSpPr>
        <p:spPr>
          <a:xfrm>
            <a:off x="270000" y="4325802"/>
            <a:ext cx="5163300" cy="237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IPBES, Global Assessment Report on Biodiversity and Ecosystem Services, 2019
</a:t>
            </a:r>
            <a:endParaRPr lang="en-US" sz="800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74646" y="1327475"/>
            <a:ext cx="8594708" cy="33408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270000" y="450000"/>
            <a:ext cx="8604000" cy="442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Переход к устойчивому природопользованию
</a:t>
            </a:r>
            <a:endParaRPr lang="en-US" sz="2000" dirty="0"/>
          </a:p>
        </p:txBody>
      </p:sp>
      <p:sp>
        <p:nvSpPr>
          <p:cNvPr id="6" name="Text 1"/>
          <p:cNvSpPr txBox="1"/>
          <p:nvPr/>
        </p:nvSpPr>
        <p:spPr>
          <a:xfrm>
            <a:off x="270000" y="950875"/>
            <a:ext cx="8604000" cy="212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Схема показывает последовательность управленческих и технологических мер, снижающих нагрузку на природные системы.
</a:t>
            </a:r>
            <a:endParaRPr lang="en-US" sz="1100" dirty="0"/>
          </a:p>
        </p:txBody>
      </p:sp>
      <p:sp>
        <p:nvSpPr>
          <p:cNvPr id="7" name="Text 2"/>
          <p:cNvSpPr txBox="1"/>
          <p:nvPr/>
        </p:nvSpPr>
        <p:spPr>
          <a:xfrm>
            <a:off x="7838325" y="4872200"/>
            <a:ext cx="1035600" cy="14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14</a:t>
            </a:r>
            <a:endParaRPr lang="en-US" sz="700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270000" y="450000"/>
            <a:ext cx="8604000" cy="54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Международные соглашения и экологическая политика
</a:t>
            </a:r>
            <a:endParaRPr lang="en-US" sz="2000" dirty="0"/>
          </a:p>
        </p:txBody>
      </p:sp>
      <p:sp>
        <p:nvSpPr>
          <p:cNvPr id="9" name="Text 1"/>
          <p:cNvSpPr txBox="1"/>
          <p:nvPr/>
        </p:nvSpPr>
        <p:spPr>
          <a:xfrm>
            <a:off x="7838325" y="4872200"/>
            <a:ext cx="1035600" cy="14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15</a:t>
            </a:r>
            <a:endParaRPr lang="en-US" sz="700" dirty="0"/>
          </a:p>
        </p:txBody>
      </p:sp>
      <p:sp>
        <p:nvSpPr>
          <p:cNvPr id="10" name="Text 2"/>
          <p:cNvSpPr txBox="1"/>
          <p:nvPr/>
        </p:nvSpPr>
        <p:spPr>
          <a:xfrm>
            <a:off x="270000" y="1659775"/>
            <a:ext cx="1896000" cy="1580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1992 — Конвенция о биологическом разнообразии
</a:t>
            </a:r>
            <a:pPr algn="l" indent="0" marL="0">
              <a:lnSpc>
                <a:spcPct val="115000"/>
              </a:lnSpc>
              <a:buNone/>
            </a:pPr>
            <a:r>
              <a:rPr lang="en-US" sz="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Документ закрепил международные обязательства по сохранению видов, экосистем и справедливому использованию природных ресурсов.
</a:t>
            </a:r>
            <a:endParaRPr lang="en-US" sz="1200" dirty="0"/>
          </a:p>
        </p:txBody>
      </p:sp>
      <p:sp>
        <p:nvSpPr>
          <p:cNvPr id="11" name="Text 3"/>
          <p:cNvSpPr txBox="1"/>
          <p:nvPr/>
        </p:nvSpPr>
        <p:spPr>
          <a:xfrm>
            <a:off x="2505963" y="1659775"/>
            <a:ext cx="1896000" cy="1580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2015 — Цели устойчивого развития ООН
</a:t>
            </a:r>
            <a:pPr algn="l" indent="0" marL="0">
              <a:lnSpc>
                <a:spcPct val="115000"/>
              </a:lnSpc>
              <a:buNone/>
            </a:pPr>
            <a:r>
              <a:rPr lang="en-US" sz="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Повестка 2030 объединила задачи по чистой воде, энергии, ответственному потреблению, климату и защите экосистем суши и океана.
</a:t>
            </a:r>
            <a:endParaRPr lang="en-US" sz="1200" dirty="0"/>
          </a:p>
        </p:txBody>
      </p:sp>
      <p:sp>
        <p:nvSpPr>
          <p:cNvPr id="12" name="Text 4"/>
          <p:cNvSpPr txBox="1"/>
          <p:nvPr/>
        </p:nvSpPr>
        <p:spPr>
          <a:xfrm>
            <a:off x="4741933" y="1659775"/>
            <a:ext cx="1896000" cy="1580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2015 — Парижское соглашение
</a:t>
            </a:r>
            <a:pPr algn="l" indent="0" marL="0">
              <a:lnSpc>
                <a:spcPct val="115000"/>
              </a:lnSpc>
              <a:buNone/>
            </a:pPr>
            <a:r>
              <a:rPr lang="en-US" sz="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Страны договорились ограничивать рост глобальной температуры и сокращать выбросы парниковых газов на основе национальных вкладов.
</a:t>
            </a:r>
            <a:endParaRPr lang="en-US" sz="1200" dirty="0"/>
          </a:p>
        </p:txBody>
      </p:sp>
      <p:sp>
        <p:nvSpPr>
          <p:cNvPr id="13" name="Text 5"/>
          <p:cNvSpPr txBox="1"/>
          <p:nvPr/>
        </p:nvSpPr>
        <p:spPr>
          <a:xfrm>
            <a:off x="6977900" y="1659775"/>
            <a:ext cx="1896000" cy="1580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Сегодня — общие правила природопользования
</a:t>
            </a:r>
            <a:pPr algn="l" indent="0" marL="0">
              <a:lnSpc>
                <a:spcPct val="115000"/>
              </a:lnSpc>
              <a:buNone/>
            </a:pPr>
            <a:r>
              <a:rPr lang="en-US" sz="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Международные договоры задают рамки экологической политики, но результат зависит от исполнения, контроля и технологического обновления.
</a:t>
            </a:r>
            <a:endParaRPr lang="en-US" sz="1200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31302" y="2890206"/>
            <a:ext cx="2876609" cy="1907439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133702" y="2890206"/>
            <a:ext cx="2876609" cy="1907439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010302" y="2890206"/>
            <a:ext cx="2876609" cy="1907439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270000" y="450000"/>
            <a:ext cx="6384000" cy="54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Технологии, снижающие нагрузку на природу
</a:t>
            </a:r>
            <a:endParaRPr lang="en-US" sz="2000" dirty="0"/>
          </a:p>
        </p:txBody>
      </p:sp>
      <p:sp>
        <p:nvSpPr>
          <p:cNvPr id="9" name="Text 1"/>
          <p:cNvSpPr txBox="1"/>
          <p:nvPr/>
        </p:nvSpPr>
        <p:spPr>
          <a:xfrm>
            <a:off x="335613" y="1329400"/>
            <a:ext cx="2707670" cy="1409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Город, который экономит энергию
</a:t>
            </a:r>
            <a:pPr algn="l" indent="0" marL="0">
              <a:lnSpc>
                <a:spcPct val="115000"/>
              </a:lnSpc>
              <a:buNone/>
            </a:pPr>
            <a:r>
              <a:rPr lang="en-US" sz="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Энергоэффективные здания уменьшают потребление тепла и электричества без потери комфорта. В таких домах лучше изоляция, умное освещение и более точное управление ресурсами, а значит — меньше выбросов и расходов.
</a:t>
            </a:r>
            <a:endParaRPr lang="en-US" sz="1200" dirty="0"/>
          </a:p>
        </p:txBody>
      </p:sp>
      <p:sp>
        <p:nvSpPr>
          <p:cNvPr id="10" name="Text 2"/>
          <p:cNvSpPr txBox="1"/>
          <p:nvPr/>
        </p:nvSpPr>
        <p:spPr>
          <a:xfrm>
            <a:off x="3238013" y="1329400"/>
            <a:ext cx="2707670" cy="1409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Поле, где вода подается точно
</a:t>
            </a:r>
            <a:pPr algn="l" indent="0" marL="0">
              <a:lnSpc>
                <a:spcPct val="115000"/>
              </a:lnSpc>
              <a:buNone/>
            </a:pPr>
            <a:r>
              <a:rPr lang="en-US" sz="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Капельное орошение и цифровой мониторинг позволяют подавать влагу прямо к корням растений. Это снижает потери воды, помогает экономить удобрения и повышает устойчивость сельского хозяйства в засушливых районах.
</a:t>
            </a:r>
            <a:endParaRPr lang="en-US" sz="1200" dirty="0"/>
          </a:p>
        </p:txBody>
      </p:sp>
      <p:sp>
        <p:nvSpPr>
          <p:cNvPr id="11" name="Text 3"/>
          <p:cNvSpPr txBox="1"/>
          <p:nvPr/>
        </p:nvSpPr>
        <p:spPr>
          <a:xfrm>
            <a:off x="6114613" y="1329400"/>
            <a:ext cx="2707670" cy="1409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Завод с чистым следом
</a:t>
            </a:r>
            <a:pPr algn="l" indent="0" marL="0">
              <a:lnSpc>
                <a:spcPct val="115000"/>
              </a:lnSpc>
              <a:buNone/>
            </a:pPr>
            <a:r>
              <a:rPr lang="en-US" sz="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Очистные сооружения и переработка отходов сокращают сброс загрязняющих веществ в реки и озера. В промышленности такие решения дополняются повторным использованием сырья и более строгим контролем выбросов.
</a:t>
            </a:r>
            <a:endParaRPr lang="en-US" sz="1200" dirty="0"/>
          </a:p>
        </p:txBody>
      </p:sp>
      <p:sp>
        <p:nvSpPr>
          <p:cNvPr id="12" name="Text 4"/>
          <p:cNvSpPr txBox="1"/>
          <p:nvPr/>
        </p:nvSpPr>
        <p:spPr>
          <a:xfrm>
            <a:off x="7838325" y="4872200"/>
            <a:ext cx="1035600" cy="14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16</a:t>
            </a:r>
            <a:endParaRPr lang="en-US" sz="700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70000" y="1222643"/>
            <a:ext cx="5163300" cy="2976995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5774500" y="1452687"/>
            <a:ext cx="3099300" cy="11895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Чем выше доля вторичного сырья, тем меньше нагрузка на месторождения, лесные ресурсы и энергосистему. Особенно заметен эффект в металлургии и производстве бумаги.
</a:t>
            </a:r>
            <a:endParaRPr lang="en-US" sz="1100" dirty="0"/>
          </a:p>
        </p:txBody>
      </p:sp>
      <p:sp>
        <p:nvSpPr>
          <p:cNvPr id="5" name="Text 1"/>
          <p:cNvSpPr txBox="1"/>
          <p:nvPr/>
        </p:nvSpPr>
        <p:spPr>
          <a:xfrm>
            <a:off x="270000" y="450000"/>
            <a:ext cx="6384000" cy="54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Экономия ресурсов через переработку вторсырья
</a:t>
            </a:r>
            <a:endParaRPr lang="en-US" sz="2000" dirty="0"/>
          </a:p>
        </p:txBody>
      </p:sp>
      <p:sp>
        <p:nvSpPr>
          <p:cNvPr id="6" name="Text 2"/>
          <p:cNvSpPr txBox="1"/>
          <p:nvPr/>
        </p:nvSpPr>
        <p:spPr>
          <a:xfrm>
            <a:off x="7838325" y="4872200"/>
            <a:ext cx="1035600" cy="14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17</a:t>
            </a:r>
            <a:endParaRPr lang="en-US" sz="700" dirty="0"/>
          </a:p>
        </p:txBody>
      </p:sp>
      <p:sp>
        <p:nvSpPr>
          <p:cNvPr id="7" name="Text 3"/>
          <p:cNvSpPr txBox="1"/>
          <p:nvPr/>
        </p:nvSpPr>
        <p:spPr>
          <a:xfrm>
            <a:off x="5774500" y="2780108"/>
            <a:ext cx="3099300" cy="1189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Переработка резко сокращает потребность в первичном сырье и делает ресурсопотребление более устойчивым, особенно для алюминия и бумаги.
</a:t>
            </a:r>
            <a:endParaRPr lang="en-US" sz="1100" dirty="0"/>
          </a:p>
        </p:txBody>
      </p:sp>
      <p:sp>
        <p:nvSpPr>
          <p:cNvPr id="8" name="Text 4"/>
          <p:cNvSpPr txBox="1"/>
          <p:nvPr/>
        </p:nvSpPr>
        <p:spPr>
          <a:xfrm>
            <a:off x="270000" y="4325802"/>
            <a:ext cx="5163300" cy="237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Eurostat; OECD; UNEP, обобщенные данные по переработке материалов
</a:t>
            </a:r>
            <a:endParaRPr lang="en-US" sz="800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597233" y="1221275"/>
            <a:ext cx="3949535" cy="19980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2882100" y="3677453"/>
            <a:ext cx="2901300" cy="1103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Практические меры дают результат, когда они встроены в систему управления, поддержаны финансированием и контролируются на местах.
</a:t>
            </a:r>
            <a:endParaRPr lang="en-US" sz="1000" dirty="0"/>
          </a:p>
        </p:txBody>
      </p:sp>
      <p:sp>
        <p:nvSpPr>
          <p:cNvPr id="6" name="Text 1"/>
          <p:cNvSpPr txBox="1"/>
          <p:nvPr/>
        </p:nvSpPr>
        <p:spPr>
          <a:xfrm>
            <a:off x="270000" y="450000"/>
            <a:ext cx="6384000" cy="54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Примеры экологических решений на практике
</a:t>
            </a:r>
            <a:endParaRPr lang="en-US" sz="2000" dirty="0"/>
          </a:p>
        </p:txBody>
      </p:sp>
      <p:sp>
        <p:nvSpPr>
          <p:cNvPr id="7" name="Text 2"/>
          <p:cNvSpPr txBox="1"/>
          <p:nvPr/>
        </p:nvSpPr>
        <p:spPr>
          <a:xfrm>
            <a:off x="7838325" y="4872200"/>
            <a:ext cx="1035600" cy="14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</a:t>
            </a:r>
            <a:endParaRPr lang="en-US" sz="700" dirty="0"/>
          </a:p>
        </p:txBody>
      </p:sp>
      <p:sp>
        <p:nvSpPr>
          <p:cNvPr id="8" name="Text 3"/>
          <p:cNvSpPr txBox="1"/>
          <p:nvPr/>
        </p:nvSpPr>
        <p:spPr>
          <a:xfrm>
            <a:off x="5972648" y="3677450"/>
            <a:ext cx="2901300" cy="1103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Даже локальные решения заметно снижают нагрузку на природу, если они применяются системно и поддерживаются правилами и инвестициями.
</a:t>
            </a:r>
            <a:endParaRPr lang="en-US" sz="1000" dirty="0"/>
          </a:p>
        </p:txBody>
      </p:sp>
      <p:sp>
        <p:nvSpPr>
          <p:cNvPr id="9" name="Text 4"/>
          <p:cNvSpPr txBox="1"/>
          <p:nvPr/>
        </p:nvSpPr>
        <p:spPr>
          <a:xfrm>
            <a:off x="270000" y="3281806"/>
            <a:ext cx="5163300" cy="14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ООН; FAO; практики устойчивого развития
</a:t>
            </a:r>
            <a:endParaRPr lang="en-US" sz="800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270000" y="448775"/>
            <a:ext cx="8604000" cy="547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Личная и общественная ответственность в решении ресурсных проблем
</a:t>
            </a:r>
            <a:endParaRPr lang="en-US" sz="2000" dirty="0"/>
          </a:p>
        </p:txBody>
      </p:sp>
      <p:sp>
        <p:nvSpPr>
          <p:cNvPr id="10" name="Text 1"/>
          <p:cNvSpPr txBox="1"/>
          <p:nvPr/>
        </p:nvSpPr>
        <p:spPr>
          <a:xfrm>
            <a:off x="7838325" y="4872200"/>
            <a:ext cx="1035600" cy="14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</a:t>
            </a:r>
            <a:endParaRPr lang="en-US" sz="700" dirty="0"/>
          </a:p>
        </p:txBody>
      </p:sp>
      <p:sp>
        <p:nvSpPr>
          <p:cNvPr id="11" name="Text 2"/>
          <p:cNvSpPr txBox="1"/>
          <p:nvPr/>
        </p:nvSpPr>
        <p:spPr>
          <a:xfrm>
            <a:off x="270000" y="2180670"/>
            <a:ext cx="2070900" cy="125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1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Повседневные привычки
</a:t>
            </a:r>
            <a:pPr algn="l" indent="0" marL="0">
              <a:lnSpc>
                <a:spcPct val="115000"/>
              </a:lnSpc>
              <a:buNone/>
            </a:pPr>
            <a:r>
              <a:rPr lang="en-US" sz="399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98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Экономия воды и электроэнергии, отказ от лишней упаковки и раздельный сбор отходов уменьшают нагрузку на природу без существенных затрат и требуют только осознанного поведения.
</a:t>
            </a:r>
            <a:endParaRPr lang="en-US" sz="1212" dirty="0"/>
          </a:p>
        </p:txBody>
      </p:sp>
      <p:sp>
        <p:nvSpPr>
          <p:cNvPr id="12" name="Text 3"/>
          <p:cNvSpPr txBox="1"/>
          <p:nvPr/>
        </p:nvSpPr>
        <p:spPr>
          <a:xfrm>
            <a:off x="2447733" y="2180670"/>
            <a:ext cx="2070900" cy="125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1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Ответственность бизнеса
</a:t>
            </a:r>
            <a:pPr algn="l" indent="0" marL="0">
              <a:lnSpc>
                <a:spcPct val="115000"/>
              </a:lnSpc>
              <a:buNone/>
            </a:pPr>
            <a:r>
              <a:rPr lang="en-US" sz="399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98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Предприятия могут снижать выбросы, внедрять чистые технологии и бережно использовать сырье, если экологические требования становятся частью экономической стратегии и контроля качества.
</a:t>
            </a:r>
            <a:endParaRPr lang="en-US" sz="1212" dirty="0"/>
          </a:p>
        </p:txBody>
      </p:sp>
      <p:sp>
        <p:nvSpPr>
          <p:cNvPr id="13" name="Text 4"/>
          <p:cNvSpPr txBox="1"/>
          <p:nvPr/>
        </p:nvSpPr>
        <p:spPr>
          <a:xfrm>
            <a:off x="4625466" y="2180670"/>
            <a:ext cx="2070900" cy="125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1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Роль государства
</a:t>
            </a:r>
            <a:pPr algn="l" indent="0" marL="0">
              <a:lnSpc>
                <a:spcPct val="115000"/>
              </a:lnSpc>
              <a:buNone/>
            </a:pPr>
            <a:r>
              <a:rPr lang="en-US" sz="399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98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Эффективные нормы, мониторинг загрязнения и поддержка экологических проектов помогают превратить отдельные инициативы в устойчивую систему природопользования на национальном уровне.
</a:t>
            </a:r>
            <a:endParaRPr lang="en-US" sz="1212" dirty="0"/>
          </a:p>
        </p:txBody>
      </p:sp>
      <p:sp>
        <p:nvSpPr>
          <p:cNvPr id="14" name="Text 5"/>
          <p:cNvSpPr txBox="1"/>
          <p:nvPr/>
        </p:nvSpPr>
        <p:spPr>
          <a:xfrm>
            <a:off x="6803198" y="2180670"/>
            <a:ext cx="2070900" cy="125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1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Участие граждан
</a:t>
            </a:r>
            <a:pPr algn="l" indent="0" marL="0">
              <a:lnSpc>
                <a:spcPct val="115000"/>
              </a:lnSpc>
              <a:buNone/>
            </a:pPr>
            <a:r>
              <a:rPr lang="en-US" sz="399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98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Общественный запрос на чистую среду, участие в обсуждении решений и экологическая грамотность делают защиту ресурсов частью современной культуры и гражданской ответственности.
</a:t>
            </a:r>
            <a:endParaRPr lang="en-US" sz="1212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270000" y="1080850"/>
            <a:ext cx="5834700" cy="1392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1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Ресурсы и экология: выбор будущего
</a:t>
            </a:r>
            <a:endParaRPr lang="en-US" sz="3100" dirty="0"/>
          </a:p>
        </p:txBody>
      </p:sp>
      <p:sp>
        <p:nvSpPr>
          <p:cNvPr id="5" name="Text 1"/>
          <p:cNvSpPr txBox="1"/>
          <p:nvPr/>
        </p:nvSpPr>
        <p:spPr>
          <a:xfrm>
            <a:off x="3764650" y="2832800"/>
            <a:ext cx="4136700" cy="1468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Природные ресурсы ограничены, а экологические проблемы тесно связаны между собой. От того, насколько разумно человечество будет их использовать и защищать, зависит качество жизни и устойчивость развития.
</a:t>
            </a:r>
            <a:endParaRPr lang="en-US" sz="11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20</Slides>
  <Notes>20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3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2026-06-02T22:04:44Z</dcterms:created>
  <dcterms:modified xsi:type="dcterms:W3CDTF">2026-06-02T22:04:44Z</dcterms:modified>
</cp:coreProperties>
</file>