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5EC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13500" y="1439325"/>
            <a:ext cx="7917000" cy="198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Ощущение безопасности: что это и зачем нужно
</a:t>
            </a:r>
            <a:pPr algn="ctr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безопасно, легче быть собой, задавать вопросы и ошибаться без страха.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054250" y="4085050"/>
            <a:ext cx="50355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подростка безопасность — это не только отсутствие угроз, но и уверенность, что тебя слышат, не унижают и уважают твои границы. Именно это влияет на отношения, самооценку и готовность учиться.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безопасность важна подростку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чувствовать себя в безопасности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 рядом с людьми
</a:t>
            </a:r>
            <a:pPr algn="l" indent="0" marL="0">
              <a:lnSpc>
                <a:spcPct val="115000"/>
              </a:lnSpc>
              <a:buNone/>
            </a:pPr>
            <a:r>
              <a:rPr lang="en-US" sz="42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ощущается как спокойствие рядом с людьми: можно говорить, слушать и не ожидать насмешки, давления или резкой реакции на обычный вопрос.
</a:t>
            </a:r>
            <a:endParaRPr lang="en-US" sz="1023" dirty="0"/>
          </a:p>
        </p:txBody>
      </p:sp>
      <p:sp>
        <p:nvSpPr>
          <p:cNvPr id="10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принимают всерьез
</a:t>
            </a:r>
            <a:pPr algn="l" indent="0" marL="0">
              <a:lnSpc>
                <a:spcPct val="115000"/>
              </a:lnSpc>
              <a:buNone/>
            </a:pPr>
            <a:r>
              <a:rPr lang="en-US" sz="42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границу замечают и уважают, появляется доверие: фраза «мне некомфортно» воспринимается серьезно, а не как повод спорить или шутить.
</a:t>
            </a:r>
            <a:endParaRPr lang="en-US" sz="1018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задавать 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40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безопасной среде проще проявлять инициативу: поднимать руку, уточнять непонятное и участвовать в разговоре, не опасаясь потерять уважение окружающих.
</a:t>
            </a:r>
            <a:endParaRPr lang="en-US" sz="9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измерения безопасности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72035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и 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безопасность касается тела и пространства: нет угроз, толчков, опасных действий, а правила помогают предотвратить травмы и хаос.
</a:t>
            </a:r>
            <a:endParaRPr lang="en-US" sz="1146" dirty="0"/>
          </a:p>
        </p:txBody>
      </p:sp>
      <p:sp>
        <p:nvSpPr>
          <p:cNvPr id="9" name="Text 3"/>
          <p:cNvSpPr txBox="1"/>
          <p:nvPr/>
        </p:nvSpPr>
        <p:spPr>
          <a:xfrm>
            <a:off x="72035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в группе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безопасность означает, что можно быть собой в группе, не опасаясь отвержения, травли или агрессивной реакции на отличие.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5000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и достоинство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безопасность связана с тем, как с человеком обращаются: без унижения, давления и страха оказаться высмеянным при других.
</a:t>
            </a:r>
            <a:endParaRPr lang="en-US" sz="114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25" y="1291100"/>
            <a:ext cx="300900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2250" y="1291100"/>
            <a:ext cx="300900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475" y="3059858"/>
            <a:ext cx="364200" cy="291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2250" y="3055087"/>
            <a:ext cx="300900" cy="300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безопасность влияет на учебу и стресс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спокойной обстановке внимание удерживается легче: меньше сил уходит на настороженность, поэтому остается больше ресурсов на объяснение, чтение и обсуждение.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Фокус внимания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нет внутреннего напряжения, память работает продуктивнее: материал лучше связывается в систему, а повторение требует меньше усилий и времени.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атмосфера облегчает участие в уроке: человек чаще поднимает руку, задает уточняющие вопросы и не боится выглядеть неидеально.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в общении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постоянной тревоге энергия уходит на защиту, а не на учебу: даже простые задачи даются тяжелее, чем в спокойном состоянии.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мешает учиться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Признаки: «я в безопасности»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34550" y="1648500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Ровное дыхание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23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становится ровнее, а тело меньше напрягается. Человек чувствует, что может оставаться в ситуации спокойно, не готовясь к резкой защите.
</a:t>
            </a:r>
            <a:endParaRPr lang="en-US" sz="869" dirty="0"/>
          </a:p>
        </p:txBody>
      </p:sp>
      <p:sp>
        <p:nvSpPr>
          <p:cNvPr id="12" name="Text 3"/>
          <p:cNvSpPr txBox="1"/>
          <p:nvPr/>
        </p:nvSpPr>
        <p:spPr>
          <a:xfrm>
            <a:off x="5132850" y="1648500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Расслабленное тело
</a:t>
            </a:r>
            <a:pPr algn="l" indent="0" marL="0">
              <a:lnSpc>
                <a:spcPct val="115000"/>
              </a:lnSpc>
              <a:buNone/>
            </a:pPr>
            <a:r>
              <a:rPr lang="en-US" sz="23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Плечи и челюсть расслаблены, нет желания сжаться или закрыться. Телу не приходится постоянно удерживать оборону, поэтому оно выглядит свободнее.
</a:t>
            </a:r>
            <a:endParaRPr lang="en-US" sz="869" dirty="0"/>
          </a:p>
        </p:txBody>
      </p:sp>
      <p:sp>
        <p:nvSpPr>
          <p:cNvPr id="13" name="Text 4"/>
          <p:cNvSpPr txBox="1"/>
          <p:nvPr/>
        </p:nvSpPr>
        <p:spPr>
          <a:xfrm>
            <a:off x="534675" y="2864575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 общению
</a:t>
            </a:r>
            <a:pPr algn="l" indent="0" marL="0">
              <a:lnSpc>
                <a:spcPct val="115000"/>
              </a:lnSpc>
              <a:buNone/>
            </a:pPr>
            <a:r>
              <a:rPr lang="en-US" sz="23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Возникает интерес к происходящему: легче слушать, смотреть на собеседника и включаться в разговор, а не ждать, когда все закончится.
</a:t>
            </a:r>
            <a:endParaRPr lang="en-US" sz="869" dirty="0"/>
          </a:p>
        </p:txBody>
      </p:sp>
      <p:sp>
        <p:nvSpPr>
          <p:cNvPr id="14" name="Text 5"/>
          <p:cNvSpPr txBox="1"/>
          <p:nvPr/>
        </p:nvSpPr>
        <p:spPr>
          <a:xfrm>
            <a:off x="5132850" y="2864575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Ясные мысли
</a:t>
            </a:r>
            <a:pPr algn="l" indent="0" marL="0">
              <a:lnSpc>
                <a:spcPct val="115000"/>
              </a:lnSpc>
              <a:buNone/>
            </a:pPr>
            <a:r>
              <a:rPr lang="en-US" sz="23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 становятся яснее, проще формулировать ответы и уточнять непонятное. Нет ощущения, что нужно срочно искать выход из ситуации.
</a:t>
            </a:r>
            <a:endParaRPr lang="en-US" sz="869" dirty="0"/>
          </a:p>
        </p:txBody>
      </p:sp>
      <p:sp>
        <p:nvSpPr>
          <p:cNvPr id="15" name="Text 6"/>
          <p:cNvSpPr txBox="1"/>
          <p:nvPr/>
        </p:nvSpPr>
        <p:spPr>
          <a:xfrm>
            <a:off x="2936837" y="4076499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Открытое поведение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23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готовность говорить прямо: задавать вопросы, смотреть в глаза и не ждать подвоха в обычных словах или жестах.
</a:t>
            </a:r>
            <a:endParaRPr lang="en-US" sz="86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Признаки: «мне не безопасно»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44450" y="1369450"/>
            <a:ext cx="7673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тела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напрягается, хочется сжаться, уйти или занять как можно меньше места. Это частая реакция, когда ситуация кажется угрожающей.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744450" y="4083602"/>
            <a:ext cx="7673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избегать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Хочется избегать определенных людей, кабинетов или разговоров, потому что внутри есть ожидание неприятного продолжения или давления.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44450" y="3400652"/>
            <a:ext cx="7673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Повышенная настороженность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Становятся заметнее взгляды, интонации и шутки, даже если раньше они не смущали. Возникает настороженность к людям и месту вокруг.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44450" y="2717699"/>
            <a:ext cx="7673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Замедление и молчание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появиться молчание или «заморозка»: трудно отвечать, двигаться и принимать решения. Это не слабость, а защитная реакция психики.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744450" y="2034752"/>
            <a:ext cx="7673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Спутанные мысли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 путаются, сосредоточиться сложно, а обычные слова слышатся резче, чем обычно. Внимание уходит не на задачу, а на поиск риска.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свои ощущения бывает трудно понять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68900" y="160437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терпеть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человек привык терпеть и не замечать дискомфорт. Тогда неудобство становится заметным только после того, как ситуация уже накопилась.
</a:t>
            </a:r>
            <a:endParaRPr lang="en-US" sz="1199" dirty="0"/>
          </a:p>
        </p:txBody>
      </p:sp>
      <p:sp>
        <p:nvSpPr>
          <p:cNvPr id="10" name="Text 3"/>
          <p:cNvSpPr txBox="1"/>
          <p:nvPr/>
        </p:nvSpPr>
        <p:spPr>
          <a:xfrm>
            <a:off x="5272300" y="3055630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тела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часто понимает раньше слов: появляется тяжесть, зажим, усталость или желание отойти. Это важный сигнал, который стоит замечать.
</a:t>
            </a:r>
            <a:endParaRPr lang="en-US" sz="1199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3043150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реакции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страх показаться слишком чувствительным или «неудобным». Из-за этого многие не говорят о напряжении, хотя оно уже мешает.
</a:t>
            </a:r>
            <a:endParaRPr lang="en-US" sz="1199" dirty="0"/>
          </a:p>
        </p:txBody>
      </p:sp>
      <p:sp>
        <p:nvSpPr>
          <p:cNvPr id="12" name="Text 5"/>
          <p:cNvSpPr txBox="1"/>
          <p:nvPr/>
        </p:nvSpPr>
        <p:spPr>
          <a:xfrm>
            <a:off x="5272300" y="161062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могут смешиваться: одновременно тревога, злость, растерянность и неловкость. Из-за такой смеси трудно быстро понять, что именно не так.
</a:t>
            </a:r>
            <a:endParaRPr lang="en-US" sz="119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 согласие в школьной жизни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72035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границы существуют в словах, прикосновениях, шутках и расстоянии. Они показывают, что человеку подходит, а что вызывает напряжение или отказ.
</a:t>
            </a:r>
            <a:endParaRPr lang="en-US" sz="1146" dirty="0"/>
          </a:p>
        </p:txBody>
      </p:sp>
      <p:sp>
        <p:nvSpPr>
          <p:cNvPr id="9" name="Text 3"/>
          <p:cNvSpPr txBox="1"/>
          <p:nvPr/>
        </p:nvSpPr>
        <p:spPr>
          <a:xfrm>
            <a:off x="72035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происходит нарушение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нарушаются, когда просьбу остановиться игнорируют, продолжают после отказа или используют шутку, которая причиняет дискомфорт и унижает.
</a:t>
            </a:r>
            <a:endParaRPr lang="en-US" sz="1146" dirty="0"/>
          </a:p>
        </p:txBody>
      </p:sp>
      <p:sp>
        <p:nvSpPr>
          <p:cNvPr id="10" name="Text 4"/>
          <p:cNvSpPr txBox="1"/>
          <p:nvPr/>
        </p:nvSpPr>
        <p:spPr>
          <a:xfrm>
            <a:off x="485000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видно согласие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Согласие — это свободное и ясное «да», а не молчание, неловкость или вынужденная уступка. Без этого говорить о согласии нельзя.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012" y="1481745"/>
            <a:ext cx="185700" cy="148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0200" y="1471725"/>
            <a:ext cx="168600" cy="1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3562" y="3291930"/>
            <a:ext cx="168600" cy="168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68900" y="480000"/>
            <a:ext cx="8206200" cy="5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опоры безопасности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человеку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 человеку относятся уважительно, ему проще говорить открыто, не ждать подвоха и не защищаться от насмешек или давления.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Предсказуемые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правила делают поведение предсказуемым: ясно, что допустимо, что запрещено и как действовать в сложной ситуации.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00300" y="3680655"/>
            <a:ext cx="7941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Доступная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известно, к кому обратиться и как попросить остановиться, тревога снижается, а доверие в классе укрепляется.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шутки по трём признакам: взаимность, согласие и уважение к границам.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понять, уместна ли шутка?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 при конфликте: остановиться, ответить спокойно и выбрать поддержку вместо эскалации.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действовать при ссоре с одноклассником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45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спокойствие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замедлиться и не отвечать на резкость тем же тоном. Спокойная интонация помогает сохранить контроль над разговором и не превратить его в спор о взаимных эмоциях.
</a:t>
            </a:r>
            <a:endParaRPr lang="en-US" sz="1124" dirty="0"/>
          </a:p>
        </p:txBody>
      </p:sp>
      <p:sp>
        <p:nvSpPr>
          <p:cNvPr id="7" name="Text 1"/>
          <p:cNvSpPr txBox="1"/>
          <p:nvPr/>
        </p:nvSpPr>
        <p:spPr>
          <a:xfrm>
            <a:off x="51328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Сформулировать просьбу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полезно назвать границу коротко и без оправданий: «Мне трудно так разговаривать. Можно спокойнее?». Такая формулировка не обвиняет, но ясно обозначает допустимый способ общения.
</a:t>
            </a:r>
            <a:endParaRPr lang="en-US" sz="986" dirty="0"/>
          </a:p>
        </p:txBody>
      </p:sp>
      <p:sp>
        <p:nvSpPr>
          <p:cNvPr id="8" name="Text 2"/>
          <p:cNvSpPr txBox="1"/>
          <p:nvPr/>
        </p:nvSpPr>
        <p:spPr>
          <a:xfrm>
            <a:off x="534675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Договориться дальше
</a:t>
            </a:r>
            <a:pPr algn="l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важно вернуться к сути вопроса и договориться о следующем шаге: что обсудить, когда продолжить разговор и кто может помочь, если напряжение не снижается.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отвечать на резкость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о дискомфорте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672750" y="1369450"/>
            <a:ext cx="7780800" cy="82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о себе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Говорите от первого лица: это помогает описать собственное состояние без нападения на другого человека. Формулы «мне некомфортно» или «мне нужна пауза» звучат ясно и уважительно.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72750" y="3721924"/>
            <a:ext cx="7780800" cy="82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Повторять спокойно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граница не слышится сразу, повторите её теми же словами, без повышенного тона. Повторение не делает вас «слабым»; оно показывает, что ваше требование действительно важно.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72750" y="2530293"/>
            <a:ext cx="7780800" cy="82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Просить точно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должна быть короткой и конкретной. Вместо длинных объяснений лучше сказать: «Не трогай мой рюкзак», «Говори, пожалуйста, тише» или «Повтори без шутки».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реагировать на буллинг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72035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быть одному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оставайтесь с давлением один на один: рядом легче сохранить ясность и не поддаться на провокацию. Если есть возможность, перейдите в место, где есть взрослые или другие люди.
</a:t>
            </a:r>
            <a:endParaRPr lang="en-US" sz="1146" dirty="0"/>
          </a:p>
        </p:txBody>
      </p:sp>
      <p:sp>
        <p:nvSpPr>
          <p:cNvPr id="9" name="Text 3"/>
          <p:cNvSpPr txBox="1"/>
          <p:nvPr/>
        </p:nvSpPr>
        <p:spPr>
          <a:xfrm>
            <a:off x="72035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Подключить поддержку
</a:t>
            </a:r>
            <a:pPr algn="l" indent="0" marL="0">
              <a:lnSpc>
                <a:spcPct val="115000"/>
              </a:lnSpc>
              <a:buNone/>
            </a:pPr>
            <a:r>
              <a:rPr lang="en-US" sz="62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Обратитесь к взрослому, который способен вмешаться и защитить, а не просто выслушать. Просьба о помощи — нормальная реакция на давление, а ответственность всегда лежит на том, кто его создаёт.
</a:t>
            </a:r>
            <a:endParaRPr lang="en-US" sz="1064" dirty="0"/>
          </a:p>
        </p:txBody>
      </p:sp>
      <p:sp>
        <p:nvSpPr>
          <p:cNvPr id="10" name="Text 4"/>
          <p:cNvSpPr txBox="1"/>
          <p:nvPr/>
        </p:nvSpPr>
        <p:spPr>
          <a:xfrm>
            <a:off x="485000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Зафиксировать факты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эпизода запишите, что именно произошло: слова, время, место, участников и свидетелей. Такие заметки помогают не потерять детали и точнее объяснить ситуацию взрослым.
</a:t>
            </a:r>
            <a:endParaRPr lang="en-US" sz="114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319" y="1291100"/>
            <a:ext cx="338513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2925" y="1295870"/>
            <a:ext cx="364200" cy="291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7775" y="1295870"/>
            <a:ext cx="364200" cy="291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475" y="3059858"/>
            <a:ext cx="364200" cy="291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9862" y="3055087"/>
            <a:ext cx="225675" cy="300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кому можно обратиться за помощью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70247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дома есть человек, которому вы доверяете, начните именно с него. Первый разговор не обязан быть идеальным: важнее, чтобы вас выслушали без обесценивания и поспешных выводов.
</a:t>
            </a:r>
            <a:endParaRPr lang="en-US" sz="948" dirty="0"/>
          </a:p>
        </p:txBody>
      </p:sp>
      <p:sp>
        <p:nvSpPr>
          <p:cNvPr id="12" name="Text 3"/>
          <p:cNvSpPr txBox="1"/>
          <p:nvPr/>
        </p:nvSpPr>
        <p:spPr>
          <a:xfrm>
            <a:off x="116972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или близкие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9292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проще обратиться к родственнику, с которым есть спокойный контакт. Он может помочь собрать мысли, сопроводить к нужному взрослому и поддержать в разговоре.
</a:t>
            </a:r>
            <a:endParaRPr lang="en-US" sz="979" dirty="0"/>
          </a:p>
        </p:txBody>
      </p:sp>
      <p:sp>
        <p:nvSpPr>
          <p:cNvPr id="14" name="Text 5"/>
          <p:cNvSpPr txBox="1"/>
          <p:nvPr/>
        </p:nvSpPr>
        <p:spPr>
          <a:xfrm>
            <a:off x="386017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Родственники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07777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можно пойти к классному руководителю. Этот взрослый часто лучше понимает ситуацию в классе и может быстро включиться, если речь идёт о конфликте, давлении или нарушении границ.
</a:t>
            </a:r>
            <a:endParaRPr lang="en-US" sz="948" dirty="0"/>
          </a:p>
        </p:txBody>
      </p:sp>
      <p:sp>
        <p:nvSpPr>
          <p:cNvPr id="16" name="Text 7"/>
          <p:cNvSpPr txBox="1"/>
          <p:nvPr/>
        </p:nvSpPr>
        <p:spPr>
          <a:xfrm>
            <a:off x="654502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Классный руководитель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1169725" y="3036775"/>
            <a:ext cx="31917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психолог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психолог нужен не только для «сложных случаев», но и для разговора о тревоге, стыде, страхе и способах восстановиться после неприятной ситуации.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проблема требует официального вмешательства, можно обращаться к администрации. Это особенно важно, когда нарушаются правила школы, игнорируются обращения или ситуация повторяется.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Администрация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действия в моменте помогают снизить напряжение и вернуть ощущение контроля над ситуацией.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прямо сейчас, чтобы поддержать себя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ситуации важно не только успокоиться, но и понять, как действовать дальше и что изменить в будущем.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разбирать ситуацию после неё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класс влияет на чувство безопасности
</a:t>
            </a:r>
            <a:endParaRPr lang="en-US" sz="2364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молчание работает против давления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классном часу кто-то пошутил слишком жёстко, и несколько человек промолчали. Один одноклассник не подхватил смех, а спокойно сказал, что так говорить нельзя. В комнате стало тише, и шутка потеряла силу.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свидетели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неприятного комментария ученица не стала спорить в одиночку. Она обратилась к друзьям и к классному руководителю, а свидетели подтвердили, что слышали сказанное. Когда факт не остаётся незамеченным, давление быстрее прекращается.
</a:t>
            </a:r>
            <a:endParaRPr lang="en-US" sz="853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нулевая терпимость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безопасность в классе создаётся не большим поступком, а обычной фразой: «Стоп, это лишнее». Если несколько человек поддерживают такую норму, унижение перестаёт выглядеть как норма общения и становится заметным нарушением.
</a:t>
            </a:r>
            <a:endParaRPr lang="en-US" sz="89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начинается с маленьких действий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не появляется сама: её создают уважение, понятные правила и готовность замечать границы. Когда есть поддержка и возможность сказать о дискомфорте, страх уменьшается, а доверие становится реальным.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2026-07-25T19:34:00Z</dcterms:created>
  <dcterms:modified xsi:type="dcterms:W3CDTF">2026-07-25T19:34:00Z</dcterms:modified>
</cp:coreProperties>
</file>