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jpeg"/><Relationship Id="rId5" Type="http://schemas.openxmlformats.org/officeDocument/2006/relationships/image" Target="../media/image-3-5.jpeg"/><Relationship Id="rId6" Type="http://schemas.openxmlformats.org/officeDocument/2006/relationships/image" Target="../media/image-3-6.jpe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jpe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jpeg"/><Relationship Id="rId8" Type="http://schemas.openxmlformats.org/officeDocument/2006/relationships/image" Target="../media/image-4-8.png"/><Relationship Id="rId9" Type="http://schemas.openxmlformats.org/officeDocument/2006/relationships/image" Target="../media/image-4-9.png"/><Relationship Id="rId10" Type="http://schemas.openxmlformats.org/officeDocument/2006/relationships/image" Target="../media/image-4-10.jpeg"/><Relationship Id="rId11" Type="http://schemas.openxmlformats.org/officeDocument/2006/relationships/image" Target="../media/image-4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jpeg"/><Relationship Id="rId5" Type="http://schemas.openxmlformats.org/officeDocument/2006/relationships/image" Target="../media/image-5-5.jpeg"/><Relationship Id="rId6" Type="http://schemas.openxmlformats.org/officeDocument/2006/relationships/image" Target="../media/image-5-6.jpeg"/><Relationship Id="rId7" Type="http://schemas.openxmlformats.org/officeDocument/2006/relationships/image" Target="../media/image-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jpe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jpeg"/><Relationship Id="rId8" Type="http://schemas.openxmlformats.org/officeDocument/2006/relationships/image" Target="../media/image-16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jpeg"/><Relationship Id="rId5" Type="http://schemas.openxmlformats.org/officeDocument/2006/relationships/image" Target="../media/image-18-5.jpeg"/><Relationship Id="rId6" Type="http://schemas.openxmlformats.org/officeDocument/2006/relationships/image" Target="../media/image-18-6.jpeg"/><Relationship Id="rId7" Type="http://schemas.openxmlformats.org/officeDocument/2006/relationships/image" Target="../media/image-1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jpe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8725" y="486223"/>
            <a:ext cx="8731800" cy="438295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91325" y="1116725"/>
            <a:ext cx="4058700" cy="127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Латинская Америка: нелёгкий груз независимости — обзор
</a:t>
            </a:r>
            <a:endParaRPr lang="en-US" sz="2600" dirty="0"/>
          </a:p>
        </p:txBody>
      </p:sp>
      <p:sp>
        <p:nvSpPr>
          <p:cNvPr id="7" name="Text 1"/>
          <p:cNvSpPr txBox="1"/>
          <p:nvPr/>
        </p:nvSpPr>
        <p:spPr>
          <a:xfrm>
            <a:off x="1442950" y="2852525"/>
            <a:ext cx="4058700" cy="127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к свободе Латинской Америки: борьба, личности, последствия.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208725" y="235275"/>
            <a:ext cx="4219800" cy="13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09350" y="787013"/>
            <a:ext cx="4177800" cy="296607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31038" y="785650"/>
            <a:ext cx="3789300" cy="111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Предыстория колониального периода
</a:t>
            </a:r>
            <a:endParaRPr lang="en-US" sz="2200" dirty="0"/>
          </a:p>
        </p:txBody>
      </p:sp>
      <p:sp>
        <p:nvSpPr>
          <p:cNvPr id="7" name="Text 1"/>
          <p:cNvSpPr txBox="1"/>
          <p:nvPr/>
        </p:nvSpPr>
        <p:spPr>
          <a:xfrm>
            <a:off x="1547825" y="2989950"/>
            <a:ext cx="3968700" cy="13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 XIX века Латинская Америка была под властью Испании и Португалии. Население включало креолов, индейцев, метисов и рабов. Колонии страдали от социальных и экономических ограничений, что подготовило почву для будущих восстаний.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41694" y="600901"/>
            <a:ext cx="1904100" cy="1381588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928150" y="2055153"/>
            <a:ext cx="1904100" cy="1381588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241912" y="3554828"/>
            <a:ext cx="1904100" cy="1381588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10" name="Text 1"/>
          <p:cNvSpPr txBox="1"/>
          <p:nvPr/>
        </p:nvSpPr>
        <p:spPr>
          <a:xfrm>
            <a:off x="321650" y="546725"/>
            <a:ext cx="5409300" cy="77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этапы борьбы за свободу
</a:t>
            </a:r>
            <a:endParaRPr lang="en-US" sz="2246" dirty="0"/>
          </a:p>
        </p:txBody>
      </p:sp>
      <p:sp>
        <p:nvSpPr>
          <p:cNvPr id="11" name="Text 2"/>
          <p:cNvSpPr txBox="1"/>
          <p:nvPr/>
        </p:nvSpPr>
        <p:spPr>
          <a:xfrm>
            <a:off x="332750" y="1823150"/>
            <a:ext cx="4972200" cy="81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Взрыв восстаний 1810 года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1810 году начались крупные восстания в Венесуэле, Аргентине, Мексике и Чили. Эти движения стали началом освобождения, охватив широкие территории региона.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332750" y="2864150"/>
            <a:ext cx="4972200" cy="81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Распространение борьбы к 1820-м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мере развития событий восстания гнали волну освобождения с востока на запад, вовлекая всё новые земли и народы в общую борьбу.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332750" y="3925600"/>
            <a:ext cx="4972200" cy="77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Завершение независимости к 1826 году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1826 году большинство латиноамериканских стран успешно провозгласили независимость от Испании, положив начало формированию собственных государств.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0400" y="1553559"/>
            <a:ext cx="2563200" cy="1787231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137925" y="1553559"/>
            <a:ext cx="2563200" cy="1787231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975450" y="1553559"/>
            <a:ext cx="2563200" cy="1787231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14" name="Text 1"/>
          <p:cNvSpPr txBox="1"/>
          <p:nvPr/>
        </p:nvSpPr>
        <p:spPr>
          <a:xfrm>
            <a:off x="321650" y="546725"/>
            <a:ext cx="5409300" cy="77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фигуры освободительного движения
</a:t>
            </a:r>
            <a:endParaRPr lang="en-US" sz="2246" dirty="0"/>
          </a:p>
        </p:txBody>
      </p:sp>
      <p:sp>
        <p:nvSpPr>
          <p:cNvPr id="15" name="Text 2"/>
          <p:cNvSpPr txBox="1"/>
          <p:nvPr/>
        </p:nvSpPr>
        <p:spPr>
          <a:xfrm>
            <a:off x="445625" y="3560300"/>
            <a:ext cx="2513700" cy="104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Симон Боливар — освобождение северных территорий
</a:t>
            </a:r>
            <a:pPr algn="l" indent="0" marL="0">
              <a:lnSpc>
                <a:spcPct val="115000"/>
              </a:lnSpc>
              <a:buNone/>
            </a:pPr>
            <a:r>
              <a:rPr lang="en-US" sz="84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7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Боливар руководил движением в Венесуэле, Колумбии и Перу, продвигал идею объединения Южной Америки в единое государство.
</a:t>
            </a:r>
            <a:endParaRPr lang="en-US" sz="1105" dirty="0"/>
          </a:p>
        </p:txBody>
      </p:sp>
      <p:sp>
        <p:nvSpPr>
          <p:cNvPr id="16" name="Text 3"/>
          <p:cNvSpPr txBox="1"/>
          <p:nvPr/>
        </p:nvSpPr>
        <p:spPr>
          <a:xfrm>
            <a:off x="3283150" y="3560300"/>
            <a:ext cx="2513700" cy="104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Хосе де Сан-Мартин — освободитель юга
</a:t>
            </a:r>
            <a:pPr algn="l" indent="0" marL="0">
              <a:lnSpc>
                <a:spcPct val="115000"/>
              </a:lnSpc>
              <a:buNone/>
            </a:pPr>
            <a:r>
              <a:rPr lang="en-US" sz="84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7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военный лидер Аргентины и Чили, Сан-Мартин сыграл решающую роль в борьбе за освобождение Перу.
</a:t>
            </a:r>
            <a:endParaRPr lang="en-US" sz="1105" dirty="0"/>
          </a:p>
        </p:txBody>
      </p:sp>
      <p:sp>
        <p:nvSpPr>
          <p:cNvPr id="17" name="Text 4"/>
          <p:cNvSpPr txBox="1"/>
          <p:nvPr/>
        </p:nvSpPr>
        <p:spPr>
          <a:xfrm>
            <a:off x="6120675" y="3560300"/>
            <a:ext cx="2513700" cy="104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Мигель Идальго — вдохновитель мексиканской революции
</a:t>
            </a:r>
            <a:pPr algn="l" indent="0" marL="0">
              <a:lnSpc>
                <a:spcPct val="115000"/>
              </a:lnSpc>
              <a:buNone/>
            </a:pPr>
            <a:r>
              <a:rPr lang="en-US" sz="84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7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Идальго поднял народное восстание в Мексике, инициировав появление национального движения за независимость.
</a:t>
            </a:r>
            <a:endParaRPr lang="en-US" sz="1105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41694" y="600901"/>
            <a:ext cx="1904100" cy="1381588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928150" y="2055153"/>
            <a:ext cx="1904100" cy="1381588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241912" y="3554828"/>
            <a:ext cx="1904100" cy="1381588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10" name="Text 1"/>
          <p:cNvSpPr txBox="1"/>
          <p:nvPr/>
        </p:nvSpPr>
        <p:spPr>
          <a:xfrm>
            <a:off x="321650" y="546725"/>
            <a:ext cx="5409300" cy="77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Жертвы и разрушения в войнах за независимость
</a:t>
            </a:r>
            <a:endParaRPr lang="en-US" sz="2246" dirty="0"/>
          </a:p>
        </p:txBody>
      </p:sp>
      <p:sp>
        <p:nvSpPr>
          <p:cNvPr id="11" name="Text 2"/>
          <p:cNvSpPr txBox="1"/>
          <p:nvPr/>
        </p:nvSpPr>
        <p:spPr>
          <a:xfrm>
            <a:off x="332750" y="1823150"/>
            <a:ext cx="4972200" cy="81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Человеческие потери и беженцы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конфликтах погибло около полумиллиона человек, а миллионы были вынуждены покинуть свои дома, что вызвало масштабный гуманитарный кризис.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332750" y="2864150"/>
            <a:ext cx="4972200" cy="81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Разрушение городов и инфраструктуры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Военные действия уничтожали населённые пункты и важные объекты, подрывая экономическую стабильность новых государств.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332750" y="3925600"/>
            <a:ext cx="4972200" cy="77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Социальные разногласия и внутренние конфликты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Различия между креолами, коренными народами и рабами углубляли разногласия, усугубляя кровопролитие и затягивая борьбу.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06425" y="2129425"/>
            <a:ext cx="5373600" cy="71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Креолы занимали господствующие позиции, доминировали в экономике и управлении колониями, обладая социальными привилегиями.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333375" y="640150"/>
            <a:ext cx="8469300" cy="112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Социальное строение и его влияние на борьбу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706425" y="2962850"/>
            <a:ext cx="5373600" cy="71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Индейцы, метисы и рабы составляли большинство, лишённое политических прав и значительно ограниченное в правах.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706425" y="3796275"/>
            <a:ext cx="5373600" cy="71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Восстания инициировали креолы, но масса населения после победы оставалась в неблагоприятном положении и дискриминации.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8641250" y="4748525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7" name="Text 1"/>
          <p:cNvSpPr txBox="1"/>
          <p:nvPr/>
        </p:nvSpPr>
        <p:spPr>
          <a:xfrm>
            <a:off x="706438" y="2091975"/>
            <a:ext cx="5251500" cy="4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Отсутствие устойчивых государственных структур провоцировало политическую нестабильность и внутренние конфликты фракций.
</a:t>
            </a:r>
            <a:endParaRPr lang="en-US" sz="900" dirty="0"/>
          </a:p>
        </p:txBody>
      </p:sp>
      <p:sp>
        <p:nvSpPr>
          <p:cNvPr id="8" name="Text 2"/>
          <p:cNvSpPr txBox="1"/>
          <p:nvPr/>
        </p:nvSpPr>
        <p:spPr>
          <a:xfrm>
            <a:off x="706438" y="2679328"/>
            <a:ext cx="5251500" cy="4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Экономика переживала спад, торговля и производство снижались, подрывая жизнеспособность новых государств.
</a:t>
            </a:r>
            <a:endParaRPr lang="en-US" sz="900" dirty="0"/>
          </a:p>
        </p:txBody>
      </p:sp>
      <p:sp>
        <p:nvSpPr>
          <p:cNvPr id="9" name="Text 3"/>
          <p:cNvSpPr txBox="1"/>
          <p:nvPr/>
        </p:nvSpPr>
        <p:spPr>
          <a:xfrm>
            <a:off x="2786050" y="3682975"/>
            <a:ext cx="5251500" cy="4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регионы сопротивлялись централизации, создавая дополнительные проблемы для единства страны.
</a:t>
            </a:r>
            <a:endParaRPr lang="en-US" sz="900" dirty="0"/>
          </a:p>
        </p:txBody>
      </p:sp>
      <p:sp>
        <p:nvSpPr>
          <p:cNvPr id="10" name="Text 4"/>
          <p:cNvSpPr txBox="1"/>
          <p:nvPr/>
        </p:nvSpPr>
        <p:spPr>
          <a:xfrm>
            <a:off x="2786050" y="4270328"/>
            <a:ext cx="5251500" cy="4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Различия культур и языков мешали формированию сплочённого национального сознания.
</a:t>
            </a:r>
            <a:endParaRPr lang="en-US" sz="900" dirty="0"/>
          </a:p>
        </p:txBody>
      </p:sp>
      <p:sp>
        <p:nvSpPr>
          <p:cNvPr id="11" name="Text 5"/>
          <p:cNvSpPr txBox="1"/>
          <p:nvPr/>
        </p:nvSpPr>
        <p:spPr>
          <a:xfrm>
            <a:off x="205000" y="418300"/>
            <a:ext cx="5361900" cy="101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Трудности первых лет независимости
</a:t>
            </a:r>
            <a:endParaRPr lang="en-US" sz="2246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90925" y="2247951"/>
            <a:ext cx="4000500" cy="186969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04775" y="1954775"/>
            <a:ext cx="3667200" cy="1106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демонстрирует неоднородность развития регионов Латинской Америки к 1830 году, отображая основные социальные и экономические показатели.
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33375" y="690575"/>
            <a:ext cx="8469300" cy="6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7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Социально-экономическое положение регионов после независимости
</a:t>
            </a:r>
            <a:endParaRPr lang="en-US" sz="2376" dirty="0"/>
          </a:p>
        </p:txBody>
      </p:sp>
      <p:sp>
        <p:nvSpPr>
          <p:cNvPr id="8" name="Text 2"/>
          <p:cNvSpPr txBox="1"/>
          <p:nvPr/>
        </p:nvSpPr>
        <p:spPr>
          <a:xfrm>
            <a:off x="8641250" y="4748525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404775" y="3316938"/>
            <a:ext cx="3667200" cy="110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регионов оказалось разнородным, с заметными различиями уровня жизни и экономического восстановления.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4308350" y="1469175"/>
            <a:ext cx="3808800" cy="10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архивы и переписи начала XIX века
</a:t>
            </a:r>
            <a:endParaRPr lang="en-US" sz="6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3375" y="2324838"/>
            <a:ext cx="4039800" cy="1907023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811725" y="1954987"/>
            <a:ext cx="3808800" cy="1005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отражает политическую ситуацию в разных странах, демонстрируя разнообразие форм власти и лидеров первых лет независимости.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333375" y="690575"/>
            <a:ext cx="8469300" cy="6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7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Типы государственности после обретения независимости
</a:t>
            </a:r>
            <a:endParaRPr lang="en-US" sz="2376" dirty="0"/>
          </a:p>
        </p:txBody>
      </p:sp>
      <p:sp>
        <p:nvSpPr>
          <p:cNvPr id="7" name="Text 2"/>
          <p:cNvSpPr txBox="1"/>
          <p:nvPr/>
        </p:nvSpPr>
        <p:spPr>
          <a:xfrm>
            <a:off x="8641250" y="4748525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4811725" y="3193238"/>
            <a:ext cx="3808800" cy="100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государства характеризовались политической нестабильностью и часто менялись модели власти.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270525" y="1556800"/>
            <a:ext cx="3808800" cy="10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исследования XIX века
</a:t>
            </a:r>
            <a:endParaRPr lang="en-US" sz="6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10" name="Text 1"/>
          <p:cNvSpPr txBox="1"/>
          <p:nvPr/>
        </p:nvSpPr>
        <p:spPr>
          <a:xfrm>
            <a:off x="205000" y="418300"/>
            <a:ext cx="5361900" cy="101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Социальные изменения и конфликты после революций
</a:t>
            </a:r>
            <a:endParaRPr lang="en-US" sz="2246" dirty="0"/>
          </a:p>
        </p:txBody>
      </p:sp>
      <p:sp>
        <p:nvSpPr>
          <p:cNvPr id="11" name="Text 2"/>
          <p:cNvSpPr txBox="1"/>
          <p:nvPr/>
        </p:nvSpPr>
        <p:spPr>
          <a:xfrm>
            <a:off x="991725" y="2678899"/>
            <a:ext cx="1298100" cy="93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4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1820-е годы — укрепление креольской власти
</a:t>
            </a:r>
            <a:pPr algn="l" indent="0" marL="0">
              <a:lnSpc>
                <a:spcPct val="115000"/>
              </a:lnSpc>
              <a:buNone/>
            </a:pPr>
            <a:r>
              <a:rPr lang="en-US" sz="48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Креолы окрепли как правящий класс, заняв ключевые посты и контролируя основные ресурсы.
</a:t>
            </a:r>
            <a:endParaRPr lang="en-US" sz="945" dirty="0"/>
          </a:p>
        </p:txBody>
      </p:sp>
      <p:sp>
        <p:nvSpPr>
          <p:cNvPr id="12" name="Text 3"/>
          <p:cNvSpPr txBox="1"/>
          <p:nvPr/>
        </p:nvSpPr>
        <p:spPr>
          <a:xfrm>
            <a:off x="2921702" y="2672581"/>
            <a:ext cx="1298100" cy="93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5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1830-е годы — сохранение социальных разногласий
</a:t>
            </a:r>
            <a:pPr algn="l" indent="0" marL="0">
              <a:lnSpc>
                <a:spcPct val="115000"/>
              </a:lnSpc>
              <a:buNone/>
            </a:pPr>
            <a:r>
              <a:rPr lang="en-US" sz="43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3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Расовые и классовые противоречия оставались, препятствуя широкой социальной интеграции.
</a:t>
            </a:r>
            <a:endParaRPr lang="en-US" sz="852" dirty="0"/>
          </a:p>
        </p:txBody>
      </p:sp>
      <p:sp>
        <p:nvSpPr>
          <p:cNvPr id="13" name="Text 4"/>
          <p:cNvSpPr txBox="1"/>
          <p:nvPr/>
        </p:nvSpPr>
        <p:spPr>
          <a:xfrm>
            <a:off x="4851674" y="2672548"/>
            <a:ext cx="1298100" cy="93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1840-е годы — конфликты между городом и селом
</a:t>
            </a:r>
            <a:pPr algn="l" indent="0" marL="0">
              <a:lnSpc>
                <a:spcPct val="115000"/>
              </a:lnSpc>
              <a:buNone/>
            </a:pPr>
            <a:r>
              <a:rPr lang="en-US" sz="45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Обострились противоречия между городской элитой и сельским населением, что приводило к стабильным внутренним конфликтам.
</a:t>
            </a:r>
            <a:endParaRPr lang="en-US" sz="883" dirty="0"/>
          </a:p>
        </p:txBody>
      </p:sp>
      <p:sp>
        <p:nvSpPr>
          <p:cNvPr id="14" name="Text 5"/>
          <p:cNvSpPr txBox="1"/>
          <p:nvPr/>
        </p:nvSpPr>
        <p:spPr>
          <a:xfrm>
            <a:off x="6781649" y="2672548"/>
            <a:ext cx="1298100" cy="93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1850-е годы — вспышки гражданских войн
</a:t>
            </a:r>
            <a:pPr algn="l" indent="0" marL="0">
              <a:lnSpc>
                <a:spcPct val="115000"/>
              </a:lnSpc>
              <a:buNone/>
            </a:pPr>
            <a:r>
              <a:rPr lang="en-US" sz="45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Социальное напряжение вылилось в периодические гражданские войны, затрагивавшие многие страны Латинской Америки.
</a:t>
            </a:r>
            <a:endParaRPr lang="en-US" sz="883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79892" y="438287"/>
            <a:ext cx="4312500" cy="306170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76010" y="407832"/>
            <a:ext cx="4040100" cy="118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Последствия для экономики нового региона
</a:t>
            </a:r>
            <a:endParaRPr lang="en-US" sz="2246" dirty="0"/>
          </a:p>
        </p:txBody>
      </p:sp>
      <p:sp>
        <p:nvSpPr>
          <p:cNvPr id="9" name="Text 1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556900" y="2292100"/>
            <a:ext cx="4861200" cy="97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Войны за независимость нанесли серьёзный урон городам и портам региона, что вызвало спад в сельском хозяйстве и существенно осложнило восстановление экономики. Многие производства оказались разрушены или заброшены.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1358525" y="3779200"/>
            <a:ext cx="4861200" cy="97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Экспортные позиции ухудшились: поставки сахара и кофе сократились более чем наполовину на главных рынках. Для поддержки экономики страны прибегали к займам у Великобритании и Франции, укрепляя финансовую зависимость от иностранных кредиторов.
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58750" y="423125"/>
            <a:ext cx="4186200" cy="10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Крах федераций и централизация власти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373413" y="2897975"/>
            <a:ext cx="55581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Региональные лидеры противились централизации, стараясь сохранить автономию своих территорий, что ослабляло единство новых государств и подрывало стабильность.
</a:t>
            </a:r>
            <a:endParaRPr lang="en-US" sz="1025" dirty="0"/>
          </a:p>
        </p:txBody>
      </p:sp>
      <p:sp>
        <p:nvSpPr>
          <p:cNvPr id="9" name="Text 2"/>
          <p:cNvSpPr txBox="1"/>
          <p:nvPr/>
        </p:nvSpPr>
        <p:spPr>
          <a:xfrm>
            <a:off x="1991387" y="1885050"/>
            <a:ext cx="55581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Великая Колумбия и другие федерации распались из-за отсутствия общего национального чувства и конкуренции региональных элит за влияние и ресурсы.
</a:t>
            </a:r>
            <a:endParaRPr lang="en-US" sz="1025" dirty="0"/>
          </a:p>
        </p:txBody>
      </p:sp>
      <p:sp>
        <p:nvSpPr>
          <p:cNvPr id="10" name="Text 3"/>
          <p:cNvSpPr txBox="1"/>
          <p:nvPr/>
        </p:nvSpPr>
        <p:spPr>
          <a:xfrm>
            <a:off x="3297538" y="4073075"/>
            <a:ext cx="55581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Недостаточная сила центральных институтов и постоянные конфликты между группами власти привели к децентрализации и возникновению многочисленных внутренних кризисов.
</a:t>
            </a:r>
            <a:endParaRPr lang="en-US" sz="1025" dirty="0"/>
          </a:p>
        </p:txBody>
      </p:sp>
      <p:sp>
        <p:nvSpPr>
          <p:cNvPr id="11" name="Text 4"/>
          <p:cNvSpPr txBox="1"/>
          <p:nvPr/>
        </p:nvSpPr>
        <p:spPr>
          <a:xfrm>
            <a:off x="8682225" y="167275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85600" y="1223080"/>
            <a:ext cx="4290000" cy="306249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7950" y="777075"/>
            <a:ext cx="4098600" cy="124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Внешнее влияние крупными державами
</a:t>
            </a:r>
            <a:endParaRPr lang="en-US" sz="2246" dirty="0"/>
          </a:p>
        </p:txBody>
      </p:sp>
      <p:sp>
        <p:nvSpPr>
          <p:cNvPr id="6" name="Text 1"/>
          <p:cNvSpPr txBox="1"/>
          <p:nvPr/>
        </p:nvSpPr>
        <p:spPr>
          <a:xfrm>
            <a:off x="417950" y="2268350"/>
            <a:ext cx="4098600" cy="90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европейских стран и США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обретения свободы многие страны Латинской Америки столкнулись с давлением Великобритании, Франции, Испании и США, которые пытались укрепить свои экономические и политические позиции.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417950" y="3495822"/>
            <a:ext cx="4098600" cy="90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Последствия доктрины Монро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Доктрина Монро ограничила вмешательство европейских государств, но не исключала активное участие США, иногда приводившее к новым конфликтам и влиянию на внутренние дела регионов.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682225" y="167275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7" name="Text 1"/>
          <p:cNvSpPr txBox="1"/>
          <p:nvPr/>
        </p:nvSpPr>
        <p:spPr>
          <a:xfrm>
            <a:off x="209100" y="412750"/>
            <a:ext cx="5079900" cy="98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Феномен каудилизма: военная власть в Латинской Америке
</a:t>
            </a:r>
            <a:endParaRPr lang="en-US" sz="2000" dirty="0"/>
          </a:p>
        </p:txBody>
      </p:sp>
      <p:sp>
        <p:nvSpPr>
          <p:cNvPr id="8" name="Text 2"/>
          <p:cNvSpPr txBox="1"/>
          <p:nvPr/>
        </p:nvSpPr>
        <p:spPr>
          <a:xfrm>
            <a:off x="3206450" y="2232625"/>
            <a:ext cx="5373600" cy="71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Каудильо — военный лидер, часто становившийся диктатором, сохранял власть за счёт поддержки армии и личной харизмы, что ограничивало демократические процессы.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3206450" y="3066050"/>
            <a:ext cx="5373600" cy="71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таких странах, как Аргентина и Мексика, каудильо блокировали реформы, усиливая внутренние противоречия и политическую нестабильность в период становления государства.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3206450" y="3899475"/>
            <a:ext cx="5373600" cy="71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Зачастую власть каудильо была связана с конфликтами между региональными и центральными элитами, что дополнительно разъединяло общество и затрудняло развитие институтов.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09350" y="787013"/>
            <a:ext cx="4177800" cy="296607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73738" y="392900"/>
            <a:ext cx="3789300" cy="111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женщин в движении за независимость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434125" y="2763946"/>
            <a:ext cx="4177800" cy="73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Женщины внесли значительный вклад: они выполняли роли разведчиц, медицинских помощниц и снабженок, а некоторые даже участвовали в боевых действиях, демонстрируя мужество и самоотверженность.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434125" y="3605321"/>
            <a:ext cx="4177800" cy="73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Несмотря активное участие в войне, после завершения боевых действий большинство женщин вернулись к традиционной роли в обществе, оставаясь в стороне от политической жизни и власти.
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0918" y="1655556"/>
            <a:ext cx="3828000" cy="1786898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552431" y="1655556"/>
            <a:ext cx="3828000" cy="1786898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11" name="Text 1"/>
          <p:cNvSpPr txBox="1"/>
          <p:nvPr/>
        </p:nvSpPr>
        <p:spPr>
          <a:xfrm>
            <a:off x="321650" y="546725"/>
            <a:ext cx="5409300" cy="77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Трансформация политической карты Латинской Америки
</a:t>
            </a:r>
            <a:endParaRPr lang="en-US" sz="2246" dirty="0"/>
          </a:p>
        </p:txBody>
      </p:sp>
      <p:sp>
        <p:nvSpPr>
          <p:cNvPr id="12" name="Text 2"/>
          <p:cNvSpPr txBox="1"/>
          <p:nvPr/>
        </p:nvSpPr>
        <p:spPr>
          <a:xfrm>
            <a:off x="1087900" y="3507025"/>
            <a:ext cx="2513700" cy="104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9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колоний к независимым государствам
</a:t>
            </a:r>
            <a:pPr algn="l" indent="0" marL="0">
              <a:lnSpc>
                <a:spcPct val="115000"/>
              </a:lnSpc>
              <a:buNone/>
            </a:pPr>
            <a:r>
              <a:rPr lang="en-US" sz="7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7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 1810 года почти вся Латинская Америка контролировалась Испанией и Португалией. К 1830 году возникло более пятнадцати новых суверенных государств с собственными границами и политическими центрами.
</a:t>
            </a:r>
            <a:endParaRPr lang="en-US" sz="995" dirty="0"/>
          </a:p>
        </p:txBody>
      </p:sp>
      <p:sp>
        <p:nvSpPr>
          <p:cNvPr id="13" name="Text 3"/>
          <p:cNvSpPr txBox="1"/>
          <p:nvPr/>
        </p:nvSpPr>
        <p:spPr>
          <a:xfrm>
            <a:off x="5299413" y="3507025"/>
            <a:ext cx="2513700" cy="104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9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Распад и возникновение новых территорий
</a:t>
            </a:r>
            <a:pPr algn="l" indent="0" marL="0">
              <a:lnSpc>
                <a:spcPct val="115000"/>
              </a:lnSpc>
              <a:buNone/>
            </a:pPr>
            <a:r>
              <a:rPr lang="en-US" sz="7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7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Распад Испанской Америки привёл к образованию множества мелких государств, которые часто конфликтовали между собой из-за спорных территорий и различных политических интересов.
</a:t>
            </a:r>
            <a:endParaRPr lang="en-US" sz="995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420700" y="722325"/>
            <a:ext cx="5064900" cy="1297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6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10-20%
</a:t>
            </a:r>
            <a:endParaRPr lang="en-US" sz="6000" dirty="0"/>
          </a:p>
        </p:txBody>
      </p:sp>
      <p:sp>
        <p:nvSpPr>
          <p:cNvPr id="7" name="Text 2"/>
          <p:cNvSpPr txBox="1"/>
          <p:nvPr/>
        </p:nvSpPr>
        <p:spPr>
          <a:xfrm>
            <a:off x="420700" y="2242875"/>
            <a:ext cx="5064900" cy="129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таков был уровень грамотности в большинстве стран региона в 1830-х годах из-за разорения школ и недостатка доступа к образованию.
</a:t>
            </a:r>
            <a:endParaRPr lang="en-US" sz="2000" dirty="0"/>
          </a:p>
        </p:txBody>
      </p:sp>
      <p:sp>
        <p:nvSpPr>
          <p:cNvPr id="8" name="Text 3"/>
          <p:cNvSpPr txBox="1"/>
          <p:nvPr/>
        </p:nvSpPr>
        <p:spPr>
          <a:xfrm>
            <a:off x="226475" y="249125"/>
            <a:ext cx="4978800" cy="10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8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исследования образовательного развития Латинской Америки
</a:t>
            </a:r>
            <a:endParaRPr lang="en-US" sz="688" dirty="0"/>
          </a:p>
        </p:txBody>
      </p:sp>
      <p:sp>
        <p:nvSpPr>
          <p:cNvPr id="9" name="Text 4"/>
          <p:cNvSpPr txBox="1"/>
          <p:nvPr/>
        </p:nvSpPr>
        <p:spPr>
          <a:xfrm>
            <a:off x="5572150" y="3079750"/>
            <a:ext cx="2635200" cy="98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школы были разрушены или закрыты во время войн, что привело к низкому уровню образования среди населения. Государственное финансирование начало восстанавливаться только спустя годы после обретения независимости.
</a:t>
            </a:r>
            <a:endParaRPr lang="en-US" sz="979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41694" y="600901"/>
            <a:ext cx="1904100" cy="1381588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928150" y="2055153"/>
            <a:ext cx="1904100" cy="1381588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241912" y="3554828"/>
            <a:ext cx="1904100" cy="1381588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10" name="Text 1"/>
          <p:cNvSpPr txBox="1"/>
          <p:nvPr/>
        </p:nvSpPr>
        <p:spPr>
          <a:xfrm>
            <a:off x="321650" y="546725"/>
            <a:ext cx="5409300" cy="77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Географические особенности борьбы и трудностей
</a:t>
            </a:r>
            <a:endParaRPr lang="en-US" sz="2246" dirty="0"/>
          </a:p>
        </p:txBody>
      </p:sp>
      <p:sp>
        <p:nvSpPr>
          <p:cNvPr id="11" name="Text 2"/>
          <p:cNvSpPr txBox="1"/>
          <p:nvPr/>
        </p:nvSpPr>
        <p:spPr>
          <a:xfrm>
            <a:off x="332750" y="1823150"/>
            <a:ext cx="4972200" cy="81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Мексиканские территориальные потери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Мексика пережила утрату Техаса и калифорнийских земель, захваченных США, а также столкнулась с многолетней гражданской войной, что ослабило её политическую и экономическую стабильность.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332750" y="2864150"/>
            <a:ext cx="4972200" cy="81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Распад федерации и конфликты в Колумбии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Колумбии распалась Великая Колумбия, возникли многочисленные вооружённые конфликты, которые затруднили создание единого национального государства и ослабили центральную власть.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332750" y="3925600"/>
            <a:ext cx="4972200" cy="77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Сохраняющееся рабство на Кубе и в Бразилии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 второй половины XIX века на Кубе и в Бразилии сохранялись сильные рабовладельческие порядки, что замедляло социальные преобразования и усугубляло противоречия в обществе.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60525" y="1699210"/>
            <a:ext cx="4033500" cy="300543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7" name="Text 1"/>
          <p:cNvSpPr txBox="1"/>
          <p:nvPr/>
        </p:nvSpPr>
        <p:spPr>
          <a:xfrm>
            <a:off x="211575" y="451649"/>
            <a:ext cx="5625300" cy="95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 о борьбе за независимость в современности
</a:t>
            </a:r>
            <a:endParaRPr lang="en-US" sz="2246" dirty="0"/>
          </a:p>
        </p:txBody>
      </p:sp>
      <p:sp>
        <p:nvSpPr>
          <p:cNvPr id="8" name="Text 2"/>
          <p:cNvSpPr txBox="1"/>
          <p:nvPr/>
        </p:nvSpPr>
        <p:spPr>
          <a:xfrm>
            <a:off x="386175" y="2732175"/>
            <a:ext cx="4400100" cy="87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Государственные праздники и памятники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День независимости отмечается в каждой стране Латинской Америки, зачастую с крупными праздниками и возложением венков памятникам ключевым лидерам борьбы за свободу.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386175" y="3828175"/>
            <a:ext cx="4400100" cy="87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Историческая идентичность и культура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Борьба за независимость отражена в учебниках, песнях и государственной символике, что формирует национальное самосознание и сохраняет историческую память поколений.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984375" y="2558600"/>
            <a:ext cx="4856400" cy="163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Процесс обретения независимости в Латинской Америке заложил основы национальных государств, но оставил множество проблем. Этот сложный этап по-прежнему влияет на политическую и социальную жизнь региона сегодня.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388225" y="603250"/>
            <a:ext cx="5858700" cy="97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Наследие независимости: вызовы и достижения
</a:t>
            </a:r>
            <a:endParaRPr lang="en-US" sz="3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2026-05-11T02:55:40Z</dcterms:created>
  <dcterms:modified xsi:type="dcterms:W3CDTF">2026-05-11T02:55:40Z</dcterms:modified>
</cp:coreProperties>
</file>