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4. Steps to the Future: ключевые идеи и учебные цели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планы, выбор и навыки, которые формируют будущее.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будущего особенно важна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решения о экзаменах, обучении и профессии становятся реальными. Unit 4 помогает говорить о целях, ответственности и возможностях, одновременно развивая английский для обсуждения будущих планов и жизненного выбора.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076" y="1777428"/>
            <a:ext cx="485400" cy="388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946" y="1744038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1226" y="3328768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63096" y="3362158"/>
            <a:ext cx="485400" cy="388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0026" y="3328768"/>
            <a:ext cx="455100" cy="455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развитие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education, progress, experience и opportunity помогают описывать путь обучения, накопление знаний и движение вперёд. Они показывают, что будущее строится через последовательное развитие, а не случайный успех.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Карьера и выбор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career, choice, decision, ambition и success нужна, чтобы говорить о профессии, целях и первых шагах в профессиональной сфере. Эти слова помогают обсуждать реалистичные планы и приоритеты.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 достижения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46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to achieve goals, to set priorities и to make a decision позволяют точно формулировать намерения. Они подчёркивают, что будущее требует осознанных решений и умения отвечать за результат.
</a:t>
            </a:r>
            <a:endParaRPr lang="en-US" sz="1104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и адаптация
</a:t>
            </a:r>
            <a:pPr algn="l" indent="0" marL="0">
              <a:lnSpc>
                <a:spcPct val="90000"/>
              </a:lnSpc>
              <a:buNone/>
            </a:pPr>
            <a:r>
              <a:rPr lang="en-US" sz="46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to gain experience, to face challenges и to adapt to changes описывают гибкость и готовность учиться новому. Для старшеклассника это особенно важно в быстро меняющемся мире.
</a:t>
            </a:r>
            <a:endParaRPr lang="en-US" sz="1117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качества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motivation, self-discipline, perseverance, independence и confidence помогают говорить о внутренней опоре. Именно эти качества поддерживают движение к цели, когда путь становится сложнее, чем казалось сначала.
</a:t>
            </a:r>
            <a:endParaRPr lang="en-US" sz="1034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будущего: основные смысловые группы
</a:t>
            </a:r>
            <a:endParaRPr lang="en-US" sz="25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7112" y="2043977"/>
            <a:ext cx="3783226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выражения будущего в английском языке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времени зависит от того, насколько действие определено, запланировано или ожидаемо в контексте.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 контекста: намерение, расписание, процесс или результат к определённому сроку.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языка, раздел о формах будущего времени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начинается со школьных предметов и интересов
</a:t>
            </a:r>
            <a:endParaRPr lang="en-US" sz="2590" dirty="0"/>
          </a:p>
        </p:txBody>
      </p:sp>
      <p:sp>
        <p:nvSpPr>
          <p:cNvPr id="11" name="Text 2"/>
          <p:cNvSpPr txBox="1"/>
          <p:nvPr/>
        </p:nvSpPr>
        <p:spPr>
          <a:xfrm>
            <a:off x="421775" y="1563687"/>
            <a:ext cx="2596083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pPr algn="l" indent="0" marL="0">
              <a:lnSpc>
                <a:spcPct val="90000"/>
              </a:lnSpc>
              <a:buNone/>
            </a:pPr>
            <a:r>
              <a:rPr lang="en-US" sz="33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1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English открывает доступ к международному общению, учебным материалам и информации о профессиях. Он также помогает уверенно рассказывать о планах, участвовать в проектах и понимать требования современного мира.
</a:t>
            </a:r>
            <a:endParaRPr lang="en-US" sz="909" dirty="0"/>
          </a:p>
        </p:txBody>
      </p:sp>
      <p:sp>
        <p:nvSpPr>
          <p:cNvPr id="12" name="Text 3"/>
          <p:cNvSpPr txBox="1"/>
          <p:nvPr/>
        </p:nvSpPr>
        <p:spPr>
          <a:xfrm>
            <a:off x="409575" y="2501935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
</a:t>
            </a:r>
            <a:pPr algn="l" indent="0" marL="0">
              <a:lnSpc>
                <a:spcPct val="90000"/>
              </a:lnSpc>
              <a:buNone/>
            </a:pPr>
            <a:r>
              <a:rPr lang="en-US" sz="31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Informatics формирует цифровую грамотность, умение работать с данными и понимать технологическую среду. Для будущей профессии это особенно важно, потому что большинство сфер уже тесно связано с цифровыми инструментами.
</a:t>
            </a:r>
            <a:endParaRPr lang="en-US" sz="865" dirty="0"/>
          </a:p>
        </p:txBody>
      </p:sp>
      <p:sp>
        <p:nvSpPr>
          <p:cNvPr id="13" name="Text 4"/>
          <p:cNvSpPr txBox="1"/>
          <p:nvPr/>
        </p:nvSpPr>
        <p:spPr>
          <a:xfrm>
            <a:off x="3252603" y="1563687"/>
            <a:ext cx="2648320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90000"/>
              </a:lnSpc>
              <a:buNone/>
            </a:pPr>
            <a:r>
              <a:rPr lang="en-US" sz="32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Mathematics развивает аналитическое мышление, точность и умение работать с логикой. Эти качества полезны не только в технических специальностях, но и в любой сфере, где важны расчёт и структурное мышление.
</a:t>
            </a:r>
            <a:endParaRPr lang="en-US" sz="887" dirty="0"/>
          </a:p>
        </p:txBody>
      </p:sp>
      <p:sp>
        <p:nvSpPr>
          <p:cNvPr id="14" name="Text 5"/>
          <p:cNvSpPr txBox="1"/>
          <p:nvPr/>
        </p:nvSpPr>
        <p:spPr>
          <a:xfrm>
            <a:off x="421773" y="3468185"/>
            <a:ext cx="2596084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обществознание
</a:t>
            </a:r>
            <a:pPr algn="l" indent="0" marL="0">
              <a:lnSpc>
                <a:spcPct val="90000"/>
              </a:lnSpc>
              <a:buNone/>
            </a:pPr>
            <a:r>
              <a:rPr lang="en-US" sz="31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8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History and Social Studies развивают понимание общества, ответственности и гражданской позиции. Они полезны тем, кто планирует работать с людьми, принимать решения и ориентироваться в сложных социальных вопросах.
</a:t>
            </a:r>
            <a:endParaRPr lang="en-US" sz="854" dirty="0"/>
          </a:p>
        </p:txBody>
      </p:sp>
      <p:sp>
        <p:nvSpPr>
          <p:cNvPr id="15" name="Text 6"/>
          <p:cNvSpPr txBox="1"/>
          <p:nvPr/>
        </p:nvSpPr>
        <p:spPr>
          <a:xfrm>
            <a:off x="3247839" y="2501935"/>
            <a:ext cx="2648321" cy="709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 химия
</a:t>
            </a:r>
            <a:pPr algn="l" indent="0" marL="0">
              <a:lnSpc>
                <a:spcPct val="90000"/>
              </a:lnSpc>
              <a:buNone/>
            </a:pPr>
            <a:r>
              <a:rPr lang="en-US" sz="2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Biology and Chemistry становятся основой для медицины, биотехнологий и научных направлений. Эти предметы помогают увидеть, как школьные знания превращаются в реальные профессиональные интересы и образовательные маршруты.
</a:t>
            </a:r>
            <a:endParaRPr lang="en-US" sz="81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взаимно усиливают друг друга: без коммуникации сложнее работать в команде, а без цифровой грамотности труднее учиться и действовать эффективно.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ценность имеют навыки, которые соединяют знание, взаимодействие и самостоятельное решение задач.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особенно важны для будущей профессии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ключевых компетенций выпускника, без привязки к конкретному исследованию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будущего: направления, которые чаще всего обсуждаются
</a:t>
            </a:r>
            <a:endParaRPr lang="en-US" sz="2294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будущего: направления, которые чаще всего обсуждаются
</a:t>
            </a:r>
            <a:endParaRPr lang="en-US" sz="2294" dirty="0"/>
          </a:p>
        </p:txBody>
      </p:sp>
      <p:sp>
        <p:nvSpPr>
          <p:cNvPr id="11" name="Text 3"/>
          <p:cNvSpPr txBox="1"/>
          <p:nvPr/>
        </p:nvSpPr>
        <p:spPr>
          <a:xfrm>
            <a:off x="413150" y="1813561"/>
            <a:ext cx="13551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данные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технологии, кибербезопасность и data science остаются в центре внимания, потому что компании и организации всё активнее переходят к цифровым решениям и работе с большими массивами информации.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161329" y="1813561"/>
            <a:ext cx="13551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биотехнологии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Healthcare и biotechnology востребованы из-за роста потребности в качественной помощи, научных разработках и новых методах диагностики. Здесь особенно ценятся точность, ответственность и постоянное обновление знаний.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909508" y="1813561"/>
            <a:ext cx="13551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Инженерия и экология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Engineering, renewable energy и environmental protection объединяют техническое мышление с общественной пользой. Эти сферы отвечают на запросы устойчивого развития, безопасности и рационального использования ресурсов.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657687" y="1813561"/>
            <a:ext cx="13551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медиа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Education, media и content creation требуют умения объяснять сложное простым языком, работать с аудиторией и адаптироваться к новым форматам. Такие профессии быстро меняются вместе с технологиями.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7405866" y="1813561"/>
            <a:ext cx="1355175" cy="246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 интерфейсы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UX/UI design показывает, что современная профессия часто находится на стыке творчества и технологии. Здесь важны не только вкус и идея, но и понимание удобства, логики и потребностей пользователя.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выбора профессии: от интереса к плану
</a:t>
            </a:r>
            <a:pPr algn="l" indent="0" marL="0">
              <a:lnSpc>
                <a:spcPct val="90000"/>
              </a:lnSpc>
              <a:buNone/>
            </a:pPr>
            <a:r>
              <a:rPr lang="en-US" sz="103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отражает постепенное уточнение карьерного решения на основе опыта и обратной связи.
</a:t>
            </a:r>
            <a:endParaRPr lang="en-US" sz="281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качества, которые помогают двигаться к цели
</a:t>
            </a:r>
            <a:endParaRPr lang="en-US" sz="259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Самодисциплина
</a:t>
            </a:r>
            <a:pPr algn="l" indent="0" marL="0">
              <a:lnSpc>
                <a:spcPct val="90000"/>
              </a:lnSpc>
              <a:buNone/>
            </a:pPr>
            <a:r>
              <a:rPr lang="en-US" sz="36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6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работать регулярно, а не только по настроению. Для школьника это означает умение планировать подготовку, соблюдать сроки и удерживать внимание на результате даже при усталости или отвлечениях.
</a:t>
            </a:r>
            <a:endParaRPr lang="en-US" sz="994" dirty="0"/>
          </a:p>
        </p:txBody>
      </p:sp>
      <p:sp>
        <p:nvSpPr>
          <p:cNvPr id="13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90000"/>
              </a:lnSpc>
              <a:buNone/>
            </a:pPr>
            <a:r>
              <a:rPr lang="en-US" sz="35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55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способность принимать последствия своих решений и выполнять обязательства. Именно она делает учебные цели реальными, потому что без ответственности сложно поддерживать стабильный прогресс в учёбе и саморазвитии.
</a:t>
            </a:r>
            <a:endParaRPr lang="en-US" sz="975" dirty="0"/>
          </a:p>
        </p:txBody>
      </p:sp>
      <p:sp>
        <p:nvSpPr>
          <p:cNvPr id="14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Настойчивость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Перseverance особенно важна, когда результат приходит не сразу. Она помогает не бросать начатое после ошибки, а продолжать работу, исправлять недочёты и двигаться к цели более уверенно.
</a:t>
            </a:r>
            <a:endParaRPr lang="en-US" sz="1019" dirty="0"/>
          </a:p>
        </p:txBody>
      </p:sp>
      <p:sp>
        <p:nvSpPr>
          <p:cNvPr id="15" name="Text 5"/>
          <p:cNvSpPr txBox="1"/>
          <p:nvPr/>
        </p:nvSpPr>
        <p:spPr>
          <a:xfrm>
            <a:off x="1899413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Curiosity стимулирует интерес к новым предметам, профессиям и способам работы. Благодаря ей ученик быстрее замечает свои сильные стороны и осваивает то, что раньше казалось сложным или далёким.
</a:t>
            </a:r>
            <a:endParaRPr lang="en-US" sz="1019" dirty="0"/>
          </a:p>
        </p:txBody>
      </p:sp>
      <p:sp>
        <p:nvSpPr>
          <p:cNvPr id="16" name="Text 6"/>
          <p:cNvSpPr txBox="1"/>
          <p:nvPr/>
        </p:nvSpPr>
        <p:spPr>
          <a:xfrm>
            <a:off x="4736872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
</a:t>
            </a:r>
            <a:pPr algn="l" indent="0" marL="0">
              <a:lnSpc>
                <a:spcPct val="90000"/>
              </a:lnSpc>
              <a:buNone/>
            </a:pPr>
            <a:r>
              <a:rPr lang="en-US" sz="37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Independence позволяет делать собственные выводы и не полагаться только на чужие советы. В старших классах это особенно важно, потому что выбор дальнейшего пути требует личной позиции и зрелого взгляда.
</a:t>
            </a:r>
            <a:endParaRPr lang="en-US" sz="101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555" y="1348925"/>
            <a:ext cx="2617440" cy="2276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832" y="1348925"/>
            <a:ext cx="2611511" cy="2276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переводчик всегда под рукой
</a:t>
            </a:r>
            <a:pPr algn="l" indent="0" marL="0">
              <a:lnSpc>
                <a:spcPct val="90000"/>
              </a:lnSpc>
              <a:buNone/>
            </a:pPr>
            <a:r>
              <a:rPr lang="en-US" sz="3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открывает ноутбук, чтобы быстро понять текст на иностранном языке, и видит, как технологии снимают языковой барьер. Но точный смысл всё равно требует внимательного чтения и собственного анализа. Искусственный интеллект помогает, однако окончательное понимание остаётся за человеком.
</a:t>
            </a:r>
            <a:endParaRPr lang="en-US" sz="909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 цифровой среде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появляются учебные платформы, заметки, ссылки и подсказки по теме урока. Технологии ускоряют поиск информации, делают обучение гибче и удобнее, но не заменяют умение отличать надёжные источники от сомнительных. Именно критическое мышление делает цифровые инструменты полезными.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Инструмент, а не замена мышления
</a:t>
            </a:r>
            <a:pPr algn="l" indent="0" marL="0">
              <a:lnSpc>
                <a:spcPct val="90000"/>
              </a:lnSpc>
              <a:buNone/>
            </a:pPr>
            <a:r>
              <a:rPr lang="en-US" sz="41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иконки вокруг работающего человека показывают, как ИИ встроен в повседневные задачи: навигацию, аналитику, перевод и планирование. Его сила — в скорости и удобстве, но ответственность за решение, этику и последствия по-прежнему лежит на человеке.
</a:t>
            </a:r>
            <a:endParaRPr lang="en-US" sz="987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искусственный интеллект в жизни будущего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2093" y="2043977"/>
            <a:ext cx="3773744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старшеклассник может развивать себя уже сейчас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шаги помогают превратить интерес к будущему в реальные навыки, опыт и более осознанный выбор профессии.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активность дает практику, расширяет кругозор и помогает точнее понять свои сильные стороны.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Unit 4 и учебная интерпретация примеров деятельности старшеклассников.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ресурсы работают сильнее всего, когда ученик регулярно действует, а не ограничивается намерениями и ожиданиями.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в успех дает личная активность; остальные факторы усиливают результат, но не заменяют системную работу.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успешную траекторию развития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факторов развития, составленная для темы Unit 4.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2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выборе жизненного пути
</a:t>
            </a:r>
            <a:endParaRPr lang="en-US" sz="2722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Следовать моде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профессии только потому, что она популярна, часто приводит к быстрому разочарованию. Мода меняется, а собственные интересы и способности остаются основой устойчивого решения.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только о доходе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лишь на зарплату без учета склонностей и условий работы создает риск ошибки. Даже перспективная сфера требует ежедневной вовлеченности, а не только желания получить высокий результат.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Игнорировать свои сильные стороны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соотнести план с реальными способностями, обучение становится слишком трудным и теряет смысл. Важно честно оценивать, что уже получается хорошо, а что требует развития.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проверять выбор практикой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не всегда совпадает с реальностью профессии. Пробные проекты, встречи с представителями профессий и наблюдение за рабочими задачами помогают увидеть картину точнее и избежать иллюзий.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Бояться менять план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корректировки маршрута делает ошибку более дорогой. Гибкость позволяет вовремя пересмотреть цель, если появились новые данные, опыт или более подходящее направление.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взвешенного выбора
</a:t>
            </a:r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основаны на школьных достижениях, интересах, данных о профессиях и результатах пробных действий.
</a:t>
            </a:r>
            <a:endParaRPr lang="en-US" sz="29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старт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осваивает базовые предметы, но уже замечает, что интересы и сильные стороны могут вести в разные направления.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выбор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необходимость пробовать курсы, проекты и дополнительные занятия, чтобы понять, где навыки применяются лучше всего.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Долгосрочная привычка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становится нормой: человек принимает обратную связь, корректирует траекторию и сохраняет уверенность в новых обстоятельствах.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условий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и требования рынка заставляют учиться заново, обновлять инструменты и привыкать к более сложным задачам.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как обязательное качество современного человека
</a:t>
            </a:r>
            <a:endParaRPr lang="en-US" sz="25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и коммуникация в учебе и профессии
</a:t>
            </a:r>
            <a:endParaRPr lang="en-US" sz="237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Проект, который собрал класс
</a:t>
            </a:r>
            <a:pPr algn="ctr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старшеклассники разделили роли: одни искали информацию, другие готовили визуальные материалы, третьи отвечали за выступление. В итоге каждый почувствовал, что общий результат зависит не только от знаний, но и от умения слушать и договариваться.
</a:t>
            </a:r>
            <a:endParaRPr lang="en-US" sz="896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мнения помогают
</a:t>
            </a:r>
            <a:pPr algn="ctr" indent="0" marL="0">
              <a:lnSpc>
                <a:spcPct val="90000"/>
              </a:lnSpc>
              <a:buNone/>
            </a:pPr>
            <a:r>
              <a:rPr lang="en-US" sz="374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группе мнения сначала не совпадали, но обсуждение оказалось полезным. Ученики научились уважать чужую точку зрения, уточнять аргументы и находить решение, которое устроило всех. Такой опыт особенно важен для будущей работы в любой сфере.
</a:t>
            </a:r>
            <a:endParaRPr lang="en-US" sz="896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как реальный навык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презентации стало видно, кто умеет задавать вопросы, принимать замечания и объяснять свою идею ясно и спокойно. Именно такие навыки помогают не только в школе, но и в науке, бизнесе и творческих командах.
</a:t>
            </a:r>
            <a:endParaRPr lang="en-US" sz="10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сильные направления объединяют практическую пользу, устойчивый спрос и возможность развиваться в международной среде.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сферы, где технологии соединяются с решением реальных задач человека и общества.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Сферы, которые дают старшеклассникам широкие перспективы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перспективности направлений для обсуждения в Unit 4.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 собственный путь
</a:t>
            </a:r>
            <a:endParaRPr lang="en-US" sz="2590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25175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ученик умеет распределять нагрузку так, чтобы хватало сил на уроки, подготовку к экзаменам и личные цели. Это снижает стресс и делает работу более стабильной.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30227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Четкие цели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цель сформулирована конкретно, легче выбирать действия и отслеживать прогресс. Размытые намерения быстро теряют силу, а ясная задача помогает сохранять мотивацию.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952255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обязательств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сроков и договоренностей показывает зрелость и надежность. Эти качества особенно заметны в учебе, где результат зависит от регулярной, а не случайной работы.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52587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 трудности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Неудачи не отменяют план, если ученик умеет анализировать ошибки и искать способы улучшения результата. Именно так формируется устойчивость к нагрузке и разочарованию.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7343781" y="1910900"/>
            <a:ext cx="1305900" cy="24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прогресса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проверка промежуточных результатов помогает вовремя менять стратегию. Это делает подготовку к поступлению и дальнейшему обучению более осознанной и управляемой.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240347"/>
            <a:ext cx="5182677" cy="18215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Мини-план на учебный год по теме будущего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регулярные шаги помогают постепенно уточнять цели, расширять опыт и увереннее говорить о своем будущем.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Системные небольшие шаги дают видимый результат к концу года и делают выбор более осознанным.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1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планирование на основе тематики Unit 4 и типичных действий старшеклассника.
</a:t>
            </a:r>
            <a:endParaRPr lang="en-US" sz="85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Steps to the future: выбор, который формируется каждый день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складывается из целей, знаний, навыков и ежедневных решений; английский язык помогает обсуждать планы и искать информацию, а ответственность, гибкость и критическое мышление делают путь устойчивым.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2026-05-31T17:57:51Z</dcterms:created>
  <dcterms:modified xsi:type="dcterms:W3CDTF">2026-05-31T17:57:51Z</dcterms:modified>
</cp:coreProperties>
</file>