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Афанасьевич Булгаков: писатель эпохи перемен и испытаний
</a:t>
            </a:r>
            <a:pPr algn="l" indent="0" marL="0">
              <a:lnSpc>
                <a:spcPct val="100000"/>
              </a:lnSpc>
              <a:buNone/>
            </a:pPr>
            <a:r>
              <a:rPr lang="en-US" sz="1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свободы, совести и художественной независимости.
</a:t>
            </a:r>
            <a:endParaRPr lang="en-US" sz="3898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Булгакова возникло на фоне революции, Гражданской войны и давления идеологии. Его проза и драматургия помогают увидеть, как менялись человек, культура и нравственный выбор в XX веке.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в эпоху исторического слома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Киевское детство и семейная культурная среда
</a:t>
            </a:r>
            <a:endParaRPr lang="en-US" sz="2797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вырос в Киеве в образованной семье, где уважали книги, музыку, дисциплину и ясную речь. Эта среда рано приучила его к культуре мысли и точности наблюдения.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Киевской гимназии и жизнь большого города расширили его кругозор. Будущий писатель внимательно всматривался в быт, поведение и речь людей разных социальных слоёв.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детстве сложился его интерес к психологической детали и живому диалогу. Позднее это станет одной из самых узнаваемых черт его художественного стиля.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врача и его значение для прозы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1916 году Булгаков окончил медицинский факультет Киевского университета и начал врачебную практику. Работа в тяжёлых условиях провинции дала ему редкую наблюдательность и профессиональную дисциплину.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Пережитый опыт стал основой «Записок юного врача». В этих текстах точность медицинских деталей соединяется с темами страха, сострадания и нравственного взросления.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служба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медицина вошла в литературу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Михаила Булгакова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биография писателя постоянно пересекалась с историческими потрясениями и литературной работой.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переломы напрямую влияли на темы, жанры и судьбу его произведений.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М. А. Булгакове; ключевые даты его жизни и творчества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508701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526101"/>
            <a:ext cx="391500" cy="313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школа литератора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неустроенность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московские годы были связаны с нехваткой денег и постоянной борьбой за существование. Этот опыт усилил в нём внимание к повседневной реальности и человеческой стойкости.
</a:t>
            </a:r>
            <a:endParaRPr lang="en-US" sz="1172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прессе
</a:t>
            </a:r>
            <a:pPr algn="ctr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сотрудничал с газетами и журналами как фельетонист. Журналистская практика научила его писать точно, быстро и остро, не теряя ясности мысли.
</a:t>
            </a:r>
            <a:endParaRPr lang="en-US" sz="1285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столицы
</a:t>
            </a:r>
            <a:pPr algn="ctr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стала для него главным пространством сатиры, где особенно заметны бюрократия, идеологические противоречия и перемены в общественных отношениях.
</a:t>
            </a:r>
            <a:endParaRPr lang="en-US" sz="1263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стиля
</a:t>
            </a:r>
            <a:pPr algn="ctr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московской среде укрепились ирония, динамичный диалог, точная деталь и умение соединять комическое с тревожным смыслом.
</a:t>
            </a:r>
            <a:endParaRPr lang="en-US" sz="137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как форма художественного сопротивления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«Дьяволиаде» Булгаков показывает, как человек теряется в мире безликой канцелярии. Гротеск здесь становится способом разоблачить абсурд, который разрушает личность.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«Роковых яйцах» и «Собачьем сердце» фантастический сюжет помогает высмеять псевдонаучные мечты и социальные эксперименты. Комизм оборачивается тревогой за судьбу культуры.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у Булгакова почти всегда имеет нравственный смысл. За сатирой стоит предупреждение: духовное упрощение опасно не меньше прямого насилия.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Булгакова и их проблематика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увидеть, как разные жанры у Булгакова связаны с общими историческими и нравственными вопросами.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ключевых текстах исторический слом проверяет человека на верность себе и своим ценностям.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А. Булгакова, их датировка и литературоведческая характеристика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и театр: сцена как поле спора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Успех, который вызвал сопротивление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«Дни Турбиных» привлекли зрителей живыми диалогами и сильными характерами, но официальная критика встретила пьесу резко. Театральный успех не снял идеологического давления, а, наоборот, сделал конфликт заметнее.
</a:t>
            </a:r>
            <a:endParaRPr lang="en-US" sz="990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МХАТ и искусство сценической речи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МХАТом помогла Булгакову особенно точно чувствовать ритм реплики, паузу и действие в пределах сцены. Его пьесы строятся так, что внутреннее напряжение слышно даже в бытовом разговоре.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и короткая жизнь постановок
</a:t>
            </a:r>
            <a:pPr algn="ctr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спектакли сопровождались сокращениями, запретами и постоянными спорами. Для Булгакова театр стал не только творческой школой, но и пространством, где особенно ясно проявлялась зависимость искусства от власти.
</a:t>
            </a:r>
            <a:endParaRPr lang="en-US" sz="91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развивался конфликт Булгакова с литературной системой
</a:t>
            </a:r>
            <a:endParaRPr lang="en-US" sz="2103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успехи писателя сменялись давлением цензуры и вынужденным уходом в работу «в стол».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Турбиных становится нравственным центром романа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 дома Булгаков показывает, как семейная устойчивость противостоит распаду исторического мира.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Булгаков, роман «Белая гвардия»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«Мастер и Маргарита» как вершина булгаковского творчества
</a:t>
            </a:r>
            <a:endParaRPr lang="en-US" sz="2141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Московские главы раскрывают сатиру на страх, карьеризм и бытовую суету, превращая повседневность в пространство нравственного испытания и внутренней проверки человека.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Евангельская линия о Понтии Пилате и Иешуа придаёт роману философскую глубину: вопрос о вине, трусости и милосердии выходит за пределы частного сюжета.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Мастера и Маргариты связывает любовь с творчеством и свободой, показывая, что духовная верность важнее внешнего успеха и признания.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работа над текстом и его незавершённость подчёркивают масштаб замысла: роман стал итогом поисков Булгакова в сатире, драме и философской прозе.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156" y="1571326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96676"/>
            <a:ext cx="391500" cy="34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274476"/>
            <a:ext cx="391500" cy="39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274476"/>
            <a:ext cx="391500" cy="39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наблюдения О. Н. Михайлова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основа
</a:t>
            </a:r>
            <a:pPr algn="r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Михайлов видит в Булгакове продолжателя русской классики: его проза опирается на нравственную проблематику, психологическую точность и уважение к художественной форме.
</a:t>
            </a:r>
            <a:endParaRPr lang="en-US" sz="1358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как способ правды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Фантастические мотивы у Булгакова не уводят от реальности, а усиливают её смысл, делая заметнее страх, ложь, духовную пустоту и человеческую слабость.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художественная организация
</a:t>
            </a:r>
            <a:pPr algn="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 отмечает ясную композицию, выразительную деталь и музыкальность фразы, благодаря которым даже сложные сцены остаются стройными и убедительными.
</a:t>
            </a:r>
            <a:endParaRPr lang="en-US" sz="1371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Гуманистическая 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Важнейшая черта метода Булгакова — верность человеку: ирония у него не унижает героя, а помогает увидеть в нём нравственный выбор и внутреннюю меру.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прозы Булгакова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отдельные сюжеты, а устойчивые смысловые линии, переходящие из произведения в произведение и связывающие прозу с драматургией.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темы свободы и столкновения с властью; именно они задают булгаковскому миру остроту, а семейные и художественные мотивы создают нравственную опору.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схема по произведениям М. А. Булгакова («Белая гвардия», «Собачье сердце», «Мастер и Маргарита» и др.)
</a:t>
            </a:r>
            <a:endParaRPr lang="en-US" sz="101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стиля Булгакова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соединяет разговорную естественность с литературной точностью: его реплики звучат живо, но каждая фраза тщательно выстроена и несёт смысловую нагрузку.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его прозы характерны резкие переходы от смешного к трагическому, когда комическая сцена неожиданно открывает серьёзный разговор о страхе, ответственности и человеческом достоинстве.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деталь, ритм и символика света и тьмы: благодаря им фантастические эпизоды остаются психологически достоверными и легко узнаваемыми.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30625"/>
            <a:ext cx="4392900" cy="1750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Цензурные испытания и судьба отдельных произведений
</a:t>
            </a:r>
            <a:endParaRPr lang="en-US" sz="2598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литературная и сценическая судьба Булгакова зависела от идеологического контроля и менялась от успеха к запретам и ограничениям.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признанные тексты сталкивались с давлением, а цензура влияла не только на печать, но и на театральную жизнь писателя.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публикаций и постановок произведений М. А. Булгакова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годы, болезнь и работа над финальной редакцией романа
</a:t>
            </a:r>
            <a:endParaRPr lang="en-US" sz="2737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1930-е годы болезнь не остановила Булгакова: он продолжал диктовать правки и заново выстраивать роман, превращая работу над текстом в форму внутреннего сопротивления и верности своему замыслу.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Сознание невиданного при жизни результата придавало позднему творчеству особую напряжённость. Смерть в 1940 году завершила биографию, но не оборвала влияние его книг на последующие поколения читателей.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Булгаков стал писателем первой величины
</a:t>
            </a:r>
            <a:endParaRPr lang="en-US" sz="2546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формирования творческой индивидуальности Булгакова на основе его биографии и литературной практики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Булгакова для русской литературы XX века
</a:t>
            </a:r>
            <a:endParaRPr lang="en-US" sz="2491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1920–1930-е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пишет свои главные произведения, но многие из них встречают цензурное давление и долго остаются неизвестными широкому читателю.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1960–1970-е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публикаций и сценических возвращений читатели заново открывают «Мастера и Маргариту», «Собачье сердце» и другие тексты, оценивая их масштаб.
</a:t>
            </a:r>
            <a:endParaRPr lang="en-US" sz="1271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закрепляется как автор, который соединил сатиру, философию и классическую традицию, повлияв на последующую прозу и школьное изучение литературы.
</a:t>
            </a:r>
            <a:endParaRPr lang="en-US" sz="127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Булгаков: писатель, который сохранил внутреннюю свободу
</a:t>
            </a:r>
            <a:pPr algn="ctr" indent="0" marL="0">
              <a:lnSpc>
                <a:spcPct val="100000"/>
              </a:lnSpc>
              <a:buNone/>
            </a:pPr>
            <a:r>
              <a:rPr lang="en-US" sz="16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Булгакова убедительно показывает, что художественная честность сильнее внешнего давления: его книги соединяют сатиру, трагедию и гуманизм, оставаясь живыми для новых поколений.
</a:t>
            </a:r>
            <a:endParaRPr lang="en-US" sz="330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2026-05-23T20:20:21Z</dcterms:created>
  <dcterms:modified xsi:type="dcterms:W3CDTF">2026-05-23T20:20:21Z</dcterms:modified>
</cp:coreProperties>
</file>