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725" y="486223"/>
            <a:ext cx="8731800" cy="43829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325" y="11167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Типология обществ: как меняются экономика, власть и повседневная жизнь
</a:t>
            </a:r>
            <a:endParaRPr lang="en-US" sz="2506" dirty="0"/>
          </a:p>
        </p:txBody>
      </p:sp>
      <p:sp>
        <p:nvSpPr>
          <p:cNvPr id="7" name="Text 1"/>
          <p:cNvSpPr txBox="1"/>
          <p:nvPr/>
        </p:nvSpPr>
        <p:spPr>
          <a:xfrm>
            <a:off x="1442950" y="28525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типа обществ — ключ к пониманию исторических изменений.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8725" y="235275"/>
            <a:ext cx="4219800" cy="13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1038" y="78565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обществознанию нужна типология обществ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547825" y="2989950"/>
            <a:ext cx="3968700" cy="13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Типология помогает увидеть логику социальных различий: почему по-разному устроены труд, образование, политика и повседневная жизнь. Эти подходы развивались в социологии от О. Конта и Г. Спенсера до У. Ростоу и Д. Белла.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5851" y="2055877"/>
            <a:ext cx="241500" cy="19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310300" y="2243965"/>
            <a:ext cx="241500" cy="21466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444750" y="2167215"/>
            <a:ext cx="241500" cy="21466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616325" y="2055899"/>
            <a:ext cx="241500" cy="193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5751125" y="3706223"/>
            <a:ext cx="241500" cy="1932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5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обществом в социологии
</a:t>
            </a:r>
            <a:endParaRPr lang="en-US" sz="2246" dirty="0"/>
          </a:p>
        </p:txBody>
      </p:sp>
      <p:sp>
        <p:nvSpPr>
          <p:cNvPr id="16" name="Text 2"/>
          <p:cNvSpPr txBox="1"/>
          <p:nvPr/>
        </p:nvSpPr>
        <p:spPr>
          <a:xfrm>
            <a:off x="455850" y="2026025"/>
            <a:ext cx="16275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и взаимодействие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существует там, где люди постоянно вступают в устойчивые отношения, координируют действия и признают общие нормы. Именно повторяющиеся связи делают совместную жизнь организованной и предсказуемой.
</a:t>
            </a:r>
            <a:endParaRPr lang="en-US" sz="732" dirty="0"/>
          </a:p>
        </p:txBody>
      </p:sp>
      <p:sp>
        <p:nvSpPr>
          <p:cNvPr id="17" name="Text 3"/>
          <p:cNvSpPr txBox="1"/>
          <p:nvPr/>
        </p:nvSpPr>
        <p:spPr>
          <a:xfrm>
            <a:off x="2590200" y="2224850"/>
            <a:ext cx="16275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территория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Людей объединяет не только общение, но и пространство совместной жизни. Территория создаёт границы, в пределах которых действуют институты, законы, хозяйственные связи и культурные правила.
</a:t>
            </a:r>
            <a:endParaRPr lang="en-US" sz="743" dirty="0"/>
          </a:p>
        </p:txBody>
      </p:sp>
      <p:sp>
        <p:nvSpPr>
          <p:cNvPr id="18" name="Text 4"/>
          <p:cNvSpPr txBox="1"/>
          <p:nvPr/>
        </p:nvSpPr>
        <p:spPr>
          <a:xfrm>
            <a:off x="4724650" y="2148100"/>
            <a:ext cx="16275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Институты и управление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обществе действуют устойчивые институты — семья, школа, государство, экономика, религия. Они распределяют роли, регулируют поведение и обеспечивают воспроизводство социальной системы.
</a:t>
            </a:r>
            <a:endParaRPr lang="en-US" sz="743" dirty="0"/>
          </a:p>
        </p:txBody>
      </p:sp>
      <p:sp>
        <p:nvSpPr>
          <p:cNvPr id="19" name="Text 5"/>
          <p:cNvSpPr txBox="1"/>
          <p:nvPr/>
        </p:nvSpPr>
        <p:spPr>
          <a:xfrm>
            <a:off x="6896225" y="2026050"/>
            <a:ext cx="16275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и нормы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сохраняется благодаря общим ценностям, традициям и образцам поведения. Культура задаёт способы общения, представления о должном и ожидания, которые разделяют разные поколения.
</a:t>
            </a:r>
            <a:endParaRPr lang="en-US" sz="743" dirty="0"/>
          </a:p>
        </p:txBody>
      </p:sp>
      <p:sp>
        <p:nvSpPr>
          <p:cNvPr id="20" name="Text 6"/>
          <p:cNvSpPr txBox="1"/>
          <p:nvPr/>
        </p:nvSpPr>
        <p:spPr>
          <a:xfrm>
            <a:off x="6031025" y="3676375"/>
            <a:ext cx="16275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только государство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шире политической власти: оно включает труд, образование, медиа, быт и религиозную жизнь. Поэтому изменения в одной сфере почти всегда отражаются на всей социальной системе.
</a:t>
            </a:r>
            <a:endParaRPr lang="en-US" sz="74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425" y="21294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критерий — способ производства: как создаются материальные блага и какая отрасль является ведущей. Он показывает, что определяет экономическую основу общества и его структуру занятости.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40150"/>
            <a:ext cx="8469300" cy="112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Критерии типологизации обществ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06425" y="29628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критерий связан с уровнем техники, степенью специализации труда и долей сельского и городского населения. Чем выше технологическое развитие, тем сложнее становится организация производства и повседневной жизни.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6425" y="37962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критерий отражает социальные связи, мобильность, роль науки, открытость миру и скорость перемен. Эти признаки помогают сравнивать общества не только по экономике, но и по способу жизни.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5600" y="1223080"/>
            <a:ext cx="4290000" cy="30624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950" y="777075"/>
            <a:ext cx="4098600" cy="124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Традиционное общество: основные черты
</a:t>
            </a:r>
            <a:endParaRPr lang="en-US" sz="2246" dirty="0"/>
          </a:p>
        </p:txBody>
      </p:sp>
      <p:sp>
        <p:nvSpPr>
          <p:cNvPr id="6" name="Text 1"/>
          <p:cNvSpPr txBox="1"/>
          <p:nvPr/>
        </p:nvSpPr>
        <p:spPr>
          <a:xfrm>
            <a:off x="417950" y="2268350"/>
            <a:ext cx="4098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Аграрная основа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традиционного общества составляет сельское хозяйство, а труд чаще всего ручной и зависимый от природных условий. Большинство людей живёт в деревне, а хозяйство ориентировано на выживание и преемственность.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7950" y="3495822"/>
            <a:ext cx="4098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Социальный порядок и ценности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Статус человека во многом определяется рождением, семьёй и местом в общине. Авторитет традиции, религии и старших ограничивает быстрые изменения, поэтому жизнь меняется медленно и предсказуемо.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практике доля секторов может различаться по странам, но общая логика перехода остаётся устойчивой.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типов обществ по ведущим сферам экономики
</a:t>
            </a:r>
            <a:endParaRPr lang="en-US" sz="2376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развития общества центр создания богатства смещается от сельского хозяйства к промышленности, а затем к услугам и знаниям.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социологических классификаций
</a:t>
            </a:r>
            <a:endParaRPr lang="en-US" sz="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Индустриальное общество и промышленная революция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991725" y="2678899"/>
            <a:ext cx="1298100" cy="9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XVIII век
</a:t>
            </a:r>
            <a:pPr algn="l" indent="0" marL="0">
              <a:lnSpc>
                <a:spcPct val="115000"/>
              </a:lnSpc>
              <a:buNone/>
            </a:pPr>
            <a:r>
              <a:rPr lang="en-US" sz="4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Европе начинается промышленная революция: ручное производство постепенно уступает место машинам, фабрикам и более точной организации труда.
</a:t>
            </a:r>
            <a:endParaRPr lang="en-US" sz="945" dirty="0"/>
          </a:p>
        </p:txBody>
      </p:sp>
      <p:sp>
        <p:nvSpPr>
          <p:cNvPr id="12" name="Text 3"/>
          <p:cNvSpPr txBox="1"/>
          <p:nvPr/>
        </p:nvSpPr>
        <p:spPr>
          <a:xfrm>
            <a:off x="2921702" y="2672581"/>
            <a:ext cx="1298100" cy="9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
</a:t>
            </a:r>
            <a:pPr algn="l" indent="0" marL="0">
              <a:lnSpc>
                <a:spcPct val="115000"/>
              </a:lnSpc>
              <a:buNone/>
            </a:pPr>
            <a:r>
              <a:rPr lang="en-US" sz="4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Фабричная система ускоряет выпуск товаров, растут города, расширяется рынок наёмного труда и усиливается разделение профессий.
</a:t>
            </a:r>
            <a:endParaRPr lang="en-US" sz="945" dirty="0"/>
          </a:p>
        </p:txBody>
      </p:sp>
      <p:sp>
        <p:nvSpPr>
          <p:cNvPr id="13" name="Text 4"/>
          <p:cNvSpPr txBox="1"/>
          <p:nvPr/>
        </p:nvSpPr>
        <p:spPr>
          <a:xfrm>
            <a:off x="4851674" y="2672548"/>
            <a:ext cx="1298100" cy="9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XIX — начало XX века
</a:t>
            </a:r>
            <a:pPr algn="l" indent="0" marL="0">
              <a:lnSpc>
                <a:spcPct val="115000"/>
              </a:lnSpc>
              <a:buNone/>
            </a:pPr>
            <a:r>
              <a:rPr lang="en-US" sz="4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производство и транспортная инфраструктура связывают регионы, а предприниматели, рабочие и инженеры становятся ключевыми социальными группами.
</a:t>
            </a:r>
            <a:endParaRPr lang="en-US" sz="873" dirty="0"/>
          </a:p>
        </p:txBody>
      </p:sp>
      <p:sp>
        <p:nvSpPr>
          <p:cNvPr id="14" name="Text 5"/>
          <p:cNvSpPr txBox="1"/>
          <p:nvPr/>
        </p:nvSpPr>
        <p:spPr>
          <a:xfrm>
            <a:off x="6781649" y="2672548"/>
            <a:ext cx="1298100" cy="9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этапа
</a:t>
            </a:r>
            <a:pPr algn="l" indent="0" marL="0">
              <a:lnSpc>
                <a:spcPct val="115000"/>
              </a:lnSpc>
              <a:buNone/>
            </a:pPr>
            <a:r>
              <a:rPr lang="en-US" sz="4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получает высокую производительность, но одновременно сталкивается с трудовой дисциплиной, социальными конфликтами и новыми требованиями к образованию.
</a:t>
            </a:r>
            <a:endParaRPr lang="en-US" sz="94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смена типов обществ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общую логику переходов, закреплённую в социологических классификациях.
</a:t>
            </a:r>
            <a:endParaRPr lang="en-US" sz="100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3738" y="39290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Постиндустриальное общество: знание как главный ресурс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4125" y="2763946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постиндустриальном обществе основной вклад в развитие экономики дают услуги, информационные технологии, образование и научные исследования. Производство всё чаще опирается на обработку данных и профессиональные компетенции.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34125" y="3605321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 ресурсом становится не сырьё, а информация и способность быстро осваивать новые знания. Поэтому особенно важны квалификация, гибкость занятости, цифровая коммуникация и обучение на протяжении всей жизни.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0925" y="2640232"/>
            <a:ext cx="4000500" cy="10851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как меняются экономика, труд и социальные ориентиры при переходе между типами общества.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типа обществ в сравнении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316938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типа обществ различаются не только экономикой, но и ценностями, профессиями и способом социальной организации.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8350" y="1469175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социологических классификаций
</a:t>
            </a:r>
            <a:endParaRPr lang="en-US" sz="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706438" y="2091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Аграрное измерение показывает, что основная занятость и доходы связаны с сельским хозяйством, ручным трудом и использованием природных ресурсов, а общественный ритм зависит от сезона и земли.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706438" y="2679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Индустриальное измерение связано с фабричным производством, машинной техникой и массовой занятостью в промышленности, транспорте и строительстве; именно они долгое время определяли экономическую мощь государств.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050" y="3682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Информационное измерение выделяет общества, где главную ценность создают знания, данные, цифровые технологии, образование и научные разработки, а не только физический труд или сырьё.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2786050" y="4270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три измерения не всегда сменяют друг друга по очереди: в одной стране могут одновременно существовать сельские районы, промышленные центры и современные цифровые кластеры.
</a:t>
            </a:r>
            <a:endParaRPr lang="en-US" sz="900" dirty="0"/>
          </a:p>
        </p:txBody>
      </p:sp>
      <p:sp>
        <p:nvSpPr>
          <p:cNvPr id="11" name="Text 5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Аграрное, индустриальное и информационное измерения обществ
</a:t>
            </a:r>
            <a:endParaRPr lang="en-US" sz="224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75997" y="2209826"/>
            <a:ext cx="252263" cy="288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64728" y="2913683"/>
            <a:ext cx="274800" cy="2198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76128" y="3549378"/>
            <a:ext cx="252000" cy="28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764728" y="4225753"/>
            <a:ext cx="274800" cy="2748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признаки открытого и закрытого общества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2272049" y="2159625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Свободный выбор
</a:t>
            </a:r>
            <a:pPr algn="l" indent="0" marL="0">
              <a:lnSpc>
                <a:spcPct val="115000"/>
              </a:lnSpc>
              <a:buNone/>
            </a:pPr>
            <a:r>
              <a:rPr lang="en-US" sz="6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открытом обществе человек чаще может менять профессию, место жительства и круг общения, а социальные лифты работают заметно активнее.
</a:t>
            </a:r>
            <a:endParaRPr lang="en-US" sz="911" dirty="0"/>
          </a:p>
        </p:txBody>
      </p:sp>
      <p:sp>
        <p:nvSpPr>
          <p:cNvPr id="12" name="Text 3"/>
          <p:cNvSpPr txBox="1"/>
          <p:nvPr/>
        </p:nvSpPr>
        <p:spPr>
          <a:xfrm>
            <a:off x="2272049" y="2829404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идеями
</a:t>
            </a:r>
            <a:pPr algn="l" indent="0" marL="0">
              <a:lnSpc>
                <a:spcPct val="115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Открытая модель поощряет дискуссии, доступ к информации и контакт с другими культурами, что ускоряет обновление норм и решений.
</a:t>
            </a:r>
            <a:endParaRPr lang="en-US" sz="991" dirty="0"/>
          </a:p>
        </p:txBody>
      </p:sp>
      <p:sp>
        <p:nvSpPr>
          <p:cNvPr id="13" name="Text 4"/>
          <p:cNvSpPr txBox="1"/>
          <p:nvPr/>
        </p:nvSpPr>
        <p:spPr>
          <a:xfrm>
            <a:off x="2272049" y="3499177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Жёсткие границы
</a:t>
            </a:r>
            <a:pPr algn="l" indent="0" marL="0">
              <a:lnSpc>
                <a:spcPct val="115000"/>
              </a:lnSpc>
              <a:buNone/>
            </a:pPr>
            <a:r>
              <a:rPr lang="en-US" sz="6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Закрытое общество ограничивает контакты, контролирует поведение и поддерживает устойчивые правила, поэтому личный выбор оказывается значительно уже.
</a:t>
            </a:r>
            <a:endParaRPr lang="en-US" sz="846" dirty="0"/>
          </a:p>
        </p:txBody>
      </p:sp>
      <p:sp>
        <p:nvSpPr>
          <p:cNvPr id="14" name="Text 5"/>
          <p:cNvSpPr txBox="1"/>
          <p:nvPr/>
        </p:nvSpPr>
        <p:spPr>
          <a:xfrm>
            <a:off x="2272049" y="4168952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и правила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сильнее контроль, выше зависимость от авторитета и ниже мобильность; это помогает сохранять порядок, но снижает гибкость развития.
</a:t>
            </a:r>
            <a:endParaRPr lang="en-US" sz="91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обществ в повседневной жизни
</a:t>
            </a:r>
            <a:endParaRPr lang="en-US" sz="2246" dirty="0"/>
          </a:p>
        </p:txBody>
      </p:sp>
      <p:sp>
        <p:nvSpPr>
          <p:cNvPr id="9" name="Text 2"/>
          <p:cNvSpPr txBox="1"/>
          <p:nvPr/>
        </p:nvSpPr>
        <p:spPr>
          <a:xfrm>
            <a:off x="474025" y="2239062"/>
            <a:ext cx="24531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Традиционное общество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строится вокруг семьи, общины и наследуемого труда: место проживания, профессия и круг обязанностей часто связаны между собой на протяжении поколений.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141037" y="2596237"/>
            <a:ext cx="24531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Индустриальное общество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завод, расписание и массовое производство становятся нормой; человек чаще работает по найму и подчиняется строгой организации труда.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822513" y="3191538"/>
            <a:ext cx="24531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Постиндустриальное общество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оказываются цифровые сервисы, удалённая занятость и постоянное обучение, потому что навыки быстро устаревают и требуют обновления.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ценностные приоритеты меняются вместе с устройством экономики и повседневным опытом людей.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Доминирующие ценности в разных типах обществ
</a:t>
            </a:r>
            <a:endParaRPr lang="en-US" sz="2628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сложнее экономика и выше роль знаний, тем заметнее смещение от коллективной традиции к индивидуальной самореализации.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социологических классификаций и учебных схем типологии обществ
</a:t>
            </a:r>
            <a:endParaRPr lang="en-US" sz="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мобильность и стратификация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413" y="28979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Индустриальное общество расширяет возможности продвижения: образование, профессиональные навыки и рынок труда становятся важнее происхождения, а вертикальная мобильность заметно возрастает.
</a:t>
            </a:r>
            <a:endParaRPr lang="en-US" sz="1025" dirty="0"/>
          </a:p>
        </p:txBody>
      </p:sp>
      <p:sp>
        <p:nvSpPr>
          <p:cNvPr id="9" name="Text 2"/>
          <p:cNvSpPr txBox="1"/>
          <p:nvPr/>
        </p:nvSpPr>
        <p:spPr>
          <a:xfrm>
            <a:off x="1991387" y="1885050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традиционном обществе положение человека часто задаётся происхождением, поэтому переход в другую социальную группу затруднён, а жизненные траектории выглядят более предсказуемыми и закрытыми.
</a:t>
            </a:r>
            <a:endParaRPr lang="en-US" sz="1025" dirty="0"/>
          </a:p>
        </p:txBody>
      </p:sp>
      <p:sp>
        <p:nvSpPr>
          <p:cNvPr id="10" name="Text 3"/>
          <p:cNvSpPr txBox="1"/>
          <p:nvPr/>
        </p:nvSpPr>
        <p:spPr>
          <a:xfrm>
            <a:off x="3297538" y="40730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постиндустриальном обществе решающими ресурсами становятся квалификация, цифровая грамотность и доступ к качественному образованию, поэтому неравенство всё чаще связано с навыками и знаниями.
</a:t>
            </a:r>
            <a:endParaRPr lang="en-US" sz="1025" dirty="0"/>
          </a:p>
        </p:txBody>
      </p:sp>
      <p:sp>
        <p:nvSpPr>
          <p:cNvPr id="11" name="Text 4"/>
          <p:cNvSpPr txBox="1"/>
          <p:nvPr/>
        </p:nvSpPr>
        <p:spPr>
          <a:xfrm>
            <a:off x="8682225" y="16727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3738" y="39290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Глобализация и смешанные типы обществ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4125" y="2763946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государство нередко объединяет разные уклады: в сельской местности сохраняются традиционные практики, в промышленных районах доминирует фабричный труд, а в крупных городах развиваются цифровые отрасли и сервисы.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34125" y="3605321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Глобализация ускоряет распространение технологий и информации, но не устраняет различия между регионами; напротив, разрыв в доходах, образовании и доступе к ресурсам может становиться заметнее.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общество переходит от одного типа к другому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факторов, меняющих производство, занятость и образ жизни населения.
</a:t>
            </a:r>
            <a:endParaRPr lang="en-US" sz="83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1525" y="2065275"/>
            <a:ext cx="322200" cy="322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05901" y="2367826"/>
            <a:ext cx="322200" cy="286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20300" y="3160494"/>
            <a:ext cx="322200" cy="25776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и ограничения разных типов обществ
</a:t>
            </a:r>
            <a:endParaRPr lang="en-US" sz="2246" dirty="0"/>
          </a:p>
        </p:txBody>
      </p:sp>
      <p:sp>
        <p:nvSpPr>
          <p:cNvPr id="12" name="Text 2"/>
          <p:cNvSpPr txBox="1"/>
          <p:nvPr/>
        </p:nvSpPr>
        <p:spPr>
          <a:xfrm>
            <a:off x="580900" y="2057775"/>
            <a:ext cx="2341800" cy="11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Традиционная устойчивость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общество сохраняет преемственность, обычаи и устойчивые нормы, но меняется медленно и труднее приспосабливается к новым экономическим условиям.
</a:t>
            </a:r>
            <a:endParaRPr lang="en-US" sz="1064" dirty="0"/>
          </a:p>
        </p:txBody>
      </p:sp>
      <p:sp>
        <p:nvSpPr>
          <p:cNvPr id="13" name="Text 3"/>
          <p:cNvSpPr txBox="1"/>
          <p:nvPr/>
        </p:nvSpPr>
        <p:spPr>
          <a:xfrm>
            <a:off x="3595301" y="2342425"/>
            <a:ext cx="2341800" cy="11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Индустриальный рост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Индустриальная модель даёт массовое производство, рост городов и повышение благосостояния, однако может усиливать загрязнение среды и социальные конфликты.
</a:t>
            </a:r>
            <a:endParaRPr lang="en-US" sz="1064" dirty="0"/>
          </a:p>
        </p:txBody>
      </p:sp>
      <p:sp>
        <p:nvSpPr>
          <p:cNvPr id="14" name="Text 4"/>
          <p:cNvSpPr txBox="1"/>
          <p:nvPr/>
        </p:nvSpPr>
        <p:spPr>
          <a:xfrm>
            <a:off x="6609674" y="3120775"/>
            <a:ext cx="2341800" cy="11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Постиндустриальные риски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знаний открывает широкие возможности для развития, но одновременно усиливает зависимость от информации, технологий и доступа к цифровым ресурсам.
</a:t>
            </a:r>
            <a:endParaRPr lang="en-US" sz="106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3375" y="2716937"/>
            <a:ext cx="4039800" cy="112282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1725" y="1954987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определить, к какому типу ближе конкретная страна или регион, если смотреть на занятость, технологии и источник богатства.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обществ для анализа и сравнения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811725" y="3193238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признак может развиваться неравномерно: высокий уровень технологий в столице не означает, что вся страна уже относится к одному типу.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525" y="155680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социологических классификаций и школьного курса обществознания
</a:t>
            </a:r>
            <a:endParaRPr lang="en-US" sz="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4375" y="2558600"/>
            <a:ext cx="4856400" cy="16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Типология обществ показывает, как меняются труд, власть, ценности и образ жизни. Она учит видеть не только различия между странами, но и сложные смешанные формы современного общества.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88225" y="603250"/>
            <a:ext cx="58587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типология обществ помогает понимать развитие мира
</a:t>
            </a:r>
            <a:endParaRPr lang="en-US" sz="266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2026-05-25T14:32:14Z</dcterms:created>
  <dcterms:modified xsi:type="dcterms:W3CDTF">2026-05-25T14:32:14Z</dcterms:modified>
</cp:coreProperties>
</file>