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image" Target="../media/image-3-7.png"/><Relationship Id="rId8" Type="http://schemas.openxmlformats.org/officeDocument/2006/relationships/image" Target="../media/image-3-8.png"/><Relationship Id="rId9" Type="http://schemas.openxmlformats.org/officeDocument/2006/relationships/image" Target="../media/image-3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jpe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jpeg"/><Relationship Id="rId3" Type="http://schemas.openxmlformats.org/officeDocument/2006/relationships/image" Target="../media/image-9-3.jpeg"/><Relationship Id="rId4" Type="http://schemas.openxmlformats.org/officeDocument/2006/relationships/image" Target="../media/image-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image" Target="../media/image-10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image" Target="../media/image-12-6.png"/><Relationship Id="rId7" Type="http://schemas.openxmlformats.org/officeDocument/2006/relationships/image" Target="../media/image-12-7.png"/><Relationship Id="rId8" Type="http://schemas.openxmlformats.org/officeDocument/2006/relationships/image" Target="../media/image-12-8.png"/><Relationship Id="rId9" Type="http://schemas.openxmlformats.org/officeDocument/2006/relationships/image" Target="../media/image-12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jpeg"/><Relationship Id="rId3" Type="http://schemas.openxmlformats.org/officeDocument/2006/relationships/image" Target="../media/image-13-3.jpeg"/><Relationship Id="rId4" Type="http://schemas.openxmlformats.org/officeDocument/2006/relationships/image" Target="../media/image-13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image" Target="../media/image-18-6.png"/><Relationship Id="rId7" Type="http://schemas.openxmlformats.org/officeDocument/2006/relationships/image" Target="../media/image-18-7.png"/><Relationship Id="rId8" Type="http://schemas.openxmlformats.org/officeDocument/2006/relationships/image" Target="../media/image-18-8.png"/><Relationship Id="rId9" Type="http://schemas.openxmlformats.org/officeDocument/2006/relationships/image" Target="../media/image-18-9.png"/><Relationship Id="rId10" Type="http://schemas.openxmlformats.org/officeDocument/2006/relationships/image" Target="../media/image-18-10.png"/><Relationship Id="rId11" Type="http://schemas.openxmlformats.org/officeDocument/2006/relationships/image" Target="../media/image-18-11.png"/><Relationship Id="rId12" Type="http://schemas.openxmlformats.org/officeDocument/2006/relationships/slideLayout" Target="../slideLayouts/slideLayout1.xml"/><Relationship Id="rId13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654950" y="461297"/>
            <a:ext cx="4209600" cy="4193156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84250" y="245775"/>
            <a:ext cx="5200200" cy="522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600" dirty="0"/>
          </a:p>
        </p:txBody>
      </p:sp>
      <p:sp>
        <p:nvSpPr>
          <p:cNvPr id="6" name="Text 1"/>
          <p:cNvSpPr txBox="1"/>
          <p:nvPr/>
        </p:nvSpPr>
        <p:spPr>
          <a:xfrm>
            <a:off x="284250" y="875675"/>
            <a:ext cx="4287600" cy="367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8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Танзания: страна Восточной Африки у Индийского океана
</a:t>
            </a:r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Здесь соединяются саванны, вулканы и море: Килиманджаро, Серенгети и Занзибар.
</a:t>
            </a:r>
            <a:endParaRPr lang="en-US" sz="38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66" y="0"/>
            <a:ext cx="4304667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890763" y="543900"/>
            <a:ext cx="3701700" cy="405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Географическое положение и общая характеристика страны
</a:t>
            </a:r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Танзания находится в Восточной Африке и имеет выход к Индийскому океану. Столица — Додома, крупнейший город и экономический центр — Дар-эс-Салам. Площадь — около 947 тыс. км², население — более 65 млн человек; языки — суахили и английский.
</a:t>
            </a:r>
            <a:endParaRPr lang="en-US" sz="2800" dirty="0"/>
          </a:p>
        </p:txBody>
      </p:sp>
      <p:sp>
        <p:nvSpPr>
          <p:cNvPr id="6" name="Text 1"/>
          <p:cNvSpPr txBox="1"/>
          <p:nvPr/>
        </p:nvSpPr>
        <p:spPr>
          <a:xfrm>
            <a:off x="9076375" y="4899825"/>
            <a:ext cx="187200" cy="18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0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CDBE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66837" y="1090878"/>
            <a:ext cx="171478" cy="171478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2827280" y="3096535"/>
            <a:ext cx="171478" cy="171478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4947851" y="1098283"/>
            <a:ext cx="176250" cy="156667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7099394" y="3103941"/>
            <a:ext cx="176250" cy="156667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9076375" y="4899825"/>
            <a:ext cx="187200" cy="18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000" dirty="0"/>
          </a:p>
        </p:txBody>
      </p:sp>
      <p:sp>
        <p:nvSpPr>
          <p:cNvPr id="12" name="Text 1"/>
          <p:cNvSpPr txBox="1"/>
          <p:nvPr/>
        </p:nvSpPr>
        <p:spPr>
          <a:xfrm>
            <a:off x="340175" y="138400"/>
            <a:ext cx="8473200" cy="52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Природа Танзании: рельеф, климат и воды
</a:t>
            </a:r>
            <a:endParaRPr lang="en-US" sz="2800" dirty="0"/>
          </a:p>
        </p:txBody>
      </p:sp>
      <p:sp>
        <p:nvSpPr>
          <p:cNvPr id="13" name="Text 2"/>
          <p:cNvSpPr txBox="1"/>
          <p:nvPr/>
        </p:nvSpPr>
        <p:spPr>
          <a:xfrm>
            <a:off x="506950" y="1353051"/>
            <a:ext cx="1762037" cy="137813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5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Разнообразный рельеф
</a:t>
            </a:r>
            <a:pPr algn="l" indent="0" marL="0">
              <a:lnSpc>
                <a:spcPct val="100000"/>
              </a:lnSpc>
              <a:buNone/>
            </a:pPr>
            <a:r>
              <a:rPr lang="en-US" sz="672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73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Танзании встречаются прибрежные низменности, высокие плоскогорья и вулканические районы. Из-за рельефа меняются ландшафты и природные условия — от побережья до горных экосистем, где прохладнее.
</a:t>
            </a:r>
            <a:endParaRPr lang="en-US" sz="1150" dirty="0"/>
          </a:p>
        </p:txBody>
      </p:sp>
      <p:sp>
        <p:nvSpPr>
          <p:cNvPr id="14" name="Text 3"/>
          <p:cNvSpPr txBox="1"/>
          <p:nvPr/>
        </p:nvSpPr>
        <p:spPr>
          <a:xfrm>
            <a:off x="2648642" y="3402437"/>
            <a:ext cx="1762037" cy="137813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59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Разный климат по высоте
</a:t>
            </a:r>
            <a:pPr algn="l" indent="0" marL="0">
              <a:lnSpc>
                <a:spcPct val="100000"/>
              </a:lnSpc>
              <a:buNone/>
            </a:pPr>
            <a:r>
              <a:rPr lang="en-US" sz="677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8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побережье жарко и влажно, а в горах температура ниже. Такое отличие влияет на растительность и привычки животных. Люди также подстраивают хозяйство под местные погодные условия.
</a:t>
            </a:r>
            <a:endParaRPr lang="en-US" sz="1159" dirty="0"/>
          </a:p>
        </p:txBody>
      </p:sp>
      <p:sp>
        <p:nvSpPr>
          <p:cNvPr id="15" name="Text 4"/>
          <p:cNvSpPr txBox="1"/>
          <p:nvPr/>
        </p:nvSpPr>
        <p:spPr>
          <a:xfrm>
            <a:off x="4790347" y="1353051"/>
            <a:ext cx="1762037" cy="137813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59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Крупные озёрные районы
</a:t>
            </a:r>
            <a:pPr algn="l" indent="0" marL="0">
              <a:lnSpc>
                <a:spcPct val="100000"/>
              </a:lnSpc>
              <a:buNone/>
            </a:pPr>
            <a:r>
              <a:rPr lang="en-US" sz="677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8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Озёра Виктория, Танганьика и Ньяса входят в число крупнейших в Африке. Они важны для рыболовства, водоснабжения и транспорта, а вокруг них формируются поселения и маршруты перемещения.
</a:t>
            </a:r>
            <a:endParaRPr lang="en-US" sz="1159" dirty="0"/>
          </a:p>
        </p:txBody>
      </p:sp>
      <p:sp>
        <p:nvSpPr>
          <p:cNvPr id="16" name="Text 5"/>
          <p:cNvSpPr txBox="1"/>
          <p:nvPr/>
        </p:nvSpPr>
        <p:spPr>
          <a:xfrm>
            <a:off x="6923139" y="3402437"/>
            <a:ext cx="1762037" cy="137813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48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Воды как источник жизни
</a:t>
            </a:r>
            <a:pPr algn="l" indent="0" marL="0">
              <a:lnSpc>
                <a:spcPct val="100000"/>
              </a:lnSpc>
              <a:buNone/>
            </a:pPr>
            <a:r>
              <a:rPr lang="en-US" sz="67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7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Воды Танзании поддерживают и промысел, и перевозки, и повседневные нужды людей. Рыба становится частью рациона, а озёра связывают удалённые районы. Поэтому природа напрямую влияет на хозяйство.
</a:t>
            </a:r>
            <a:endParaRPr lang="en-US" sz="1148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983779" y="860300"/>
            <a:ext cx="3138842" cy="34413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9076375" y="4899825"/>
            <a:ext cx="187200" cy="18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340175" y="1162575"/>
            <a:ext cx="2350500" cy="284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Высота и уникальная ледяная «шапка»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Килиманджаро — самая высокая гора Африки: 5895 метров. Гора находится почти у экватора, но на вершине сохраняются ледники и снег. Это делает её необычайно зрелищной.
</a:t>
            </a:r>
            <a:endParaRPr lang="en-US" sz="1500" dirty="0"/>
          </a:p>
        </p:txBody>
      </p:sp>
      <p:sp>
        <p:nvSpPr>
          <p:cNvPr id="7" name="Text 2"/>
          <p:cNvSpPr txBox="1"/>
          <p:nvPr/>
        </p:nvSpPr>
        <p:spPr>
          <a:xfrm>
            <a:off x="340175" y="138398"/>
            <a:ext cx="8549100" cy="63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73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Килиманджаро — высочайшая вершина Африки
</a:t>
            </a:r>
            <a:endParaRPr lang="en-US" sz="2773" dirty="0"/>
          </a:p>
        </p:txBody>
      </p:sp>
      <p:sp>
        <p:nvSpPr>
          <p:cNvPr id="8" name="Text 3"/>
          <p:cNvSpPr txBox="1"/>
          <p:nvPr/>
        </p:nvSpPr>
        <p:spPr>
          <a:xfrm>
            <a:off x="6509902" y="1162575"/>
            <a:ext cx="2350500" cy="284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Саванны у подножия и природный символ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подножия тянутся саванны и сельскохозяйственные районы. Сам вулканический массив считается одним из главных природных символов Танзании и помогает понять, как резко меняется природа с высотой.
</a:t>
            </a:r>
            <a:endParaRPr lang="en-US" sz="15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786756" y="1009050"/>
            <a:ext cx="3815939" cy="36492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9076375" y="4899825"/>
            <a:ext cx="187200" cy="18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340175" y="138410"/>
            <a:ext cx="8549100" cy="52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Крупнейшие города Танзании
</a:t>
            </a:r>
            <a:endParaRPr lang="en-US" sz="2800" dirty="0"/>
          </a:p>
        </p:txBody>
      </p:sp>
      <p:sp>
        <p:nvSpPr>
          <p:cNvPr id="8" name="Text 2"/>
          <p:cNvSpPr txBox="1"/>
          <p:nvPr/>
        </p:nvSpPr>
        <p:spPr>
          <a:xfrm>
            <a:off x="467485" y="1212299"/>
            <a:ext cx="3532800" cy="3242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Диаграмма показывает относительные масштабы городов: Дар-эс-Салам заметно выделяется как центр экономической активности и услуг.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 распределения видно, что административная и экономическая роли в стране разнесены: Додома отвечает за управление, а деловая нагрузка сильнее концентрируется на побережье.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i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Справочные сведения по крупнейшим городам Танзании; точные значения населения в рамках визуализации не указаны.
</a:t>
            </a:r>
            <a:endParaRPr lang="en-US" sz="14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CDBE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9076375" y="4899825"/>
            <a:ext cx="187200" cy="18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340175" y="138400"/>
            <a:ext cx="8473200" cy="52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Население, народы и языки
</a:t>
            </a:r>
            <a:endParaRPr lang="en-US" sz="2800" dirty="0"/>
          </a:p>
        </p:txBody>
      </p:sp>
      <p:sp>
        <p:nvSpPr>
          <p:cNvPr id="8" name="Text 2"/>
          <p:cNvSpPr txBox="1"/>
          <p:nvPr/>
        </p:nvSpPr>
        <p:spPr>
          <a:xfrm>
            <a:off x="340175" y="2159819"/>
            <a:ext cx="2250000" cy="24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Танзании живут более 120 этнических групп, среди которых суахили, чагга, хая, масаи и ньямвези. Такое разнообразие делает страну культурно разноплановой и интересной для изучения.
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3451775" y="2159819"/>
            <a:ext cx="2250000" cy="24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Суахили — язык межнационального общения: его используют в школе, СМИ и в повседневной жизни. Благодаря этому людям легче договариваться и общаться в разных регионах страны.
</a:t>
            </a:r>
            <a:endParaRPr lang="en-US" sz="1400" dirty="0"/>
          </a:p>
        </p:txBody>
      </p:sp>
      <p:sp>
        <p:nvSpPr>
          <p:cNvPr id="10" name="Text 4"/>
          <p:cNvSpPr txBox="1"/>
          <p:nvPr/>
        </p:nvSpPr>
        <p:spPr>
          <a:xfrm>
            <a:off x="6563375" y="2159819"/>
            <a:ext cx="2250000" cy="24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Английский особенно важен в образовании, деловой сфере и международных контактах. Он помогает учиться, работать и участвовать в проектах, где нужны знания и связь с другими странами.
</a:t>
            </a:r>
            <a:endParaRPr lang="en-US" sz="14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83725" y="1815339"/>
            <a:ext cx="4022400" cy="2561322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890775" y="1592475"/>
            <a:ext cx="3701700" cy="300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Краткие факты о стране помогут быстро связать географию, управление и базовые параметры.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Совокупность параметров показывает: Танзания — крупная и очень природно разнообразная страна, где морское положение важно и для туризма, и для экономики.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i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Обобщённые сведения из общедоступных справочников (точные цифры могут различаться в зависимости от года).
</a:t>
            </a:r>
            <a:endParaRPr lang="en-US" sz="1400" dirty="0"/>
          </a:p>
        </p:txBody>
      </p:sp>
      <p:sp>
        <p:nvSpPr>
          <p:cNvPr id="6" name="Text 1"/>
          <p:cNvSpPr txBox="1"/>
          <p:nvPr/>
        </p:nvSpPr>
        <p:spPr>
          <a:xfrm>
            <a:off x="9076375" y="4899825"/>
            <a:ext cx="187200" cy="18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4890775" y="543900"/>
            <a:ext cx="3701700" cy="88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сведения о Танзании
</a:t>
            </a:r>
            <a:endParaRPr lang="en-US" sz="28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81350" y="1428571"/>
            <a:ext cx="8181300" cy="3228709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9076375" y="4899825"/>
            <a:ext cx="187200" cy="18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000" dirty="0"/>
          </a:p>
        </p:txBody>
      </p:sp>
      <p:sp>
        <p:nvSpPr>
          <p:cNvPr id="5" name="Text 1"/>
          <p:cNvSpPr txBox="1"/>
          <p:nvPr/>
        </p:nvSpPr>
        <p:spPr>
          <a:xfrm>
            <a:off x="481350" y="448450"/>
            <a:ext cx="8181300" cy="88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туризм приносит доход Танзании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 цепочку: от интереса туристов к заработку местных и поддержке охраны природы.
</a:t>
            </a:r>
            <a:endParaRPr lang="en-US" sz="28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CDBE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571625" y="1419502"/>
            <a:ext cx="2009700" cy="192334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553150" y="1419502"/>
            <a:ext cx="2009700" cy="1923346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9076375" y="4899825"/>
            <a:ext cx="187200" cy="18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442950" y="481300"/>
            <a:ext cx="8258100" cy="52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Серенгети и Великая миграция животных
</a:t>
            </a:r>
            <a:endParaRPr lang="en-US" sz="2800" dirty="0"/>
          </a:p>
        </p:txBody>
      </p:sp>
      <p:sp>
        <p:nvSpPr>
          <p:cNvPr id="8" name="Text 2"/>
          <p:cNvSpPr txBox="1"/>
          <p:nvPr/>
        </p:nvSpPr>
        <p:spPr>
          <a:xfrm>
            <a:off x="981075" y="3495675"/>
            <a:ext cx="3171900" cy="113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25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Куда уходит стадо: сезонная дорога по саванне
</a:t>
            </a:r>
            <a:pPr algn="ctr" indent="0" marL="0">
              <a:lnSpc>
                <a:spcPct val="100000"/>
              </a:lnSpc>
              <a:buNone/>
            </a:pPr>
            <a:r>
              <a:rPr lang="en-US" sz="525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05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приходит сезон, миллионы антилоп гну, зебр и газелей уходят вслед за водой и свежей травой. Путешествие длится неделями, а маршрут почти всегда повторяется. Так экосистема Серенгети поддерживает жизнь в сложных условиях.
</a:t>
            </a:r>
            <a:endParaRPr lang="en-US" sz="1225" dirty="0"/>
          </a:p>
        </p:txBody>
      </p:sp>
      <p:sp>
        <p:nvSpPr>
          <p:cNvPr id="9" name="Text 3"/>
          <p:cNvSpPr txBox="1"/>
          <p:nvPr/>
        </p:nvSpPr>
        <p:spPr>
          <a:xfrm>
            <a:off x="4972050" y="3495675"/>
            <a:ext cx="3171900" cy="113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79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хищников: баланс в огромной экосистеме
</a:t>
            </a:r>
            <a:pPr algn="ctr" indent="0" marL="0">
              <a:lnSpc>
                <a:spcPct val="100000"/>
              </a:lnSpc>
              <a:buNone/>
            </a:pPr>
            <a:r>
              <a:rPr lang="en-US" sz="505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01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Миграцию нельзя понять без хищников. Львы, гепарды и гиены охотятся на животных, когда те перемещаются по саванне. Это связывает сезонные движения и пищевые цепочки. Поэтому Серенгети — не просто «картина», а работающая природная система.
</a:t>
            </a:r>
            <a:endParaRPr lang="en-US" sz="1179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9076375" y="4899825"/>
            <a:ext cx="187200" cy="18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000" dirty="0"/>
          </a:p>
        </p:txBody>
      </p:sp>
      <p:sp>
        <p:nvSpPr>
          <p:cNvPr id="9" name="Text 1"/>
          <p:cNvSpPr txBox="1"/>
          <p:nvPr/>
        </p:nvSpPr>
        <p:spPr>
          <a:xfrm>
            <a:off x="483000" y="389600"/>
            <a:ext cx="8178000" cy="52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Животный мир и охрана природы
</a:t>
            </a:r>
            <a:endParaRPr lang="en-US" sz="2800" dirty="0"/>
          </a:p>
        </p:txBody>
      </p:sp>
      <p:sp>
        <p:nvSpPr>
          <p:cNvPr id="10" name="Text 2"/>
          <p:cNvSpPr txBox="1"/>
          <p:nvPr/>
        </p:nvSpPr>
        <p:spPr>
          <a:xfrm>
            <a:off x="721060" y="1381869"/>
            <a:ext cx="3532800" cy="120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Танзания известна разнообразием животных: здесь встречаются слоны, львы, жирафы, носороги, бегемоты, буйволы и фламинго, а также множество видов антилоп. Такое богатство поддерживают разные природные зоны.
</a:t>
            </a:r>
            <a:endParaRPr lang="en-US" sz="1400" dirty="0"/>
          </a:p>
        </p:txBody>
      </p:sp>
      <p:sp>
        <p:nvSpPr>
          <p:cNvPr id="11" name="Text 3"/>
          <p:cNvSpPr txBox="1"/>
          <p:nvPr/>
        </p:nvSpPr>
        <p:spPr>
          <a:xfrm>
            <a:off x="4900132" y="1381869"/>
            <a:ext cx="3532800" cy="120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Страна создала сеть национальных парков и заповедников. Она нужна, чтобы защищать редких животных и сохранять природные ландшафты, которые формируют устойчивые условия для жизни видов.
</a:t>
            </a:r>
            <a:endParaRPr lang="en-US" sz="1400" dirty="0"/>
          </a:p>
        </p:txBody>
      </p:sp>
      <p:sp>
        <p:nvSpPr>
          <p:cNvPr id="12" name="Text 4"/>
          <p:cNvSpPr txBox="1"/>
          <p:nvPr/>
        </p:nvSpPr>
        <p:spPr>
          <a:xfrm>
            <a:off x="721060" y="3042344"/>
            <a:ext cx="3532800" cy="120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угрозы — браконьерство и сокращение мест обитания. Ещё одна проблема связана с давлением на природные ресурсы, потому что население растёт и возрастает потребность в воде, земле и энергии.
</a:t>
            </a:r>
            <a:endParaRPr lang="en-US" sz="1400" dirty="0"/>
          </a:p>
        </p:txBody>
      </p:sp>
      <p:sp>
        <p:nvSpPr>
          <p:cNvPr id="13" name="Text 5"/>
          <p:cNvSpPr txBox="1"/>
          <p:nvPr/>
        </p:nvSpPr>
        <p:spPr>
          <a:xfrm>
            <a:off x="4900132" y="3042344"/>
            <a:ext cx="3532800" cy="120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Охрана природы требует совместной работы: контроль и просвещение, развитие экологичного туризма и поддержка местных жителей. Это помогает снижать риски и сохранять уникальные экосистемы Танзании.
</a:t>
            </a:r>
            <a:endParaRPr lang="en-US" sz="14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786756" y="1009050"/>
            <a:ext cx="3815939" cy="36492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9076375" y="4899825"/>
            <a:ext cx="187200" cy="18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340175" y="138410"/>
            <a:ext cx="8549100" cy="52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Хозяйство Танзании: основные отрасли
</a:t>
            </a:r>
            <a:endParaRPr lang="en-US" sz="2800" dirty="0"/>
          </a:p>
        </p:txBody>
      </p:sp>
      <p:sp>
        <p:nvSpPr>
          <p:cNvPr id="8" name="Text 2"/>
          <p:cNvSpPr txBox="1"/>
          <p:nvPr/>
        </p:nvSpPr>
        <p:spPr>
          <a:xfrm>
            <a:off x="467485" y="1212299"/>
            <a:ext cx="3532800" cy="3242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Сельское хозяйство остается главной сферой занятости, а экспортные культуры поддерживают доходы фермеров. Туризм приносит значимую валютную выручку благодаря природным объектам и экскурсиям.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Условные баллы показывают, что экономика держится сразу на нескольких опорах: работа в сельском хозяйстве и валютные поступления от туризма дополняют транспорт и сектор услуг.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i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по школьным материалам и открытым справкам (условные баллы, без привязки к точным статистическим долям).
</a:t>
            </a:r>
            <a:endParaRPr lang="en-US" sz="14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CDBE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78625" y="1925990"/>
            <a:ext cx="292425" cy="3342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002600" y="1925990"/>
            <a:ext cx="292425" cy="3342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5126575" y="1925990"/>
            <a:ext cx="292425" cy="3342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7250550" y="1925990"/>
            <a:ext cx="292425" cy="3342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9076375" y="4899825"/>
            <a:ext cx="187200" cy="18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000" dirty="0"/>
          </a:p>
        </p:txBody>
      </p:sp>
      <p:sp>
        <p:nvSpPr>
          <p:cNvPr id="12" name="Text 1"/>
          <p:cNvSpPr txBox="1"/>
          <p:nvPr/>
        </p:nvSpPr>
        <p:spPr>
          <a:xfrm>
            <a:off x="340175" y="138400"/>
            <a:ext cx="8473200" cy="52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5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Сельская жизнь в Танзании: что определяет доходы семей
</a:t>
            </a:r>
            <a:endParaRPr lang="en-US" sz="2250" dirty="0"/>
          </a:p>
        </p:txBody>
      </p:sp>
      <p:sp>
        <p:nvSpPr>
          <p:cNvPr id="13" name="Text 2"/>
          <p:cNvSpPr txBox="1"/>
          <p:nvPr/>
        </p:nvSpPr>
        <p:spPr>
          <a:xfrm>
            <a:off x="509600" y="2454840"/>
            <a:ext cx="1855200" cy="188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32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Земледелие как основа
</a:t>
            </a:r>
            <a:pPr algn="l" indent="0" marL="0">
              <a:lnSpc>
                <a:spcPct val="100000"/>
              </a:lnSpc>
              <a:buNone/>
            </a:pPr>
            <a:r>
              <a:rPr lang="en-US" sz="62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54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Большинство людей в сельских районах зарабатывает выращиванием культур. Устойчивость урожая зависит от погоды и доступности семян, а также от умений и времени на уход за полями.
</a:t>
            </a:r>
            <a:endParaRPr lang="en-US" sz="1332" dirty="0"/>
          </a:p>
        </p:txBody>
      </p:sp>
      <p:sp>
        <p:nvSpPr>
          <p:cNvPr id="14" name="Text 3"/>
          <p:cNvSpPr txBox="1"/>
          <p:nvPr/>
        </p:nvSpPr>
        <p:spPr>
          <a:xfrm>
            <a:off x="2633575" y="2454840"/>
            <a:ext cx="1855200" cy="188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1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Животноводство и повседневные ресурсы
</a:t>
            </a:r>
            <a:pPr algn="l" indent="0" marL="0">
              <a:lnSpc>
                <a:spcPct val="100000"/>
              </a:lnSpc>
              <a:buNone/>
            </a:pPr>
            <a:r>
              <a:rPr lang="en-US" sz="607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27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Животноводство дополняет земледелие: семьи используют животных как источник продуктов и дополнительного дохода. Это помогает переживать периоды, когда урожай оказывается ниже ожиданий.
</a:t>
            </a:r>
            <a:endParaRPr lang="en-US" sz="1301" dirty="0"/>
          </a:p>
        </p:txBody>
      </p:sp>
      <p:sp>
        <p:nvSpPr>
          <p:cNvPr id="15" name="Text 4"/>
          <p:cNvSpPr txBox="1"/>
          <p:nvPr/>
        </p:nvSpPr>
        <p:spPr>
          <a:xfrm>
            <a:off x="4757550" y="2454840"/>
            <a:ext cx="1855200" cy="188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59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Рыболовство у побережья и озёр
</a:t>
            </a:r>
            <a:pPr algn="l" indent="0" marL="0">
              <a:lnSpc>
                <a:spcPct val="100000"/>
              </a:lnSpc>
              <a:buNone/>
            </a:pPr>
            <a:r>
              <a:rPr lang="en-US" sz="634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78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побережье и у крупных озёр распространено рыболовство. Свежая рыба и переработка улова поддерживают семейные бюджеты и местную торговлю, особенно там, где меньше вариантов для других занятий.
</a:t>
            </a:r>
            <a:endParaRPr lang="en-US" sz="1359" dirty="0"/>
          </a:p>
        </p:txBody>
      </p:sp>
      <p:sp>
        <p:nvSpPr>
          <p:cNvPr id="16" name="Text 5"/>
          <p:cNvSpPr txBox="1"/>
          <p:nvPr/>
        </p:nvSpPr>
        <p:spPr>
          <a:xfrm>
            <a:off x="6881525" y="2454840"/>
            <a:ext cx="1855200" cy="188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99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Засухи, дожди и нехватка технологий
</a:t>
            </a:r>
            <a:pPr algn="l" indent="0" marL="0">
              <a:lnSpc>
                <a:spcPct val="100000"/>
              </a:lnSpc>
              <a:buNone/>
            </a:pPr>
            <a:r>
              <a:rPr lang="en-US" sz="653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12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Засухи и нерегулярные дожди снижают урожайность, а недостаток современных технологий ограничивает возможности улучшать результаты. Из‑за этого доходы семей становятся менее предсказуемыми.
</a:t>
            </a:r>
            <a:endParaRPr lang="en-US" sz="1399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CDBE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809750" y="924297"/>
            <a:ext cx="1790700" cy="171375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524500" y="924297"/>
            <a:ext cx="1790700" cy="1713756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9076375" y="4899825"/>
            <a:ext cx="187200" cy="18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442950" y="224125"/>
            <a:ext cx="8258100" cy="52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81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Занзибар: истории о специях, торговле и море
</a:t>
            </a:r>
            <a:endParaRPr lang="en-US" sz="2781" dirty="0"/>
          </a:p>
        </p:txBody>
      </p:sp>
      <p:sp>
        <p:nvSpPr>
          <p:cNvPr id="8" name="Text 2"/>
          <p:cNvSpPr txBox="1"/>
          <p:nvPr/>
        </p:nvSpPr>
        <p:spPr>
          <a:xfrm>
            <a:off x="1343025" y="3318590"/>
            <a:ext cx="2743200" cy="160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39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Каменный город: прогулка по следам древних купцов
</a:t>
            </a:r>
            <a:pPr algn="ctr" indent="0" marL="0">
              <a:lnSpc>
                <a:spcPct val="100000"/>
              </a:lnSpc>
              <a:buNone/>
            </a:pPr>
            <a:r>
              <a:rPr lang="en-US" sz="596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192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Узкие улицы Каменного города напоминают о временах, когда сюда приходили торговцы. Дома, дворики и старые постройки связаны с культурой арабо‑свахили. Здесь легко почувствовать, как торговля и жизнь переплетались на протяжении веков.
</a:t>
            </a:r>
            <a:endParaRPr lang="en-US" sz="1390" dirty="0"/>
          </a:p>
        </p:txBody>
      </p:sp>
      <p:sp>
        <p:nvSpPr>
          <p:cNvPr id="9" name="Text 3"/>
          <p:cNvSpPr txBox="1"/>
          <p:nvPr/>
        </p:nvSpPr>
        <p:spPr>
          <a:xfrm>
            <a:off x="5057775" y="3318590"/>
            <a:ext cx="2743200" cy="160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364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Остров специй и морские маршруты
</a:t>
            </a:r>
            <a:pPr algn="ctr" indent="0" marL="0">
              <a:lnSpc>
                <a:spcPct val="100000"/>
              </a:lnSpc>
              <a:buNone/>
            </a:pPr>
            <a:r>
              <a:rPr lang="en-US" sz="585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17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Занзибаре выращивают гвоздику и другие ароматные специи — корицу и мускатный орех, а также знакомые пряности местной кухни. Исторически остров был важной точкой на торговых путях Индийского океана, а сегодня путешественников тянет сюда сочетание моря и истории.
</a:t>
            </a:r>
            <a:endParaRPr lang="en-US" sz="1364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81350" y="1428571"/>
            <a:ext cx="8181300" cy="3228709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9076375" y="4899825"/>
            <a:ext cx="187200" cy="18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000" dirty="0"/>
          </a:p>
        </p:txBody>
      </p:sp>
      <p:sp>
        <p:nvSpPr>
          <p:cNvPr id="5" name="Text 1"/>
          <p:cNvSpPr txBox="1"/>
          <p:nvPr/>
        </p:nvSpPr>
        <p:spPr>
          <a:xfrm>
            <a:off x="481350" y="448450"/>
            <a:ext cx="8181300" cy="88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31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История Танзании: от торговых связей до независимости
</a:t>
            </a:r>
            <a:pPr algn="l" indent="0" marL="0">
              <a:lnSpc>
                <a:spcPct val="100000"/>
              </a:lnSpc>
              <a:buNone/>
            </a:pPr>
            <a:r>
              <a:rPr lang="en-US" sz="638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75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этапов политического развития и объединения территорий (последовательность в общих чертах, без числовых параметров).
</a:t>
            </a:r>
            <a:endParaRPr lang="en-US" sz="2231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CDBE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9076375" y="4899825"/>
            <a:ext cx="187200" cy="18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000" dirty="0"/>
          </a:p>
        </p:txBody>
      </p:sp>
      <p:sp>
        <p:nvSpPr>
          <p:cNvPr id="5" name="Text 1"/>
          <p:cNvSpPr txBox="1"/>
          <p:nvPr/>
        </p:nvSpPr>
        <p:spPr>
          <a:xfrm>
            <a:off x="340175" y="138400"/>
            <a:ext cx="8473200" cy="52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Культура, музыка и повседневные традиции
</a:t>
            </a:r>
            <a:endParaRPr lang="en-US" sz="2800" dirty="0"/>
          </a:p>
        </p:txBody>
      </p:sp>
      <p:sp>
        <p:nvSpPr>
          <p:cNvPr id="6" name="Text 2"/>
          <p:cNvSpPr txBox="1"/>
          <p:nvPr/>
        </p:nvSpPr>
        <p:spPr>
          <a:xfrm>
            <a:off x="335400" y="2036665"/>
            <a:ext cx="2250000" cy="186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Музыкальная традиция Танзании часто начинается с ударных: барабаны задают ритм, а танцы помогают передавать истории. Важны и устные формы творчества, и традиционные песни семей.
</a:t>
            </a:r>
            <a:endParaRPr lang="en-US" sz="1400" dirty="0"/>
          </a:p>
        </p:txBody>
      </p:sp>
      <p:sp>
        <p:nvSpPr>
          <p:cNvPr id="7" name="Text 3"/>
          <p:cNvSpPr txBox="1"/>
          <p:nvPr/>
        </p:nvSpPr>
        <p:spPr>
          <a:xfrm>
            <a:off x="3447000" y="3061465"/>
            <a:ext cx="2250000" cy="186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393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быту широко используются приветствия, совместные семейные встречи и общие трапезы. Такие привычки поддерживают связи между родственниками и помогают людям договариваться и понимать друг друга.
</a:t>
            </a:r>
            <a:endParaRPr lang="en-US" sz="1393" dirty="0"/>
          </a:p>
        </p:txBody>
      </p:sp>
      <p:sp>
        <p:nvSpPr>
          <p:cNvPr id="8" name="Text 4"/>
          <p:cNvSpPr txBox="1"/>
          <p:nvPr/>
        </p:nvSpPr>
        <p:spPr>
          <a:xfrm>
            <a:off x="6558600" y="2036665"/>
            <a:ext cx="2250000" cy="186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кухне распространены угали, рис и рыба, а также фасоль, бананы и тропические фрукты. Еда отражает местные возможности: что выращивают и что можно поймать рядом.
</a:t>
            </a:r>
            <a:endParaRPr lang="en-US" sz="14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786756" y="1009050"/>
            <a:ext cx="3815939" cy="36492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9076375" y="4899825"/>
            <a:ext cx="187200" cy="18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340175" y="138410"/>
            <a:ext cx="8549100" cy="52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47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Образование и условия жизни детей в городах и сёлах
</a:t>
            </a:r>
            <a:endParaRPr lang="en-US" sz="2447" dirty="0"/>
          </a:p>
        </p:txBody>
      </p:sp>
      <p:sp>
        <p:nvSpPr>
          <p:cNvPr id="8" name="Text 2"/>
          <p:cNvSpPr txBox="1"/>
          <p:nvPr/>
        </p:nvSpPr>
        <p:spPr>
          <a:xfrm>
            <a:off x="467485" y="1212299"/>
            <a:ext cx="3532800" cy="3242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 многих регионах детям в городах проще получать регулярное образование и пользоваться сервисами. В сельской местности доступ к школам, интернету и медицине обычно ограничен.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Диаграмма показывает не «лучше/хуже», а разницу возможностей. Там, где услуг больше, дети легче планируют будущее и приобретают навыки для профессии.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i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качественных различий из учебных и справочных материалов (условные уровни, без привязки к официальной статистике).
</a:t>
            </a:r>
            <a:endParaRPr lang="en-US" sz="14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40175" y="1259772"/>
            <a:ext cx="4336500" cy="2404207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9076375" y="4899825"/>
            <a:ext cx="187200" cy="18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000" dirty="0"/>
          </a:p>
        </p:txBody>
      </p:sp>
      <p:sp>
        <p:nvSpPr>
          <p:cNvPr id="5" name="Text 1"/>
          <p:cNvSpPr txBox="1"/>
          <p:nvPr/>
        </p:nvSpPr>
        <p:spPr>
          <a:xfrm>
            <a:off x="340175" y="138400"/>
            <a:ext cx="8482500" cy="63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8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Известные природные и туристические объекты Танзании
</a:t>
            </a:r>
            <a:endParaRPr lang="en-US" sz="2480" dirty="0"/>
          </a:p>
        </p:txBody>
      </p:sp>
      <p:sp>
        <p:nvSpPr>
          <p:cNvPr id="6" name="Text 2"/>
          <p:cNvSpPr txBox="1"/>
          <p:nvPr/>
        </p:nvSpPr>
        <p:spPr>
          <a:xfrm>
            <a:off x="5257813" y="1217938"/>
            <a:ext cx="3322200" cy="3130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помогает быстро сопоставить, чем знаменит каждый объект и какая природная особенность привлекает посетителей.
</a:t>
            </a:r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Природные ландшафты и уникальные экосистемы создают узнаваемость страны: от миграций и гор до морского отдыха и больших пресноводных ресурсов.
</a:t>
            </a:r>
            <a:endParaRPr lang="en-US" sz="1500" dirty="0"/>
          </a:p>
        </p:txBody>
      </p:sp>
      <p:sp>
        <p:nvSpPr>
          <p:cNvPr id="7" name="Text 3"/>
          <p:cNvSpPr txBox="1"/>
          <p:nvPr/>
        </p:nvSpPr>
        <p:spPr>
          <a:xfrm>
            <a:off x="340175" y="4109300"/>
            <a:ext cx="4336500" cy="468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i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Краткие справки по туристическим объектам Танзании (без точных числовых данных).
</a:t>
            </a:r>
            <a:endParaRPr lang="en-US" sz="14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CDBE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92339" y="1205754"/>
            <a:ext cx="140920" cy="161051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2247247" y="3340378"/>
            <a:ext cx="140920" cy="161051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3847415" y="1205754"/>
            <a:ext cx="140920" cy="161051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7120093" y="1204531"/>
            <a:ext cx="140920" cy="161051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5481209" y="3340378"/>
            <a:ext cx="140920" cy="161051"/>
          </a:xfrm>
          <a:prstGeom prst="rect">
            <a:avLst/>
          </a:prstGeom>
        </p:spPr>
      </p:pic>
      <p:sp>
        <p:nvSpPr>
          <p:cNvPr id="13" name="Text 0"/>
          <p:cNvSpPr txBox="1"/>
          <p:nvPr/>
        </p:nvSpPr>
        <p:spPr>
          <a:xfrm>
            <a:off x="9076375" y="4899825"/>
            <a:ext cx="187200" cy="18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000" dirty="0"/>
          </a:p>
        </p:txBody>
      </p:sp>
      <p:sp>
        <p:nvSpPr>
          <p:cNvPr id="14" name="Text 1"/>
          <p:cNvSpPr txBox="1"/>
          <p:nvPr/>
        </p:nvSpPr>
        <p:spPr>
          <a:xfrm>
            <a:off x="340175" y="138400"/>
            <a:ext cx="8473200" cy="52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Проблемы и задачи развития
</a:t>
            </a:r>
            <a:endParaRPr lang="en-US" sz="2800" dirty="0"/>
          </a:p>
        </p:txBody>
      </p:sp>
      <p:sp>
        <p:nvSpPr>
          <p:cNvPr id="15" name="Text 2"/>
          <p:cNvSpPr txBox="1"/>
          <p:nvPr/>
        </p:nvSpPr>
        <p:spPr>
          <a:xfrm>
            <a:off x="479200" y="1491250"/>
            <a:ext cx="1654893" cy="111376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77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Снижение бедности
</a:t>
            </a:r>
            <a:pPr algn="l" indent="0" marL="0">
              <a:lnSpc>
                <a:spcPct val="100000"/>
              </a:lnSpc>
              <a:buNone/>
            </a:pPr>
            <a:r>
              <a:rPr lang="en-US" sz="649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4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Экономический рост должен сопровождаться уменьшением бедности, чтобы у людей появлялись устойчивые источники дохода. Важны поддержка занятости и доступ к базовым услугам для семей.
</a:t>
            </a:r>
            <a:endParaRPr lang="en-US" sz="1077" dirty="0"/>
          </a:p>
        </p:txBody>
      </p:sp>
      <p:sp>
        <p:nvSpPr>
          <p:cNvPr id="16" name="Text 3"/>
          <p:cNvSpPr txBox="1"/>
          <p:nvPr/>
        </p:nvSpPr>
        <p:spPr>
          <a:xfrm>
            <a:off x="2132337" y="3617375"/>
            <a:ext cx="1654893" cy="111376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34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Качественные дороги и транспорт
</a:t>
            </a:r>
            <a:pPr algn="l" indent="0" marL="0">
              <a:lnSpc>
                <a:spcPct val="100000"/>
              </a:lnSpc>
              <a:buNone/>
            </a:pPr>
            <a:r>
              <a:rPr lang="en-US" sz="624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68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Развитие дорожной сети облегчает перевозки товаров и поездки людей. Когда транспорт работает лучше, уменьшаются потери времени и растут возможности для торговли и учебы.
</a:t>
            </a:r>
            <a:endParaRPr lang="en-US" sz="1034" dirty="0"/>
          </a:p>
        </p:txBody>
      </p:sp>
      <p:sp>
        <p:nvSpPr>
          <p:cNvPr id="17" name="Text 4"/>
          <p:cNvSpPr txBox="1"/>
          <p:nvPr/>
        </p:nvSpPr>
        <p:spPr>
          <a:xfrm>
            <a:off x="3734281" y="1491250"/>
            <a:ext cx="1654893" cy="111376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53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Чистая вода и здоровье
</a:t>
            </a:r>
            <a:pPr algn="l" indent="0" marL="0">
              <a:lnSpc>
                <a:spcPct val="100000"/>
              </a:lnSpc>
              <a:buNone/>
            </a:pPr>
            <a:r>
              <a:rPr lang="en-US" sz="635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84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Расширение доступа к чистой воде напрямую влияет на здоровье населения. Улучшение медицинской помощи помогает снижать риск заболеваний и поддерживает благополучие детей и взрослых.
</a:t>
            </a:r>
            <a:endParaRPr lang="en-US" sz="1053" dirty="0"/>
          </a:p>
        </p:txBody>
      </p:sp>
      <p:sp>
        <p:nvSpPr>
          <p:cNvPr id="18" name="Text 5"/>
          <p:cNvSpPr txBox="1"/>
          <p:nvPr/>
        </p:nvSpPr>
        <p:spPr>
          <a:xfrm>
            <a:off x="6989355" y="1485124"/>
            <a:ext cx="1654893" cy="111376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31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Рабочие места для молодёжи
</a:t>
            </a:r>
            <a:pPr algn="l" indent="0" marL="0">
              <a:lnSpc>
                <a:spcPct val="100000"/>
              </a:lnSpc>
              <a:buNone/>
            </a:pPr>
            <a:r>
              <a:rPr lang="en-US" sz="62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65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Создание рабочих мест помогает молодым людям находить занятия по интересам и навыкам. Вместе с развитием школ и услуг это снижает социальную напряжённость и поддерживает развитие страны.
</a:t>
            </a:r>
            <a:endParaRPr lang="en-US" sz="1031" dirty="0"/>
          </a:p>
        </p:txBody>
      </p:sp>
      <p:sp>
        <p:nvSpPr>
          <p:cNvPr id="19" name="Text 6"/>
          <p:cNvSpPr txBox="1"/>
          <p:nvPr/>
        </p:nvSpPr>
        <p:spPr>
          <a:xfrm>
            <a:off x="5366296" y="3617375"/>
            <a:ext cx="1654893" cy="111376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27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Охрана лесов и парков
</a:t>
            </a:r>
            <a:pPr algn="l" indent="0" marL="0">
              <a:lnSpc>
                <a:spcPct val="100000"/>
              </a:lnSpc>
              <a:buNone/>
            </a:pPr>
            <a:r>
              <a:rPr lang="en-US" sz="68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46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Защита лесов и сохранение природных парков помогают сберечь редкие виды и природные ландшафты. Это важно и для экологии, и для будущего туризма, который зависит от природы.
</a:t>
            </a:r>
            <a:endParaRPr lang="en-US" sz="1127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786756" y="1009050"/>
            <a:ext cx="3815939" cy="36492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9076375" y="4899825"/>
            <a:ext cx="187200" cy="18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340175" y="138410"/>
            <a:ext cx="8549100" cy="52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Танзания в Восточной Африке
</a:t>
            </a:r>
            <a:endParaRPr lang="en-US" sz="2800" dirty="0"/>
          </a:p>
        </p:txBody>
      </p:sp>
      <p:sp>
        <p:nvSpPr>
          <p:cNvPr id="8" name="Text 2"/>
          <p:cNvSpPr txBox="1"/>
          <p:nvPr/>
        </p:nvSpPr>
        <p:spPr>
          <a:xfrm>
            <a:off x="467485" y="1212299"/>
            <a:ext cx="3532800" cy="3242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Выход к Индийскому океану помогает стране развивать порты и принимать грузы и путешественников. Связь с внутренними районами поддерживает торговлю и обмен товарами.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показывает, что география работает как «мост»: океан усиливает порты и туризм, а транспортные связи делают внутренние территории частью регионального обмена.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i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Справочные материалы по географии региона (условные уровни, без привязки к точным статистическим значениям).
</a:t>
            </a:r>
            <a:endParaRPr lang="en-US" sz="14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CDBE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143500" y="1333500"/>
            <a:ext cx="6857100" cy="326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38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Танзания важна для изучения географии
</a:t>
            </a:r>
            <a:pPr algn="ctr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Танзания соединяет разнообразную природу, многонациональное общество и заметную роль туризма и хозяйства. Серенгети, Килиманджаро и Занзибар делают страну узнаваемой, а будущее связано с развитием инфраструктуры и охраной ресурсов.
</a:t>
            </a:r>
            <a:endParaRPr lang="en-US" sz="38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2026-05-13T21:46:12Z</dcterms:created>
  <dcterms:modified xsi:type="dcterms:W3CDTF">2026-05-13T21:46:12Z</dcterms:modified>
</cp:coreProperties>
</file>