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класса Млекопитающие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— разнообразный класс теплокровных животных с уникальными чертами.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 происхождение млекопитающих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возникли около 200 миллионов лет назад, произошедшие от древних рептилий. В процессе развития у них появились живорождение и грудное вскармливание. Класс делится на яйцекладущих, сумчатых и плацентарных, занявших разные экологические ниши.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524" y="1087125"/>
            <a:ext cx="1685752" cy="2016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0333" y="1087125"/>
            <a:ext cx="1685752" cy="201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6174" y="1087125"/>
            <a:ext cx="1685752" cy="201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41999" y="1087125"/>
            <a:ext cx="1685752" cy="201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признаки млекопитающих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43811" y="3780575"/>
            <a:ext cx="16872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млекопитающие обладают молочными железами, что позволяет кормить детёнышей молоком. Это надежный способ обеспечения молодняка питательными веществами в начальный период жизни.
</a:t>
            </a:r>
            <a:endParaRPr lang="en-US" sz="896" dirty="0"/>
          </a:p>
        </p:txBody>
      </p:sp>
      <p:sp>
        <p:nvSpPr>
          <p:cNvPr id="11" name="Text 3"/>
          <p:cNvSpPr txBox="1"/>
          <p:nvPr/>
        </p:nvSpPr>
        <p:spPr>
          <a:xfrm>
            <a:off x="443811" y="3241225"/>
            <a:ext cx="1687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железы — ключ к успеху потомства
</a:t>
            </a:r>
            <a:endParaRPr lang="en-US" sz="1066" dirty="0"/>
          </a:p>
        </p:txBody>
      </p:sp>
      <p:sp>
        <p:nvSpPr>
          <p:cNvPr id="12" name="Text 4"/>
          <p:cNvSpPr txBox="1"/>
          <p:nvPr/>
        </p:nvSpPr>
        <p:spPr>
          <a:xfrm>
            <a:off x="2609620" y="3780575"/>
            <a:ext cx="16872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 из волос или шерсти помогает сохранять тепло тела. Эта особенность особенно важна для сохранения постоянной температуры в холодном климате.
</a:t>
            </a:r>
            <a:endParaRPr lang="en-US" sz="897" dirty="0"/>
          </a:p>
        </p:txBody>
      </p:sp>
      <p:sp>
        <p:nvSpPr>
          <p:cNvPr id="13" name="Text 5"/>
          <p:cNvSpPr txBox="1"/>
          <p:nvPr/>
        </p:nvSpPr>
        <p:spPr>
          <a:xfrm>
            <a:off x="2609620" y="3241225"/>
            <a:ext cx="1687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 и шерсть как термоизоляция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75461" y="3780575"/>
            <a:ext cx="16872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имеют три крошечные косточки в среднем ухе, улучшая восприятие звуков по сравнению с другими позвоночными животными.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775461" y="3241225"/>
            <a:ext cx="1687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слуховые косточки — уникальная конструкция
</a:t>
            </a:r>
            <a:endParaRPr lang="en-US" sz="1025" dirty="0"/>
          </a:p>
        </p:txBody>
      </p:sp>
      <p:sp>
        <p:nvSpPr>
          <p:cNvPr id="16" name="Text 8"/>
          <p:cNvSpPr txBox="1"/>
          <p:nvPr/>
        </p:nvSpPr>
        <p:spPr>
          <a:xfrm>
            <a:off x="6941286" y="3780575"/>
            <a:ext cx="16872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Разделённое на четыре камеры сердце обеспечивает эффективное кровообращение, поддерживая активный образ жизни и стабильную внутреннюю температуру.
</a:t>
            </a:r>
            <a:endParaRPr lang="en-US" sz="897" dirty="0"/>
          </a:p>
        </p:txBody>
      </p:sp>
      <p:sp>
        <p:nvSpPr>
          <p:cNvPr id="17" name="Text 9"/>
          <p:cNvSpPr txBox="1"/>
          <p:nvPr/>
        </p:nvSpPr>
        <p:spPr>
          <a:xfrm>
            <a:off x="6941286" y="3241225"/>
            <a:ext cx="1687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Четырёхкамерное сердце и постоянная температура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1763" y="1395559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163" y="139555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2588" y="1416493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8637" y="1433239"/>
            <a:ext cx="376800" cy="301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19913" y="1416493"/>
            <a:ext cx="376800" cy="3349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представителей класса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0917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всех континентов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969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населяют леса, пустыни, тундры, горы и океаны, приспосабливаясь к самым различным условиям.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61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Миниатюрные и гиганты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13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крошечной белозубки массой всего 2 грамма до синего кита весом до 150 тонн — млекопитающие удивляют разнообразием размеров.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62588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— единственные летающие млекопитающие
</a:t>
            </a:r>
            <a:endParaRPr lang="en-US" sz="1355" dirty="0"/>
          </a:p>
        </p:txBody>
      </p:sp>
      <p:sp>
        <p:nvSpPr>
          <p:cNvPr id="15" name="Text 7"/>
          <p:cNvSpPr txBox="1"/>
          <p:nvPr/>
        </p:nvSpPr>
        <p:spPr>
          <a:xfrm>
            <a:off x="3767812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мелкие существа освоили воздух, используя эхолокацию для ориентации и поиска пищи.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438637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наземные обитатели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443863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Слоны — самые большие сухопутные млекопитающие, отличающиеся высоким интеллектом и сложным социальным поведением.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11991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Приматы — близкие родственники человека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12513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Приматы демонстрируют развитое мышление, использование орудий и общение, что сближает их с человеком.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видов по отрядам млекопитающих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Грызуны и рукокрылые преобладают по числу видов благодаря хорошей адаптивности к разным средам.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грызунов и рукокрылых отражает их широкий ареал и экологическое разнообразие.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природы, 2023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2650" y="950625"/>
            <a:ext cx="2291901" cy="278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61825" y="950625"/>
            <a:ext cx="2291901" cy="278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56300" y="950625"/>
            <a:ext cx="2291901" cy="2787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50775" y="950625"/>
            <a:ext cx="2291901" cy="2787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млекопитающих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251575" y="4179295"/>
            <a:ext cx="1687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млекопитающих разделено на голову, туловище и конечности, каждый из которых имеет свои функции и строение для жизнедеятельности.
</a:t>
            </a:r>
            <a:endParaRPr lang="en-US" sz="761" dirty="0"/>
          </a:p>
        </p:txBody>
      </p:sp>
      <p:sp>
        <p:nvSpPr>
          <p:cNvPr id="11" name="Text 3"/>
          <p:cNvSpPr txBox="1"/>
          <p:nvPr/>
        </p:nvSpPr>
        <p:spPr>
          <a:xfrm>
            <a:off x="251575" y="3832150"/>
            <a:ext cx="16872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важнейших отдела тела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2546050" y="4179295"/>
            <a:ext cx="1687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 покрывают кожу, уменьшая теплоотдачу и защищая от внешних воздействий, что важно в холодных регионах и для камуфляжа.
</a:t>
            </a:r>
            <a:endParaRPr lang="en-US" sz="788" dirty="0"/>
          </a:p>
        </p:txBody>
      </p:sp>
      <p:sp>
        <p:nvSpPr>
          <p:cNvPr id="13" name="Text 5"/>
          <p:cNvSpPr txBox="1"/>
          <p:nvPr/>
        </p:nvSpPr>
        <p:spPr>
          <a:xfrm>
            <a:off x="2546050" y="3832150"/>
            <a:ext cx="16872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Волосяной покров — защита и теплоизоляция
</a:t>
            </a:r>
            <a:endParaRPr lang="en-US" sz="1059" dirty="0"/>
          </a:p>
        </p:txBody>
      </p:sp>
      <p:sp>
        <p:nvSpPr>
          <p:cNvPr id="14" name="Text 6"/>
          <p:cNvSpPr txBox="1"/>
          <p:nvPr/>
        </p:nvSpPr>
        <p:spPr>
          <a:xfrm>
            <a:off x="4840525" y="4179295"/>
            <a:ext cx="1687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млекопитающих имеют развитые внешние уши, позволяющие эффективно улавливать звуки и определять их направление.
</a:t>
            </a:r>
            <a:endParaRPr lang="en-US" sz="761" dirty="0"/>
          </a:p>
        </p:txBody>
      </p:sp>
      <p:sp>
        <p:nvSpPr>
          <p:cNvPr id="15" name="Text 7"/>
          <p:cNvSpPr txBox="1"/>
          <p:nvPr/>
        </p:nvSpPr>
        <p:spPr>
          <a:xfrm>
            <a:off x="4840525" y="3832150"/>
            <a:ext cx="16872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Ушные раковины для улучшения слуха
</a:t>
            </a:r>
            <a:endParaRPr lang="en-US" sz="1059" dirty="0"/>
          </a:p>
        </p:txBody>
      </p:sp>
      <p:sp>
        <p:nvSpPr>
          <p:cNvPr id="16" name="Text 8"/>
          <p:cNvSpPr txBox="1"/>
          <p:nvPr/>
        </p:nvSpPr>
        <p:spPr>
          <a:xfrm>
            <a:off x="7135000" y="4179295"/>
            <a:ext cx="1687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тип зубов варьируются: резцы для грызения у грызунов, клыки у хищников, что отражает рационы и образ жизни.
</a:t>
            </a:r>
            <a:endParaRPr lang="en-US" sz="871" dirty="0"/>
          </a:p>
        </p:txBody>
      </p:sp>
      <p:sp>
        <p:nvSpPr>
          <p:cNvPr id="17" name="Text 9"/>
          <p:cNvSpPr txBox="1"/>
          <p:nvPr/>
        </p:nvSpPr>
        <p:spPr>
          <a:xfrm>
            <a:off x="7135000" y="3832150"/>
            <a:ext cx="16872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Зубы, адаптированные к питанию
</a:t>
            </a:r>
            <a:endParaRPr lang="en-US" sz="105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819608"/>
            <a:ext cx="4332300" cy="20705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тела у различных млекопитающих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тела млекопитающих варьирует, но в целом сохраняется постоянной, обеспечивая жизнедеятельность и обмен веществ.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постоянной температуры — ключевой признак теплокровности и активного образа жизни млекопитающих.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энциклопедии, 2022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питания и пищеварения млекопитающих
</a:t>
            </a:r>
            <a:endParaRPr lang="en-US" sz="2253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млекопитающие обладают длинным кишечником и ферментами для переваривания растительной пищи, что позволяет усваивать клетчатку.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имеют острые клыки и резцы, предназначенные для охоты и разрывания мяса, способствуя высокому уровню белкового питания.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Грызуны отличаются постоянно растущими резцами, которые они обтачивают, чтобы эффективно разгрызать твердую пищу.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млекопитающих рождают живых детёнышей, которые могут быть как относительно самостоятельными, так и нуждающимися в длительном уходе.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Живорождение и разнообразие развития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Кормление молоком обеспечивает необходимые питательные вещества и иммунную защиту молодняку в первые этапы жизни.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Грудное вскармливание — универсальный признак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группа яйцекладущих, таких как утконос и ехидна, откладывает яйца, сочетая черты млекопитающих и пресмыкающихся.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Яйцекладущие млекопитающие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 млекопитающих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особенности млекопитающих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дыхательная и пищеварительная системы позволяют млекопитающим быстро усваивать питательные вещества и поддерживать энергообмен.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Мочевыделительная система регулирует внутренний состав жидкости организма, поддерживая стабильность среды.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Диафрагма способствует расширению лёгких при вдохе, улучшая газообмен и обеспечивая высокий уровень активности.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Четырёхкамерное сердце обеспечивает эффективное разделение кислородсодержащей и венозной крови для улучшенного обмена веществ.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 функции головного мозга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обладают наиболее развитым мозгом среди животных; кора отвечает за сложные поведенческие реакции, обрабатывает информацию, а также играет ключевую роль в обучении и памяти.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Приматы, слоны и дельфины демонстрируют высокий уровень социальной организации, проявляющийся в совместных действиях и преемственном обучении навыкам и инструментам.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используют разнообразные способы коммуникации, включая звуки, жесты и запахи, что улучшает координацию и выживание в группе.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млекопитающих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адаптированы к самым разным климатическим зонам, что обеспечивает их широчайшее распространение по планете.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предпочитает лесные и травянистые экосистемы, однако значительная часть успешно обитает и в экстремальных условиях, включая пустыни и высокогорья.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Всемирного союза охраны природы, 2023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537015"/>
            <a:ext cx="4332300" cy="241462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различных млекопитающих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значительно различаются по продолжительности жизни, которая зависит от их размера, образа жизни и экологии.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животные, как слоны и киты, живут дольше мелких, что связано с их медленным развитием и меньшей уязвимостью к хищникам.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исследования, 2022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млекопитающих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пищевых цепей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занимают ключевые позиции в экосистемах, участвуя в качестве травоядных, хищников и падальщиков. Благодаря этому они регулируют движения потоков энергии и веществ.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растительность и биоценозы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травоядные воздействуют на растительный покров, изменяя структуру среды обитания. Хищники же контролируют численность своей добычи, поддерживая экосистемный баланс.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2800" y="372051"/>
            <a:ext cx="7807800" cy="8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млекопитающих с человеком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9326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млекопитающие обеспечивают человека пищей, шерстью и другими ресурсами, также служат спутниками и охраняют жилище.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0610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активно применяют млекопитающих для изучения физиологии и медицины, что помогает в разработке лекарств и терапии.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932600" y="32500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дикие представители могут наносить экономический ущерб, поедая культуры или являясь переносчиками заболеваний.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23300" y="4629775"/>
            <a:ext cx="449700" cy="2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5061000" y="32474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сельском хозяйстве животные способствуют увеличению производительности благодаря тягловой силе и продуктивности.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Цепь питания с участием млекопитающих: от растений к падальщикам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иллюстрирует последовательность передачи энергии и вещества в экосистеме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2650" y="950625"/>
            <a:ext cx="2291901" cy="278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61825" y="950625"/>
            <a:ext cx="2291901" cy="278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56300" y="950625"/>
            <a:ext cx="2291901" cy="2787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50775" y="950625"/>
            <a:ext cx="2291901" cy="2787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представители класса млекопитающих
</a:t>
            </a:r>
            <a:endParaRPr lang="en-US" sz="2253" dirty="0"/>
          </a:p>
        </p:txBody>
      </p:sp>
      <p:sp>
        <p:nvSpPr>
          <p:cNvPr id="10" name="Text 2"/>
          <p:cNvSpPr txBox="1"/>
          <p:nvPr/>
        </p:nvSpPr>
        <p:spPr>
          <a:xfrm>
            <a:off x="251575" y="4179295"/>
            <a:ext cx="1687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кит является самым большим животным на планете, его масса достигает 150 тонн, а длина превышает 30 метров. Этот морской гигант питается планктоном, играя важную роль в морских экосистемах.
</a:t>
            </a:r>
            <a:endParaRPr lang="en-US" sz="658" dirty="0"/>
          </a:p>
        </p:txBody>
      </p:sp>
      <p:sp>
        <p:nvSpPr>
          <p:cNvPr id="11" name="Text 3"/>
          <p:cNvSpPr txBox="1"/>
          <p:nvPr/>
        </p:nvSpPr>
        <p:spPr>
          <a:xfrm>
            <a:off x="251575" y="3832150"/>
            <a:ext cx="16872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кит — гигант океанов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2546050" y="4179295"/>
            <a:ext cx="1687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Гепард способен развивать скорость до 120 км/ч на коротких дистанциях, что делает его самым быстрым наземным млекопитающим. Эта уникальная способность помогает в охоте на быстрых жертв.
</a:t>
            </a:r>
            <a:endParaRPr lang="en-US" sz="634" dirty="0"/>
          </a:p>
        </p:txBody>
      </p:sp>
      <p:sp>
        <p:nvSpPr>
          <p:cNvPr id="13" name="Text 5"/>
          <p:cNvSpPr txBox="1"/>
          <p:nvPr/>
        </p:nvSpPr>
        <p:spPr>
          <a:xfrm>
            <a:off x="2546050" y="3832150"/>
            <a:ext cx="16872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Гепард — рекордсмен по скорости на земле
</a:t>
            </a:r>
            <a:endParaRPr lang="en-US" sz="1059" dirty="0"/>
          </a:p>
        </p:txBody>
      </p:sp>
      <p:sp>
        <p:nvSpPr>
          <p:cNvPr id="14" name="Text 6"/>
          <p:cNvSpPr txBox="1"/>
          <p:nvPr/>
        </p:nvSpPr>
        <p:spPr>
          <a:xfrm>
            <a:off x="4840525" y="4179295"/>
            <a:ext cx="1687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 летучей мыши-свиноноса составляет всего около 2 граммов. Этот крошечный зверек охотится на мелких насекомых, используя эхолокацию для ориентирования в темноте.
</a:t>
            </a:r>
            <a:endParaRPr lang="en-US" sz="710" dirty="0"/>
          </a:p>
        </p:txBody>
      </p:sp>
      <p:sp>
        <p:nvSpPr>
          <p:cNvPr id="15" name="Text 7"/>
          <p:cNvSpPr txBox="1"/>
          <p:nvPr/>
        </p:nvSpPr>
        <p:spPr>
          <a:xfrm>
            <a:off x="4840525" y="3832150"/>
            <a:ext cx="16872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Летучая мышь-свинонос — самый маленький млекопитающий
</a:t>
            </a:r>
            <a:endParaRPr lang="en-US" sz="764" dirty="0"/>
          </a:p>
        </p:txBody>
      </p:sp>
      <p:sp>
        <p:nvSpPr>
          <p:cNvPr id="16" name="Text 8"/>
          <p:cNvSpPr txBox="1"/>
          <p:nvPr/>
        </p:nvSpPr>
        <p:spPr>
          <a:xfrm>
            <a:off x="7135000" y="4179295"/>
            <a:ext cx="1687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Гренландский кит может прожить до 200 лет, что делает его одним из самых долгоживущих млекопитающих. Долгая жизнь связана с медленным метаболизмом и холодным климатом обитания.
</a:t>
            </a:r>
            <a:endParaRPr lang="en-US" sz="651" dirty="0"/>
          </a:p>
        </p:txBody>
      </p:sp>
      <p:sp>
        <p:nvSpPr>
          <p:cNvPr id="17" name="Text 9"/>
          <p:cNvSpPr txBox="1"/>
          <p:nvPr/>
        </p:nvSpPr>
        <p:spPr>
          <a:xfrm>
            <a:off x="7135000" y="3832150"/>
            <a:ext cx="16872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Гренландский кит — долгожитель морей
</a:t>
            </a:r>
            <a:endParaRPr lang="en-US" sz="105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8300" y="528025"/>
            <a:ext cx="7787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 млекопитающих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608250" y="4715451"/>
            <a:ext cx="449700" cy="2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0183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Красной книге представлены такие виды, как сибирский тигр и амурский леопард, находящиеся под угрозой из-за сокращения ареалов и браконьерства.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3472650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включают утрату естественной среды обитания, изменения климата и загрязнение окружающей среды, что негативно сказывается на их популяциях.
</a:t>
            </a:r>
            <a:endParaRPr lang="en-US" sz="1300" dirty="0"/>
          </a:p>
        </p:txBody>
      </p:sp>
      <p:sp>
        <p:nvSpPr>
          <p:cNvPr id="7" name="Text 4"/>
          <p:cNvSpPr txBox="1"/>
          <p:nvPr/>
        </p:nvSpPr>
        <p:spPr>
          <a:xfrm>
            <a:off x="6055125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и национальные программы по охране способствуют стабилизации численности и постепенному восстановлению некоторых редких видов.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2700" y="511175"/>
            <a:ext cx="3917700" cy="10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млекопитающих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1088575" y="19011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Ехидна и утконос уникальны в мире млекопитающих, так как откладывают яйца, что является редким исключением среди теплокровных животных.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088575" y="33659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 общаются с помощью сложных звуковых сигналов, летучие мыши ориентируются с помощью эхолокации, а слоны демонстрируют высокоразвитую память и эмоции.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2450" y="1461225"/>
            <a:ext cx="44013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млекопитающих для экосистем 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3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играют незаменимую роль в поддержании экосистем, обеспечении продовольственной безопасности и развитии медицины, что требует их защиты и ответственного отношения общества.
</a:t>
            </a:r>
            <a:endParaRPr lang="en-US" sz="319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2026-05-08T01:53:47Z</dcterms:created>
  <dcterms:modified xsi:type="dcterms:W3CDTF">2026-05-08T01:53:47Z</dcterms:modified>
</cp:coreProperties>
</file>