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jpeg"/><Relationship Id="rId6" Type="http://schemas.openxmlformats.org/officeDocument/2006/relationships/image" Target="../media/image-8-6.jpe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9625" y="270000"/>
            <a:ext cx="34803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289625" y="701025"/>
            <a:ext cx="4088700" cy="18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Mein Kalender: календарь и немецкие слова о времени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89632" y="3759006"/>
            <a:ext cx="3504600" cy="111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Календарь помогает говорить о днях, неделях и месяцах по-немецки.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6200" y="270000"/>
            <a:ext cx="3516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Календарь, который говорит по-немецки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6200" y="2114275"/>
            <a:ext cx="31170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Календарь делает урок понятным: он показывает, какой сегодня день, когда будет урок, а когда — долгожданные каникулы. С ним немецкие слова сразу связаны с настоящей жизнью ученика.
</a:t>
            </a:r>
            <a:endParaRPr lang="en-US" sz="9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8875" y="1594577"/>
            <a:ext cx="193800" cy="193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04988" y="1588126"/>
            <a:ext cx="181125" cy="20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5213" y="3092350"/>
            <a:ext cx="181125" cy="20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98651" y="3098951"/>
            <a:ext cx="193800" cy="1938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188426" y="1594727"/>
            <a:ext cx="193800" cy="1938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3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Немецкие слова, которые уже можно выучить
</a:t>
            </a:r>
            <a:endParaRPr lang="en-US" sz="2000" dirty="0"/>
          </a:p>
        </p:txBody>
      </p:sp>
      <p:sp>
        <p:nvSpPr>
          <p:cNvPr id="14" name="Text 2"/>
          <p:cNvSpPr txBox="1"/>
          <p:nvPr/>
        </p:nvSpPr>
        <p:spPr>
          <a:xfrm>
            <a:off x="765849" y="1588135"/>
            <a:ext cx="21717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heute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heute означает «сегодня». Его удобно использовать каждый день, потому что оно помогает сразу назвать текущий момент без длинного объяснения.
</a:t>
            </a:r>
            <a:endParaRPr lang="en-US" sz="863" dirty="0"/>
          </a:p>
        </p:txBody>
      </p:sp>
      <p:sp>
        <p:nvSpPr>
          <p:cNvPr id="15" name="Text 3"/>
          <p:cNvSpPr txBox="1"/>
          <p:nvPr/>
        </p:nvSpPr>
        <p:spPr>
          <a:xfrm>
            <a:off x="3655628" y="1588135"/>
            <a:ext cx="21717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morgen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morgen значит «завтра». Оно пригодится, когда нужно рассказать о следующем дне, уроке, прогулке или маленьком плане после школы.
</a:t>
            </a:r>
            <a:endParaRPr lang="en-US" sz="863" dirty="0"/>
          </a:p>
        </p:txBody>
      </p:sp>
      <p:sp>
        <p:nvSpPr>
          <p:cNvPr id="16" name="Text 4"/>
          <p:cNvSpPr txBox="1"/>
          <p:nvPr/>
        </p:nvSpPr>
        <p:spPr>
          <a:xfrm>
            <a:off x="765859" y="3092351"/>
            <a:ext cx="21717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Времена года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der Winter, der Frühling, der Sommer и der Herbst помогают назвать времена года. Они связывают календарь с природой, погодой и школьными впечатлениями.
</a:t>
            </a:r>
            <a:endParaRPr lang="en-US" sz="863" dirty="0"/>
          </a:p>
        </p:txBody>
      </p:sp>
      <p:sp>
        <p:nvSpPr>
          <p:cNvPr id="17" name="Text 5"/>
          <p:cNvSpPr txBox="1"/>
          <p:nvPr/>
        </p:nvSpPr>
        <p:spPr>
          <a:xfrm>
            <a:off x="3655628" y="3092353"/>
            <a:ext cx="21717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Особые дни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das Datum, der Geburtstag и der Feiertag нужны для важных дат. С ними можно отметить праздник, день рождения или просто радостный день в календаре.
</a:t>
            </a:r>
            <a:endParaRPr lang="en-US" sz="863" dirty="0"/>
          </a:p>
        </p:txBody>
      </p:sp>
      <p:sp>
        <p:nvSpPr>
          <p:cNvPr id="18" name="Text 6"/>
          <p:cNvSpPr txBox="1"/>
          <p:nvPr/>
        </p:nvSpPr>
        <p:spPr>
          <a:xfrm>
            <a:off x="6545405" y="1588135"/>
            <a:ext cx="21717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gestern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gestern переводится как «вчера». С ним легко вспомнить прошедший день и коротко сказать о том, что уже было на уроке или дома.
</a:t>
            </a:r>
            <a:endParaRPr lang="en-US" sz="86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13522" y="0"/>
            <a:ext cx="322975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3350" y="3566887"/>
            <a:ext cx="38517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Календарь в тетради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тетради календарь можно нарисовать просто: клеточки, цифры и маленькие значки. Для младших школьников это удобно, потому что запись получается ясной и аккуратной.
</a:t>
            </a:r>
            <a:endParaRPr lang="en-US" sz="1057" dirty="0"/>
          </a:p>
        </p:txBody>
      </p:sp>
      <p:sp>
        <p:nvSpPr>
          <p:cNvPr id="5" name="Text 1"/>
          <p:cNvSpPr txBox="1"/>
          <p:nvPr/>
        </p:nvSpPr>
        <p:spPr>
          <a:xfrm>
            <a:off x="443350" y="2352976"/>
            <a:ext cx="38517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Календарь на картинке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Картинка календаря показывает числа, дни недели и месяцы. Она помогает быстро увидеть порядок дней и не запутаться, даже если месяц уже очень занят.
</a:t>
            </a:r>
            <a:endParaRPr lang="en-US" sz="1057" dirty="0"/>
          </a:p>
        </p:txBody>
      </p:sp>
      <p:sp>
        <p:nvSpPr>
          <p:cNvPr id="6" name="Text 2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70000"/>
            <a:ext cx="53760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Календарь в картинках и календарь в тетради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Дни недели на немецком языке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неделе семь дней: Montag, Dienstag, Mittwoch, Donnerstag, Freitag, Samstag, Sonntag. Эти слова стоит учить по порядку, как маленькую речёвку для календаря.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немецком языке названия дней недели пишутся с большой буквы. Это заметная особенность, которая помогает сразу узнать слово в тексте и не перепутать его с обычным словом.
</a:t>
            </a:r>
            <a:endParaRPr lang="en-US" sz="957" dirty="0"/>
          </a:p>
        </p:txBody>
      </p:sp>
      <p:sp>
        <p:nvSpPr>
          <p:cNvPr id="6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этими словами легко строить короткие фразы: Heute ist Montag. Morgen ist Dienstag. Такие предложения звучат просто и подходят даже для второго класса.
</a:t>
            </a:r>
            <a:endParaRPr lang="en-US" sz="957" dirty="0"/>
          </a:p>
        </p:txBody>
      </p:sp>
      <p:sp>
        <p:nvSpPr>
          <p:cNvPr id="7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123" y="1426575"/>
            <a:ext cx="8603753" cy="33729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86040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назвать дату по-немецки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690550"/>
            <a:ext cx="8604000" cy="2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простой порядок: день недели, число, месяц, затем готовая фраза о дате.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0725" y="1675625"/>
            <a:ext cx="303450" cy="346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9067" y="1719065"/>
            <a:ext cx="324900" cy="2599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8158" y="1686575"/>
            <a:ext cx="324900" cy="324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37233" y="1704625"/>
            <a:ext cx="324900" cy="2888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Месяцы года и знакомые слова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2366023"/>
            <a:ext cx="20367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Двенадцать месяцев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году двенадцать месяцев: Januar, Februar, März, April, Mai, Juni, Juli, August, September, Oktober, November, Dezember. Их можно учить по частям, чтобы не перегружать память.
</a:t>
            </a:r>
            <a:endParaRPr lang="en-US" sz="1057" dirty="0"/>
          </a:p>
        </p:txBody>
      </p:sp>
      <p:sp>
        <p:nvSpPr>
          <p:cNvPr id="9" name="Text 3"/>
          <p:cNvSpPr txBox="1"/>
          <p:nvPr/>
        </p:nvSpPr>
        <p:spPr>
          <a:xfrm>
            <a:off x="2459081" y="2366023"/>
            <a:ext cx="20367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Похожие названия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названия месяцев похожи на русские слова или уже знакомы по другим языкам. Поэтому их легче узнавать, а потом и без страха произносить вслух.
</a:t>
            </a:r>
            <a:endParaRPr lang="en-US" sz="1057" dirty="0"/>
          </a:p>
        </p:txBody>
      </p:sp>
      <p:sp>
        <p:nvSpPr>
          <p:cNvPr id="10" name="Text 4"/>
          <p:cNvSpPr txBox="1"/>
          <p:nvPr/>
        </p:nvSpPr>
        <p:spPr>
          <a:xfrm>
            <a:off x="4648162" y="2366023"/>
            <a:ext cx="20367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Januar и Dezember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маленьких детей удобно связывать январь с зимой, а Dezember — с Новым годом. Тогда слово сразу получает картинку, и запоминать его становится веселее.
</a:t>
            </a:r>
            <a:endParaRPr lang="en-US" sz="1057" dirty="0"/>
          </a:p>
        </p:txBody>
      </p:sp>
      <p:sp>
        <p:nvSpPr>
          <p:cNvPr id="11" name="Text 5"/>
          <p:cNvSpPr txBox="1"/>
          <p:nvPr/>
        </p:nvSpPr>
        <p:spPr>
          <a:xfrm>
            <a:off x="6837243" y="2366023"/>
            <a:ext cx="20367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Juni и лето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Juni легко соединить с летом, солнцем и каникулами. Когда слово связано с радостью, оно запоминается быстрее, чем скучный список без картинок.
</a:t>
            </a:r>
            <a:endParaRPr lang="en-US" sz="105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8CC5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6" y="2683375"/>
            <a:ext cx="2078229" cy="2354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91400" y="2942423"/>
            <a:ext cx="2322900" cy="220040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30388" y="2967023"/>
            <a:ext cx="2322900" cy="220040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70386" y="2529775"/>
            <a:ext cx="2078229" cy="2354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Времена года в немецком календаре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270000" y="1018775"/>
            <a:ext cx="1723200" cy="12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Зимний календарь
</a:t>
            </a:r>
            <a:pPr algn="l" indent="0" marL="0">
              <a:lnSpc>
                <a:spcPct val="115000"/>
              </a:lnSpc>
              <a:buNone/>
            </a:pPr>
            <a:r>
              <a:rPr lang="en-US" sz="1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Der Winter приносит снег, тишину и холодный воздух. На страницах календаря появляются тёплые варежки, короткие дни и ожидание праздников. Это время года легко узнать по белым картинкам и снежинкам.
</a:t>
            </a:r>
            <a:endParaRPr lang="en-US" sz="857" dirty="0"/>
          </a:p>
        </p:txBody>
      </p:sp>
      <p:sp>
        <p:nvSpPr>
          <p:cNvPr id="11" name="Text 2"/>
          <p:cNvSpPr txBox="1"/>
          <p:nvPr/>
        </p:nvSpPr>
        <p:spPr>
          <a:xfrm>
            <a:off x="2277200" y="1018775"/>
            <a:ext cx="1723200" cy="12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и первые цветы
</a:t>
            </a:r>
            <a:pPr algn="l" indent="0" marL="0">
              <a:lnSpc>
                <a:spcPct val="115000"/>
              </a:lnSpc>
              <a:buNone/>
            </a:pPr>
            <a:r>
              <a:rPr lang="en-US" sz="1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Der Frühling оживляет календарь зелёными листочками и первыми цветами. Дни становятся длиннее, а в тетради хочется рисовать солнце. Это хорошее время для новых слов и маленьких открытий.
</a:t>
            </a:r>
            <a:endParaRPr lang="en-US" sz="857" dirty="0"/>
          </a:p>
        </p:txBody>
      </p:sp>
      <p:sp>
        <p:nvSpPr>
          <p:cNvPr id="12" name="Text 3"/>
          <p:cNvSpPr txBox="1"/>
          <p:nvPr/>
        </p:nvSpPr>
        <p:spPr>
          <a:xfrm>
            <a:off x="4704550" y="1018775"/>
            <a:ext cx="1723200" cy="12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 и каникулы
</a:t>
            </a:r>
            <a:pPr algn="l" indent="0" marL="0">
              <a:lnSpc>
                <a:spcPct val="115000"/>
              </a:lnSpc>
              <a:buNone/>
            </a:pPr>
            <a:r>
              <a:rPr lang="en-US" sz="1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Der Sommer похож на яркую открытку: солнце, поездки, прогулки и отдых. Для школьника это особенно радостное время, потому что календарь часто отмечает Ferien, а рядом появляются улыбки и планы.
</a:t>
            </a:r>
            <a:endParaRPr lang="en-US" sz="857" dirty="0"/>
          </a:p>
        </p:txBody>
      </p:sp>
      <p:sp>
        <p:nvSpPr>
          <p:cNvPr id="13" name="Text 4"/>
          <p:cNvSpPr txBox="1"/>
          <p:nvPr/>
        </p:nvSpPr>
        <p:spPr>
          <a:xfrm>
            <a:off x="7150850" y="1018775"/>
            <a:ext cx="1723200" cy="12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в школьных страницах
</a:t>
            </a:r>
            <a:pPr algn="l" indent="0" marL="0">
              <a:lnSpc>
                <a:spcPct val="115000"/>
              </a:lnSpc>
              <a:buNone/>
            </a:pPr>
            <a:r>
              <a:rPr lang="en-US" sz="1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Der Herbst приносит жёлтые листья, дожди и возвращение к школе. В календаре снова появляются уроки, тетради и расписание. Осенние цвета делают страницу тёплой, даже если на улице уже прохладно.
</a:t>
            </a:r>
            <a:endParaRPr lang="en-US" sz="857" dirty="0"/>
          </a:p>
        </p:txBody>
      </p:sp>
      <p:sp>
        <p:nvSpPr>
          <p:cNvPr id="14" name="Text 5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024" y="1405048"/>
            <a:ext cx="202200" cy="1617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40951" y="1377928"/>
            <a:ext cx="189000" cy="216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8027" y="3216011"/>
            <a:ext cx="202200" cy="1797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40951" y="3197878"/>
            <a:ext cx="189000" cy="216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11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события в календаре
</a:t>
            </a:r>
            <a:endParaRPr lang="en-US" sz="2000" dirty="0"/>
          </a:p>
        </p:txBody>
      </p:sp>
      <p:sp>
        <p:nvSpPr>
          <p:cNvPr id="12" name="Text 2"/>
          <p:cNvSpPr txBox="1"/>
          <p:nvPr/>
        </p:nvSpPr>
        <p:spPr>
          <a:xfrm>
            <a:off x="809625" y="1377925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die Schule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die Schule помогает отметить школьные дни в календаре. С ним легко показать, когда идут уроки, когда начинается новая неделя и когда нужно собирать портфель.
</a:t>
            </a:r>
            <a:endParaRPr lang="en-US" sz="1045" dirty="0"/>
          </a:p>
        </p:txBody>
      </p:sp>
      <p:sp>
        <p:nvSpPr>
          <p:cNvPr id="13" name="Text 3"/>
          <p:cNvSpPr txBox="1"/>
          <p:nvPr/>
        </p:nvSpPr>
        <p:spPr>
          <a:xfrm>
            <a:off x="4305900" y="1377925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die Stunde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die Stunde удобно ставить рядом с расписанием. Оно напоминает, что в календаре важны не только даты, но и уроки, которые происходят в определённое время.
</a:t>
            </a:r>
            <a:endParaRPr lang="en-US" sz="1045" dirty="0"/>
          </a:p>
        </p:txBody>
      </p:sp>
      <p:sp>
        <p:nvSpPr>
          <p:cNvPr id="14" name="Text 4"/>
          <p:cNvSpPr txBox="1"/>
          <p:nvPr/>
        </p:nvSpPr>
        <p:spPr>
          <a:xfrm>
            <a:off x="809637" y="3197874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die Ferien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die Ferien отмечает самые радостные страницы календаря. Оно сразу говорит о свободном времени, отдыхе и небольшом счастье без домашнего задания на каждый день.
</a:t>
            </a:r>
            <a:endParaRPr lang="en-US" sz="1045" dirty="0"/>
          </a:p>
        </p:txBody>
      </p:sp>
      <p:sp>
        <p:nvSpPr>
          <p:cNvPr id="15" name="Text 5"/>
          <p:cNvSpPr txBox="1"/>
          <p:nvPr/>
        </p:nvSpPr>
        <p:spPr>
          <a:xfrm>
            <a:off x="4305900" y="3197875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das Fest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das Fest подходит для праздников, экскурсий и школьных событий. Оно помогает выделить день, который отличается от обычной недели и запоминается особенно хорошо.
</a:t>
            </a:r>
            <a:endParaRPr lang="en-US" sz="104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123" y="1426575"/>
            <a:ext cx="8603753" cy="33729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86040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неделя и календарные слова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690550"/>
            <a:ext cx="8604000" cy="2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школьные дела постепенно переходят от понедельника к выходным.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8800" y="1955850"/>
            <a:ext cx="3516000" cy="12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второго класса достаточно четырёх коротких моделей: они звучат просто, запоминаются быстро и дают первый уверенный шаг в разговоре о времени.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331600" y="1045761"/>
            <a:ext cx="45423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фразы
</a:t>
            </a:r>
            <a:endParaRPr lang="en-US" sz="7200" dirty="0"/>
          </a:p>
        </p:txBody>
      </p:sp>
      <p:sp>
        <p:nvSpPr>
          <p:cNvPr id="6" name="Text 3"/>
          <p:cNvSpPr txBox="1"/>
          <p:nvPr/>
        </p:nvSpPr>
        <p:spPr>
          <a:xfrm>
            <a:off x="4331600" y="2377711"/>
            <a:ext cx="45423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94" b="1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помогают сказать о дне, завтрашнем дне и каникулах без длинных предложений.
</a:t>
            </a:r>
            <a:endParaRPr lang="en-US" sz="2494" dirty="0"/>
          </a:p>
        </p:txBody>
      </p:sp>
      <p:sp>
        <p:nvSpPr>
          <p:cNvPr id="7" name="Text 4"/>
          <p:cNvSpPr txBox="1"/>
          <p:nvPr/>
        </p:nvSpPr>
        <p:spPr>
          <a:xfrm>
            <a:off x="268800" y="4721675"/>
            <a:ext cx="35160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«Mein Kalender»
</a:t>
            </a:r>
            <a:endParaRPr lang="en-US" sz="75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8588" y="0"/>
            <a:ext cx="3124274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65850" y="2643472"/>
            <a:ext cx="38517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помогает сразу понять, что записано в календаре: красный — для праздников, синий — для школы, зелёный — для отдыха. Так ребёнок быстрее находит нужный день.
</a:t>
            </a:r>
            <a:endParaRPr lang="en-US" sz="957" dirty="0"/>
          </a:p>
        </p:txBody>
      </p:sp>
      <p:sp>
        <p:nvSpPr>
          <p:cNvPr id="6" name="Text 1"/>
          <p:cNvSpPr txBox="1"/>
          <p:nvPr/>
        </p:nvSpPr>
        <p:spPr>
          <a:xfrm>
            <a:off x="665850" y="3580872"/>
            <a:ext cx="38517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Значки делают записи почти как маленькие картинки-подсказки. Звезда напоминает о празднике, книга — об уроке, шарик — о дне рождения, а чемодан — о поездке.
</a:t>
            </a:r>
            <a:endParaRPr lang="en-US" sz="957" dirty="0"/>
          </a:p>
        </p:txBody>
      </p:sp>
      <p:sp>
        <p:nvSpPr>
          <p:cNvPr id="7" name="Text 2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270000"/>
            <a:ext cx="54741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 и значки в календаре
</a:t>
            </a:r>
            <a:endParaRPr lang="en-US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Даты, числа и порядковый счёт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ребёнок замечает число на странице календаря и учится читать его по-немецки. Это помогает не теряться в датах и аккуратно называть нужный день.
</a:t>
            </a:r>
            <a:endParaRPr lang="en-US" sz="957" dirty="0"/>
          </a:p>
        </p:txBody>
      </p:sp>
      <p:sp>
        <p:nvSpPr>
          <p:cNvPr id="6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к числу добавляется порядок: der erste Tag, der zweite Tag, der dritte Tag. Такие слова учат понимать, что один день идёт за другим.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ученик сопоставляет число месяца с днём недели. Так календарь становится понятным не только как список чисел, но и как порядок событий.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4822913" y="3220388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Наконец, простые модели соединяют счёт и речь. Ребёнок видит запись, произносит её и легко связывает немецкое слово с нужной датой.
</a:t>
            </a:r>
            <a:endParaRPr lang="en-US" sz="95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123" y="1426575"/>
            <a:ext cx="8603753" cy="33729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86040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заполняется личный календарь ученика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690550"/>
            <a:ext cx="8604000" cy="2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школьник шаг за шагом собирает записи в календаре.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1686575"/>
            <a:ext cx="324900" cy="324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9792" y="1675625"/>
            <a:ext cx="303450" cy="34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8158" y="1719065"/>
            <a:ext cx="324900" cy="2599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37233" y="1704625"/>
            <a:ext cx="324900" cy="2888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и особые дни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2366023"/>
            <a:ext cx="20367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der Feiertag помогает назвать особый день, когда не всё как обычно. Это может быть школьный праздник, семейное торжество или просто радостный день в календаре.
</a:t>
            </a:r>
            <a:endParaRPr lang="en-US" sz="1057" dirty="0"/>
          </a:p>
        </p:txBody>
      </p:sp>
      <p:sp>
        <p:nvSpPr>
          <p:cNvPr id="9" name="Text 3"/>
          <p:cNvSpPr txBox="1"/>
          <p:nvPr/>
        </p:nvSpPr>
        <p:spPr>
          <a:xfrm>
            <a:off x="2459081" y="2366023"/>
            <a:ext cx="20367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рождения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der Geburtstag легко запомнить, потому что оно связано с подарками, пожеланиями и свечками. В календаре этот день хочется отмечать особенно ярко.
</a:t>
            </a:r>
            <a:endParaRPr lang="en-US" sz="1057" dirty="0"/>
          </a:p>
        </p:txBody>
      </p:sp>
      <p:sp>
        <p:nvSpPr>
          <p:cNvPr id="10" name="Text 4"/>
          <p:cNvSpPr txBox="1"/>
          <p:nvPr/>
        </p:nvSpPr>
        <p:spPr>
          <a:xfrm>
            <a:off x="4648162" y="2366023"/>
            <a:ext cx="20367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событие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die Schule и das Fest подходят для классных мероприятий, концертов и встреч. Они помогают понять, что в календаре есть не только уроки, но и приятные события.
</a:t>
            </a:r>
            <a:endParaRPr lang="en-US" sz="1057" dirty="0"/>
          </a:p>
        </p:txBody>
      </p:sp>
      <p:sp>
        <p:nvSpPr>
          <p:cNvPr id="11" name="Text 5"/>
          <p:cNvSpPr txBox="1"/>
          <p:nvPr/>
        </p:nvSpPr>
        <p:spPr>
          <a:xfrm>
            <a:off x="6837243" y="2366023"/>
            <a:ext cx="20367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Каникулы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die Ferien сразу напоминает об отдыхе, поездках и свободном времени. Для младших школьников это самое радостное слово календаря, почти как маленькое волшебство.
</a:t>
            </a:r>
            <a:endParaRPr lang="en-US" sz="105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02049" y="0"/>
            <a:ext cx="3239802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7265" y="2256588"/>
            <a:ext cx="39756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ребёнок подписывает знакомые дни и месяцы простыми немецкими словами. Рядом с Montag может появиться Schule, а рядом с Juni — Sommer. Так слово не висит в воздухе, а живёт на странице.
</a:t>
            </a:r>
            <a:endParaRPr lang="en-US" sz="957" dirty="0"/>
          </a:p>
        </p:txBody>
      </p:sp>
      <p:sp>
        <p:nvSpPr>
          <p:cNvPr id="7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270000"/>
            <a:ext cx="54741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календарь помогает учить новые слова
</a:t>
            </a:r>
            <a:endParaRPr lang="en-US" sz="2000" dirty="0"/>
          </a:p>
        </p:txBody>
      </p:sp>
      <p:sp>
        <p:nvSpPr>
          <p:cNvPr id="9" name="Text 3"/>
          <p:cNvSpPr txBox="1"/>
          <p:nvPr/>
        </p:nvSpPr>
        <p:spPr>
          <a:xfrm>
            <a:off x="417265" y="3715325"/>
            <a:ext cx="39756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календарь превращается в маленький словарь с картинками и датами. Когда ученик видит Geburtstag, Ferien или Fest, он вспоминает событие, произносит слово и запоминает его гораздо легче.
</a:t>
            </a:r>
            <a:endParaRPr lang="en-US" sz="95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правила аккуратной записи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Пишите цифры чётко и одинаково, чтобы дата читалась сразу. Если запись маленькая и понятная, календарь выглядит аккуратно и не заставляет гадать, что там было задумано.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Сохраняйте один и тот же порядок: месяц, число, событие. Когда все записи устроены одинаково, их легко найти, прочитать и не перепутать местами.
</a:t>
            </a:r>
            <a:endParaRPr lang="en-US" sz="957" dirty="0"/>
          </a:p>
        </p:txBody>
      </p:sp>
      <p:sp>
        <p:nvSpPr>
          <p:cNvPr id="6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дело уже сделано, можно отметить его словом erledigt. А если планы изменились, старую запись лучше заменить новой, чтобы календарь не спорил сам с собой.
</a:t>
            </a:r>
            <a:endParaRPr lang="en-US" sz="957" dirty="0"/>
          </a:p>
        </p:txBody>
      </p:sp>
      <p:sp>
        <p:nvSpPr>
          <p:cNvPr id="7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6823" y="1270371"/>
            <a:ext cx="5197200" cy="111151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76823" y="2494178"/>
            <a:ext cx="5197200" cy="11115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76823" y="3717977"/>
            <a:ext cx="5197200" cy="111151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Страницы года в моём календаре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9967" y="1269325"/>
            <a:ext cx="3099600" cy="10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Январь: первые записи года
</a:t>
            </a:r>
            <a:pPr algn="l" indent="0" marL="0">
              <a:lnSpc>
                <a:spcPct val="115000"/>
              </a:lnSpc>
              <a:buNone/>
            </a:pPr>
            <a:r>
              <a:rPr lang="en-US" sz="3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январе календарь часто открывается после каникул, когда ещё пахнет праздником и новым началом. На странице появляются первые уроки, прогулки и заметки о зиме. Потом эти маленькие записи помогают вспомнить, как начинался год.
</a:t>
            </a:r>
            <a:endParaRPr lang="en-US" sz="1057" dirty="0"/>
          </a:p>
        </p:txBody>
      </p:sp>
      <p:sp>
        <p:nvSpPr>
          <p:cNvPr id="9" name="Text 3"/>
          <p:cNvSpPr txBox="1"/>
          <p:nvPr/>
        </p:nvSpPr>
        <p:spPr>
          <a:xfrm>
            <a:off x="259325" y="2493129"/>
            <a:ext cx="3099600" cy="10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6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Май: месяц тёплых событий
</a:t>
            </a:r>
            <a:pPr algn="l" indent="0" marL="0">
              <a:lnSpc>
                <a:spcPct val="115000"/>
              </a:lnSpc>
              <a:buNone/>
            </a:pPr>
            <a:r>
              <a:rPr lang="en-US" sz="353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мае календарь становится особенно живым: рядом могут оказаться праздники, школьные дела и долгожданные выходные. Здесь легко найти место для рисунка, яркой отметки и короткой фразы по-немецки. Страница выглядит как тёплая открытка, а не как скучная тетрадь.
</a:t>
            </a:r>
            <a:endParaRPr lang="en-US" sz="1046" dirty="0"/>
          </a:p>
        </p:txBody>
      </p:sp>
      <p:sp>
        <p:nvSpPr>
          <p:cNvPr id="10" name="Text 4"/>
          <p:cNvSpPr txBox="1"/>
          <p:nvPr/>
        </p:nvSpPr>
        <p:spPr>
          <a:xfrm>
            <a:off x="259325" y="3716928"/>
            <a:ext cx="3099600" cy="10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6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Сентябрь: новый ритм и новые планы
</a:t>
            </a:r>
            <a:pPr algn="l" indent="0" marL="0">
              <a:lnSpc>
                <a:spcPct val="115000"/>
              </a:lnSpc>
              <a:buNone/>
            </a:pPr>
            <a:r>
              <a:rPr lang="en-US" sz="353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сентябре в календаре снова появляется школьный порядок: уроки, кружки, важные даты и первые осенние дела. По этим записям видно, как ребёнок входит в новый учебный год. Такая страница напоминает карту пути, где каждый день оставляет свой след.
</a:t>
            </a:r>
            <a:endParaRPr lang="en-US" sz="104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даёт урок о календаре на немецком языке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быстро запоминает дни недели, месяцы и времена года, потому что видит их не отдельно, а в знакомом календаре с понятными событиями.
</a:t>
            </a:r>
            <a:endParaRPr lang="en-US" sz="957" dirty="0"/>
          </a:p>
        </p:txBody>
      </p:sp>
      <p:sp>
        <p:nvSpPr>
          <p:cNvPr id="6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слова связываются с жизнью школьника: уроками, праздниками, семьёй, отдыхом и маленькими планами. Так язык становится ближе и понятнее.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Ученику легче говорить короткими фразами о том, что было вчера, что будет завтра и когда наступят каникулы. Это хороший старт для уверенной речи.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4822913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помогает не только учить слова, но и понимать порядок дат. Календарь учит аккуратности, вниманию и умению замечать время вокруг себя.
</a:t>
            </a:r>
            <a:endParaRPr lang="en-US" sz="95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9625" y="1085000"/>
            <a:ext cx="39945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Mein Kalender — мой помощник каждый день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289625" y="2690125"/>
            <a:ext cx="3575100" cy="13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Mein Kalender помогает видеть время, планировать дела и запоминать добрые события. Дни недели, месяцы и праздники звучат по-немецки просто, понятно и очень по-школьному.
</a:t>
            </a:r>
            <a:endParaRPr lang="en-US" sz="105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2026-05-24T23:49:47Z</dcterms:created>
  <dcterms:modified xsi:type="dcterms:W3CDTF">2026-05-24T23:49:47Z</dcterms:modified>
</cp:coreProperties>
</file>