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jpe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jpe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3006" y="-86600"/>
            <a:ext cx="4683737" cy="528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9650" y="1650650"/>
            <a:ext cx="5344200" cy="19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4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человека: ключевые этапы, концепции и открытия
</a:t>
            </a:r>
            <a:pPr algn="l" indent="0" marL="0">
              <a:lnSpc>
                <a:spcPct val="90000"/>
              </a:lnSpc>
              <a:buNone/>
            </a:pPr>
            <a:r>
              <a:rPr lang="en-US" sz="174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41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первых организмов до современного Homo sapiens через открытия и исследования.
</a:t>
            </a:r>
            <a:endParaRPr lang="en-US" sz="3744" dirty="0"/>
          </a:p>
        </p:txBody>
      </p:sp>
      <p:sp>
        <p:nvSpPr>
          <p:cNvPr id="7" name="Text 1"/>
          <p:cNvSpPr txBox="1"/>
          <p:nvPr/>
        </p:nvSpPr>
        <p:spPr>
          <a:xfrm>
            <a:off x="1108325" y="4290225"/>
            <a:ext cx="4400100" cy="46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701" y="627950"/>
            <a:ext cx="3479599" cy="3999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4649725" y="1391425"/>
            <a:ext cx="4050900" cy="27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изучения эволюции человека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— это процесс изменения видов с течением времени, ведущий к появлению новых форм жизни. Теория Дарвина объяснила видообразование, что помогло понять развитие человека и его культурное разнообразие. Археология и палеонтология раскрывают прошлое через находки орудий и останков.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587" y="1026568"/>
            <a:ext cx="2458500" cy="1675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2787" y="1026568"/>
            <a:ext cx="2458500" cy="167581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2987" y="1026568"/>
            <a:ext cx="2458500" cy="167581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A0A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зародилась жизнь на Земле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7425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началась около 3,5 миллиардов лет назад с простейших бактерий и архей, одноклеточных без ядра. Они заселили океаны, задав основу для дальнейшей эволюции разнообразных организмов.
</a:t>
            </a:r>
            <a:endParaRPr lang="en-US" sz="951" dirty="0"/>
          </a:p>
        </p:txBody>
      </p:sp>
      <p:sp>
        <p:nvSpPr>
          <p:cNvPr id="12" name="Text 3"/>
          <p:cNvSpPr txBox="1"/>
          <p:nvPr/>
        </p:nvSpPr>
        <p:spPr>
          <a:xfrm>
            <a:off x="7425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8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жизни: первые микроорганизмы
</a:t>
            </a:r>
            <a:endParaRPr lang="en-US" sz="1318" dirty="0"/>
          </a:p>
        </p:txBody>
      </p:sp>
      <p:sp>
        <p:nvSpPr>
          <p:cNvPr id="13" name="Text 4"/>
          <p:cNvSpPr txBox="1"/>
          <p:nvPr/>
        </p:nvSpPr>
        <p:spPr>
          <a:xfrm>
            <a:off x="35127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Примерно 1,5 миллиарда лет назад появились первые многоклеточные организмы. Это позволило сформироваться животным и растениям, заложив базу для сложных форм жизни.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5127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многоклеточных
</a:t>
            </a:r>
            <a:endParaRPr lang="en-US" sz="1375" dirty="0"/>
          </a:p>
        </p:txBody>
      </p:sp>
      <p:sp>
        <p:nvSpPr>
          <p:cNvPr id="15" name="Text 6"/>
          <p:cNvSpPr txBox="1"/>
          <p:nvPr/>
        </p:nvSpPr>
        <p:spPr>
          <a:xfrm>
            <a:off x="62829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течение миллиардов лет происходило адаптивное усложнение жизни в ответ на изменения окружающей среды, что привело к диверсификации биологических видов.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62829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3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эволюционных процессов
</a:t>
            </a:r>
            <a:endParaRPr lang="en-US" sz="132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575" y="1026132"/>
            <a:ext cx="2458500" cy="2420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2775" y="1026132"/>
            <a:ext cx="2458500" cy="242008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12975" y="1026132"/>
            <a:ext cx="2458500" cy="2420086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млекопитающих и приматов
</a:t>
            </a:r>
            <a:endParaRPr lang="en-US" sz="2600" dirty="0"/>
          </a:p>
        </p:txBody>
      </p:sp>
      <p:sp>
        <p:nvSpPr>
          <p:cNvPr id="13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4" name="Text 2"/>
          <p:cNvSpPr txBox="1"/>
          <p:nvPr/>
        </p:nvSpPr>
        <p:spPr>
          <a:xfrm>
            <a:off x="742500" y="3895569"/>
            <a:ext cx="2117400" cy="4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8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появились около 200 миллионов лет назад как небольшие ночные животные с шерстью и теплокровностью. Они пережили динозавров и заняли новые экологические ниши.
</a:t>
            </a:r>
            <a:endParaRPr lang="en-US" sz="768" dirty="0"/>
          </a:p>
        </p:txBody>
      </p:sp>
      <p:sp>
        <p:nvSpPr>
          <p:cNvPr id="15" name="Text 3"/>
          <p:cNvSpPr txBox="1"/>
          <p:nvPr/>
        </p:nvSpPr>
        <p:spPr>
          <a:xfrm>
            <a:off x="742501" y="3566163"/>
            <a:ext cx="21174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7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Рождение млекопитающих
</a:t>
            </a:r>
            <a:endParaRPr lang="en-US" sz="1247" dirty="0"/>
          </a:p>
        </p:txBody>
      </p:sp>
      <p:sp>
        <p:nvSpPr>
          <p:cNvPr id="16" name="Text 4"/>
          <p:cNvSpPr txBox="1"/>
          <p:nvPr/>
        </p:nvSpPr>
        <p:spPr>
          <a:xfrm>
            <a:off x="3512700" y="3895569"/>
            <a:ext cx="2117400" cy="4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65 миллионов лет назад вымирание открыло возможности для быстрого развития млекопитающих, что стало основой для первичного расцвета приматов.
</a:t>
            </a:r>
            <a:endParaRPr lang="en-US" sz="800" dirty="0"/>
          </a:p>
        </p:txBody>
      </p:sp>
      <p:sp>
        <p:nvSpPr>
          <p:cNvPr id="17" name="Text 5"/>
          <p:cNvSpPr txBox="1"/>
          <p:nvPr/>
        </p:nvSpPr>
        <p:spPr>
          <a:xfrm>
            <a:off x="3512701" y="3566163"/>
            <a:ext cx="21174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9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массового вымирания динозавров
</a:t>
            </a:r>
            <a:endParaRPr lang="en-US" sz="839" dirty="0"/>
          </a:p>
        </p:txBody>
      </p:sp>
      <p:sp>
        <p:nvSpPr>
          <p:cNvPr id="18" name="Text 6"/>
          <p:cNvSpPr txBox="1"/>
          <p:nvPr/>
        </p:nvSpPr>
        <p:spPr>
          <a:xfrm>
            <a:off x="6282899" y="3895569"/>
            <a:ext cx="2117400" cy="4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8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Приматы возникли с приспособлениями для жизни на деревьях: хватательные конечности, острое зрение и увеличенный мозг, что давало преимущества в поиске пищи и защите.
</a:t>
            </a:r>
            <a:endParaRPr lang="en-US" sz="768" dirty="0"/>
          </a:p>
        </p:txBody>
      </p:sp>
      <p:sp>
        <p:nvSpPr>
          <p:cNvPr id="19" name="Text 7"/>
          <p:cNvSpPr txBox="1"/>
          <p:nvPr/>
        </p:nvSpPr>
        <p:spPr>
          <a:xfrm>
            <a:off x="6282900" y="3566163"/>
            <a:ext cx="21174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9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первых приматов
</a:t>
            </a:r>
            <a:endParaRPr lang="en-US" sz="113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древнейших приматов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1642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глаза помогали приматам хорошо видеть в темноте, что важно для ночного образа жизни и безопасности на деревьях.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4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существа вели древесный образ жизни, питались плодами и насекомыми, что влияло на развитие моторики и охоты.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418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 социальных группах с развитым взаимодействием обеспечивала защиту, поддержку и усложнение поведения приматов.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587" y="1026568"/>
            <a:ext cx="2458500" cy="1675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2787" y="1026568"/>
            <a:ext cx="2458500" cy="167581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2987" y="1026568"/>
            <a:ext cx="2458500" cy="167581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A0A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Австралопитеки — первые гоминины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7425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Австралопитеки жили 4–2 миллиона лет назад, были ростом около метра и ходили прямо, что было важным шагом к человеческому развитию.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7425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австралопитеков в Африке
</a:t>
            </a:r>
            <a:endParaRPr lang="en-US" sz="1222" dirty="0"/>
          </a:p>
        </p:txBody>
      </p:sp>
      <p:sp>
        <p:nvSpPr>
          <p:cNvPr id="13" name="Text 4"/>
          <p:cNvSpPr txBox="1"/>
          <p:nvPr/>
        </p:nvSpPr>
        <p:spPr>
          <a:xfrm>
            <a:off x="35127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Объем мозга у австралопитеков достигал до 500 см³, что меньше современного человека, но свидетельствует о прогрессирующей эволюции.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5127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Анатомические особенности
</a:t>
            </a:r>
            <a:endParaRPr lang="en-US" sz="1375" dirty="0"/>
          </a:p>
        </p:txBody>
      </p:sp>
      <p:sp>
        <p:nvSpPr>
          <p:cNvPr id="15" name="Text 6"/>
          <p:cNvSpPr txBox="1"/>
          <p:nvPr/>
        </p:nvSpPr>
        <p:spPr>
          <a:xfrm>
            <a:off x="62829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Отпечатки следов обнаруженные в Летоли позволяют изучать походку и образ жизни австралопитеков, раскрывая детали их передвижения и поведения.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62829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находок в Летоли
</a:t>
            </a:r>
            <a:endParaRPr lang="en-US" sz="137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0675" y="2239255"/>
            <a:ext cx="4007700" cy="126714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Australopithecus и Homo habilis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645600" y="17364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характеристики двух ключевых предков человека по периодам, росту, объему мозга и наличию орудий труда.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45600" y="29422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habilis впервые стал создавать каменные орудия, что свидетельствует о развитии мышления и культуры.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5600" y="4598225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Антропологические исследования и публикации
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91660" y="927850"/>
            <a:ext cx="3145181" cy="332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963325" y="1580275"/>
            <a:ext cx="3353100" cy="10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2,5 млн лет назад Homo habilis начал изготавливать первые каменные рубила и скребки, что значительно расширило возможности охоты и обработки пищи.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63325" y="3308675"/>
            <a:ext cx="3353100" cy="10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Появляется коллективная деятельность и примитивные формы общения, способствовавшие кооперации и передаче знаний внутри групп.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92300" y="627725"/>
            <a:ext cx="3686100" cy="49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habilis: инновации в поведении
</a:t>
            </a:r>
            <a:endParaRPr lang="en-US" sz="1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9800" y="1366390"/>
            <a:ext cx="4010100" cy="32738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erectus: огонь и миграции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719575" y="1836550"/>
            <a:ext cx="19974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вид освоил контроль над огнем, что обеспечило тепло, защиту и приготовление пищи, а также способствовало социальному развитию.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499888" y="1836550"/>
            <a:ext cx="19974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erectus распространился из Африки в Евразию, доказательством чему служат находки в Грузии, Индонезии и Китае.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роста объема мозга в эволюции гоминид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мозга сопровождался развитием интеллекта и сложного поведения с каждым новым видом.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значительный скачок мозга у неандертальцев и последующую адаптацию у Homo sapiens.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палеоантропологии, последние данные 2024 года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625" y="1027039"/>
            <a:ext cx="3933900" cy="25124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7575" y="1027039"/>
            <a:ext cx="3933900" cy="251247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Неандертальцы: адаптация, культура и генетическое наследие
</a:t>
            </a:r>
            <a:endParaRPr lang="en-US" sz="2600" dirty="0"/>
          </a:p>
        </p:txBody>
      </p:sp>
      <p:sp>
        <p:nvSpPr>
          <p:cNvPr id="11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844500" y="3973791"/>
            <a:ext cx="3387900" cy="40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6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Неандертальцы обладали крепким телосложением и широкой грудной клеткой, что помогало им эффективно сохранять тепло в суровом климате Европы и Западной Азии. Эти черты были ключевыми для их выживания в ледниковый период.
</a:t>
            </a:r>
            <a:endParaRPr lang="en-US" sz="806" dirty="0"/>
          </a:p>
        </p:txBody>
      </p:sp>
      <p:sp>
        <p:nvSpPr>
          <p:cNvPr id="13" name="Text 3"/>
          <p:cNvSpPr txBox="1"/>
          <p:nvPr/>
        </p:nvSpPr>
        <p:spPr>
          <a:xfrm>
            <a:off x="844501" y="3680068"/>
            <a:ext cx="3387900" cy="20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Массивный облик и выживание в холодных условиях
</a:t>
            </a:r>
            <a:endParaRPr lang="en-US" sz="984" dirty="0"/>
          </a:p>
        </p:txBody>
      </p:sp>
      <p:sp>
        <p:nvSpPr>
          <p:cNvPr id="14" name="Text 4"/>
          <p:cNvSpPr txBox="1"/>
          <p:nvPr/>
        </p:nvSpPr>
        <p:spPr>
          <a:xfrm>
            <a:off x="4909449" y="3973791"/>
            <a:ext cx="3387900" cy="40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6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Погребальные ритуалы и изготовление сложных орудий свидетельствуют о развитом мышлении и культуре неандертальцев. Современные люди имеют 1,5–2% ДНК неандертальцев, что указывает на их вклад в наше генетическое наследие.
</a:t>
            </a:r>
            <a:endParaRPr lang="en-US" sz="806" dirty="0"/>
          </a:p>
        </p:txBody>
      </p:sp>
      <p:sp>
        <p:nvSpPr>
          <p:cNvPr id="15" name="Text 5"/>
          <p:cNvSpPr txBox="1"/>
          <p:nvPr/>
        </p:nvSpPr>
        <p:spPr>
          <a:xfrm>
            <a:off x="4909451" y="3680068"/>
            <a:ext cx="3387900" cy="20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1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традиции и наследие в генах
</a:t>
            </a:r>
            <a:endParaRPr lang="en-US" sz="126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 и расселение древних гоминид по Земле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данные о временных и географических маршрутах миграций в палеоантропологии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587" y="1026568"/>
            <a:ext cx="2458500" cy="1675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2787" y="1026568"/>
            <a:ext cx="2458500" cy="167581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2987" y="1026568"/>
            <a:ext cx="2458500" cy="167581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A0A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человек (Homo sapiens): появление и расселение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7425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sapiens сформировался в Африке приблизительно 200–300 тысяч лет назад. Эта эпоха отметила уникальное развитие сложного мышления и культурных навыков.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7425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в Африке
</a:t>
            </a:r>
            <a:endParaRPr lang="en-US" sz="1375" dirty="0"/>
          </a:p>
        </p:txBody>
      </p:sp>
      <p:sp>
        <p:nvSpPr>
          <p:cNvPr id="13" name="Text 4"/>
          <p:cNvSpPr txBox="1"/>
          <p:nvPr/>
        </p:nvSpPr>
        <p:spPr>
          <a:xfrm>
            <a:off x="35127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миграции начались около 60–40 тысяч лет назад, когда Homo sapiens расселился по Евразии, Австралии и Америке, адаптируясь к разным климатическим условиям.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5127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 и освоение новых территорий
</a:t>
            </a:r>
            <a:endParaRPr lang="en-US" sz="1375" dirty="0"/>
          </a:p>
        </p:txBody>
      </p:sp>
      <p:sp>
        <p:nvSpPr>
          <p:cNvPr id="15" name="Text 6"/>
          <p:cNvSpPr txBox="1"/>
          <p:nvPr/>
        </p:nvSpPr>
        <p:spPr>
          <a:xfrm>
            <a:off x="62829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этот период формируется социальная организация, появляются первые украшения, наскальные росписи и постоянные поселения, свидетельствующие о культурном расцвете.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62829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сложных обществ
</a:t>
            </a:r>
            <a:endParaRPr lang="en-US" sz="137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9800" y="1366390"/>
            <a:ext cx="4010100" cy="32738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речи и коммуникации у Homo sapiens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719575" y="1836550"/>
            <a:ext cx="19974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полноценной речи обеспечило передаче знаний и культурных традиций в рамках групп, что стало основой для коллективного выживания и прогресса.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499888" y="1836550"/>
            <a:ext cx="19974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наскальных рисунков в пещерах Ласко и Альтамира иллюстрирует необходимость в символическом общении и отражает важность языка в жизни человека.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1725" y="368350"/>
            <a:ext cx="3706800" cy="82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Зарождение искусства и религии в верхнем палеолите
</a:t>
            </a:r>
            <a:endParaRPr lang="en-US" sz="19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740675" y="1813675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Фигуры Венеры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изящных скульптур женских фигур, символизирующих плодородие и духовные идеи общества.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740675" y="3591625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практики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захоронений и ритуалов, отражающих развитие символического мышления и верований.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151150" y="92470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40 тыс. лет назад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наскального искусства с красочными изображениями животных в пещерах Ласко и Альтамира.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151150" y="270265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украшения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Изготовление из кости и камня украшений, указывающих на социальный статус или принадлежность к группе.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725" y="275175"/>
            <a:ext cx="4600500" cy="63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44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Фермерская революция: одомашнивание животных и переход к земледелию
</a:t>
            </a:r>
            <a:endParaRPr lang="en-US" sz="1744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464975" y="1018525"/>
            <a:ext cx="22506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тыс. лет назад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одомашнивания собак — первых животных-компаньонов и помощников человека.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163975" y="1018525"/>
            <a:ext cx="22506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тыс. лет назад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земледелия и формирование первых постоянных поселений в неолитическом периоде.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026125" y="3033400"/>
            <a:ext cx="22506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тыс. лет назад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Одомашнивание овец и коз как источников пищи и сырья для одежды.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численности населения в ходе эволюции Homo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Наблюдается резкий рост численности Homo sapiens с неолитического периода, связанный с переходом к земледелию и оседлому образу жизни.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как технологический и культурный прогресс влиял на демографический рост людей в истории.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антропологических исследований и палеодемографии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88498"/>
            <a:ext cx="9144000" cy="21520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45600" y="197125"/>
            <a:ext cx="7852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и древние гены человека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774100" y="1684625"/>
            <a:ext cx="27588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 «Геном человека»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89350" y="1684625"/>
            <a:ext cx="27588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и миграции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774100" y="2158925"/>
            <a:ext cx="3395700" cy="9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 секвенирования человеческого генома открыл присутствие неандертальской и денисовской ДНК в современных популяциях, подтверждая древние скрещивания.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89350" y="2158925"/>
            <a:ext cx="3395700" cy="9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исследования помогли проследить пути миграций древних гоминид и выявить тесные взаимосвязи между разными группами в прошлом.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0700" y="2170232"/>
            <a:ext cx="4007700" cy="159718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45600" y="251450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хронология ключевых этапов эволюции человека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645600" y="181837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виды, временные рамки и их отличительные особенности, зафиксированные в научных источниках.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45600" y="3067875"/>
            <a:ext cx="3077700" cy="9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демонстрирует важные шаги в эволюции человека и развитие его биологической и культурной сложности.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45600" y="4201350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Антропологические и археологические исследования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0638" y="2505275"/>
            <a:ext cx="3842700" cy="130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эволюции помогает осознать происхождение и разнообразие людей, а также формирует базу для дальнейших научных открытий и устойчивого развития общества.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399025" y="1311600"/>
            <a:ext cx="4023600" cy="11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человека — ключ к пониманию нашего мира
</a:t>
            </a:r>
            <a:endParaRPr lang="en-US" sz="2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2026-05-09T03:11:17Z</dcterms:created>
  <dcterms:modified xsi:type="dcterms:W3CDTF">2026-05-09T03:11:17Z</dcterms:modified>
</cp:coreProperties>
</file>