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16400" y="1428399"/>
            <a:ext cx="8059200" cy="784670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30375" y="2331350"/>
            <a:ext cx="7529100" cy="50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«Василий Тёркин»: поэма о простом солдате и силе характера
</a:t>
            </a:r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фронтовой стойкости, написанная живым народным языком.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530375" y="8050825"/>
            <a:ext cx="7529100" cy="12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8950" y="2235947"/>
            <a:ext cx="8053500" cy="80299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242500" y="9536150"/>
            <a:ext cx="92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9020150" y="3242100"/>
            <a:ext cx="7925400" cy="55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Твардовского выросла из фронтового опыта автора и наблюдений за реальными солдатами. Она заговорила с бойцами без высоких слов и быстро стала одним из самых узнаваемых произведений о Великой Отечественной войне.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519350" y="468400"/>
            <a:ext cx="14526600" cy="12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рождался «Василий Тёркин»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6358" y="2915264"/>
            <a:ext cx="707175" cy="80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41345" y="2915264"/>
            <a:ext cx="808200" cy="80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06845" y="2915264"/>
            <a:ext cx="808200" cy="80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072345" y="2915264"/>
            <a:ext cx="808200" cy="808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4437845" y="2915264"/>
            <a:ext cx="808200" cy="8082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2650" y="-56980"/>
            <a:ext cx="16622700" cy="16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Василий Тёркин
</a:t>
            </a:r>
            <a:endParaRPr lang="en-US" sz="4500" dirty="0"/>
          </a:p>
        </p:txBody>
      </p:sp>
      <p:sp>
        <p:nvSpPr>
          <p:cNvPr id="9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962350" y="5582825"/>
            <a:ext cx="2901300" cy="31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Тёркин не командир и не легендарный богатырь. Он такой же солдат, как многие на фронте, поэтому его поступки выглядят убедительно и вызывают доверие.
</a:t>
            </a:r>
            <a:endParaRPr lang="en-US" sz="2415" dirty="0"/>
          </a:p>
        </p:txBody>
      </p:sp>
      <p:sp>
        <p:nvSpPr>
          <p:cNvPr id="11" name="Text 3"/>
          <p:cNvSpPr txBox="1"/>
          <p:nvPr/>
        </p:nvSpPr>
        <p:spPr>
          <a:xfrm>
            <a:off x="962350" y="4060600"/>
            <a:ext cx="2901300" cy="11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Обычный пехотинец
</a:t>
            </a:r>
            <a:endParaRPr lang="en-US" sz="3200" dirty="0"/>
          </a:p>
        </p:txBody>
      </p:sp>
      <p:sp>
        <p:nvSpPr>
          <p:cNvPr id="12" name="Text 4"/>
          <p:cNvSpPr txBox="1"/>
          <p:nvPr/>
        </p:nvSpPr>
        <p:spPr>
          <a:xfrm>
            <a:off x="4327850" y="5582825"/>
            <a:ext cx="2901300" cy="31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трудную минуту герой умеет пошутить и разрядить обстановку. Его шутки не скрывают опасность, а помогают пережить страх и усталость.
</a:t>
            </a:r>
            <a:endParaRPr lang="en-US" sz="2415" dirty="0"/>
          </a:p>
        </p:txBody>
      </p:sp>
      <p:sp>
        <p:nvSpPr>
          <p:cNvPr id="13" name="Text 5"/>
          <p:cNvSpPr txBox="1"/>
          <p:nvPr/>
        </p:nvSpPr>
        <p:spPr>
          <a:xfrm>
            <a:off x="4327850" y="4060600"/>
            <a:ext cx="2901300" cy="11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 юмора
</a:t>
            </a:r>
            <a:endParaRPr lang="en-US" sz="3200" dirty="0"/>
          </a:p>
        </p:txBody>
      </p:sp>
      <p:sp>
        <p:nvSpPr>
          <p:cNvPr id="14" name="Text 6"/>
          <p:cNvSpPr txBox="1"/>
          <p:nvPr/>
        </p:nvSpPr>
        <p:spPr>
          <a:xfrm>
            <a:off x="7693350" y="5582825"/>
            <a:ext cx="2901300" cy="31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Тёркин быстро находит выход из сложной ситуации и действует без лишней суеты. Его находчивость особенно заметна там, где важны простое решение и холодная голова.
</a:t>
            </a:r>
            <a:endParaRPr lang="en-US" sz="2173" dirty="0"/>
          </a:p>
        </p:txBody>
      </p:sp>
      <p:sp>
        <p:nvSpPr>
          <p:cNvPr id="15" name="Text 7"/>
          <p:cNvSpPr txBox="1"/>
          <p:nvPr/>
        </p:nvSpPr>
        <p:spPr>
          <a:xfrm>
            <a:off x="7693350" y="4060600"/>
            <a:ext cx="2901300" cy="11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Смекалка
</a:t>
            </a:r>
            <a:endParaRPr lang="en-US" sz="3200" dirty="0"/>
          </a:p>
        </p:txBody>
      </p:sp>
      <p:sp>
        <p:nvSpPr>
          <p:cNvPr id="16" name="Text 8"/>
          <p:cNvSpPr txBox="1"/>
          <p:nvPr/>
        </p:nvSpPr>
        <p:spPr>
          <a:xfrm>
            <a:off x="11058850" y="5582825"/>
            <a:ext cx="2901300" cy="31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думает не только о себе, но и о других. Он поддерживает сослуживцев словом и делом, потому что на войне никто не должен оставаться один.
</a:t>
            </a:r>
            <a:endParaRPr lang="en-US" sz="2405" dirty="0"/>
          </a:p>
        </p:txBody>
      </p:sp>
      <p:sp>
        <p:nvSpPr>
          <p:cNvPr id="17" name="Text 9"/>
          <p:cNvSpPr txBox="1"/>
          <p:nvPr/>
        </p:nvSpPr>
        <p:spPr>
          <a:xfrm>
            <a:off x="11058850" y="4060600"/>
            <a:ext cx="2901300" cy="11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Товарищество
</a:t>
            </a:r>
            <a:endParaRPr lang="en-US" sz="3200" dirty="0"/>
          </a:p>
        </p:txBody>
      </p:sp>
      <p:sp>
        <p:nvSpPr>
          <p:cNvPr id="18" name="Text 10"/>
          <p:cNvSpPr txBox="1"/>
          <p:nvPr/>
        </p:nvSpPr>
        <p:spPr>
          <a:xfrm>
            <a:off x="14424350" y="5582825"/>
            <a:ext cx="2901300" cy="31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сила Тёркина — в терпении, выдержке и скромности. Он не хвастается, но умеет вынести трудности и сохранить человеческое достоинство.
</a:t>
            </a:r>
            <a:endParaRPr lang="en-US" sz="2341" dirty="0"/>
          </a:p>
        </p:txBody>
      </p:sp>
      <p:sp>
        <p:nvSpPr>
          <p:cNvPr id="19" name="Text 11"/>
          <p:cNvSpPr txBox="1"/>
          <p:nvPr/>
        </p:nvSpPr>
        <p:spPr>
          <a:xfrm>
            <a:off x="14424350" y="4060600"/>
            <a:ext cx="2901300" cy="11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стойкость
</a:t>
            </a:r>
            <a:endParaRPr lang="en-US" sz="3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8ED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9275" y="2025541"/>
            <a:ext cx="6981000" cy="39881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92500" y="2025541"/>
            <a:ext cx="6981000" cy="398816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1089275" y="7326432"/>
            <a:ext cx="69810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показывает не только бой, но и тяжёлые будни солдата: холод, сырость, недосып и постоянное ожидание опасности. На таком фоне особенно заметно, что мужество состоит ещё и в умении просто дожить до следующего часа.
</a:t>
            </a:r>
            <a:endParaRPr lang="en-US" sz="2322" dirty="0"/>
          </a:p>
        </p:txBody>
      </p:sp>
      <p:sp>
        <p:nvSpPr>
          <p:cNvPr id="10" name="Text 2"/>
          <p:cNvSpPr txBox="1"/>
          <p:nvPr/>
        </p:nvSpPr>
        <p:spPr>
          <a:xfrm>
            <a:off x="1089278" y="6289736"/>
            <a:ext cx="69810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Окопы, мороз и усталость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9592500" y="7326432"/>
            <a:ext cx="69810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несколько минут покоя в поэме имеют значение. Солдаты чинят одежду, разговаривают, вспоминают дом и стараются сохранить силы. Эти эпизоды делают войну не абстрактной, а очень близкой и понятной читателю.
</a:t>
            </a:r>
            <a:endParaRPr lang="en-US" sz="2322" dirty="0"/>
          </a:p>
        </p:txBody>
      </p:sp>
      <p:sp>
        <p:nvSpPr>
          <p:cNvPr id="12" name="Text 4"/>
          <p:cNvSpPr txBox="1"/>
          <p:nvPr/>
        </p:nvSpPr>
        <p:spPr>
          <a:xfrm>
            <a:off x="9592503" y="6289736"/>
            <a:ext cx="69810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отдых между боями
</a:t>
            </a:r>
            <a:endParaRPr lang="en-US" sz="2800" dirty="0"/>
          </a:p>
        </p:txBody>
      </p:sp>
      <p:sp>
        <p:nvSpPr>
          <p:cNvPr id="13" name="Text 5"/>
          <p:cNvSpPr txBox="1"/>
          <p:nvPr/>
        </p:nvSpPr>
        <p:spPr>
          <a:xfrm>
            <a:off x="679950" y="491775"/>
            <a:ext cx="16930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Тёркин на фоне фронтовой жизни
</a:t>
            </a:r>
            <a:endParaRPr lang="en-US" sz="4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Твардовский, «Василий Тёркин»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поэмы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в поэме раскрываются не лозунгами, а через короткие фронтовые эпизоды и живые диалоги.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плане — человек на войне: его характер, дружба и способность не терять надежду.
</a:t>
            </a:r>
            <a:endParaRPr lang="en-US" sz="4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06500" y="549125"/>
            <a:ext cx="13875000" cy="17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Глава «Переправа»
</a:t>
            </a:r>
            <a:endParaRPr lang="en-US" sz="4600" dirty="0"/>
          </a:p>
        </p:txBody>
      </p:sp>
      <p:sp>
        <p:nvSpPr>
          <p:cNvPr id="6" name="Text 1"/>
          <p:cNvSpPr txBox="1"/>
          <p:nvPr/>
        </p:nvSpPr>
        <p:spPr>
          <a:xfrm>
            <a:off x="1326899" y="6366545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Твардовский показывает не эффектный подвиг, а тяжёлую фронтовую работу. Каждый участник понимает, что ошибиться нельзя, потому что от действий зависит жизнь товарищей.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1326900" y="2930000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Солдаты переходят ледяную реку под огнём, и сама переправа становится испытанием на выносливость. Холод, вода и страх здесь опасны не меньше, чем вражеские выстрелы.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10101251" y="2930000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этой главе особенно ощутимы суматоха боя и цена каждого шага. Победа не выглядит лёгкой: за ней стоят потери, напряжение и полная сосредоточенность людей.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10101251" y="6366545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эпизода в том, что настоящее мужество проявляется в терпении и самоотдаче. Солдаты выполняют свой долг, несмотря на усталость и смертельную опасность.
</a:t>
            </a:r>
            <a:endParaRPr lang="en-US" sz="2600" dirty="0"/>
          </a:p>
        </p:txBody>
      </p:sp>
      <p:sp>
        <p:nvSpPr>
          <p:cNvPr id="10" name="Text 5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74600" y="807050"/>
            <a:ext cx="151998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Глава «Гармонь»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2622300" y="686975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особенно заметно, что фронтовую стойкость поддерживают не только приказы и оружие. Песня, дружеский разговор и воспоминания создают чувство единства и сохраняют человеческое тепло.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26223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Гармонь напоминает солдатам о доме, мирной жизни и прежних радостях. Несколько минут музыки помогают им отдохнуть душой и почувствовать связь с тем, что они защищают.
</a:t>
            </a:r>
            <a:endParaRPr lang="en-US" sz="2600" dirty="0"/>
          </a:p>
        </p:txBody>
      </p:sp>
      <p:sp>
        <p:nvSpPr>
          <p:cNvPr id="7" name="Text 3"/>
          <p:cNvSpPr txBox="1"/>
          <p:nvPr/>
        </p:nvSpPr>
        <p:spPr>
          <a:xfrm>
            <a:off x="106376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Глава подчёркивает простую, но важную мысль: духовная сила может быть не менее нужной, чем сила оружия. Именно такие моменты помогают солдатам выдерживать войну.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Тёркин сохраняет внутреннюю силу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повторяется в разных эпизодах поэмы и показывает источник его стойкости.
</a:t>
            </a:r>
            <a:endParaRPr lang="en-US" sz="2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6F6F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50630" y="2827747"/>
            <a:ext cx="614400" cy="614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25730" y="5988667"/>
            <a:ext cx="664200" cy="5313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567080" y="2869267"/>
            <a:ext cx="664200" cy="53136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32650" y="376226"/>
            <a:ext cx="166227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 в поэме
</a:t>
            </a:r>
            <a:endParaRPr lang="en-US" sz="4500" dirty="0"/>
          </a:p>
        </p:txBody>
      </p:sp>
      <p:sp>
        <p:nvSpPr>
          <p:cNvPr id="11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200" dirty="0"/>
          </a:p>
        </p:txBody>
      </p:sp>
      <p:sp>
        <p:nvSpPr>
          <p:cNvPr id="12" name="Text 2"/>
          <p:cNvSpPr txBox="1"/>
          <p:nvPr/>
        </p:nvSpPr>
        <p:spPr>
          <a:xfrm>
            <a:off x="832650" y="39931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 не отменяет войны, но помогает не поддаться отчаянию. Смеясь, человек как будто сохраняет внутреннюю свободу и не позволяет страху управлять собой.
</a:t>
            </a:r>
            <a:endParaRPr lang="en-US" sz="2210" dirty="0"/>
          </a:p>
        </p:txBody>
      </p:sp>
      <p:sp>
        <p:nvSpPr>
          <p:cNvPr id="13" name="Text 3"/>
          <p:cNvSpPr txBox="1"/>
          <p:nvPr/>
        </p:nvSpPr>
        <p:spPr>
          <a:xfrm>
            <a:off x="1994525" y="27964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Смех против страха
</a:t>
            </a:r>
            <a:endParaRPr lang="en-US" sz="2800" dirty="0"/>
          </a:p>
        </p:txBody>
      </p:sp>
      <p:sp>
        <p:nvSpPr>
          <p:cNvPr id="14" name="Text 4"/>
          <p:cNvSpPr txBox="1"/>
          <p:nvPr/>
        </p:nvSpPr>
        <p:spPr>
          <a:xfrm>
            <a:off x="832650" y="71554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Смех в поэме объединяет людей и помогает им пережить тяжёлые дни. Он поддерживает товарищество и показывает, что бодрость духа тоже важна на фронте.
</a:t>
            </a:r>
            <a:endParaRPr lang="en-US" sz="2300" dirty="0"/>
          </a:p>
        </p:txBody>
      </p:sp>
      <p:sp>
        <p:nvSpPr>
          <p:cNvPr id="15" name="Text 5"/>
          <p:cNvSpPr txBox="1"/>
          <p:nvPr/>
        </p:nvSpPr>
        <p:spPr>
          <a:xfrm>
            <a:off x="1994525" y="59158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чувство силы
</a:t>
            </a:r>
            <a:endParaRPr lang="en-US" sz="2600" dirty="0"/>
          </a:p>
        </p:txBody>
      </p:sp>
      <p:sp>
        <p:nvSpPr>
          <p:cNvPr id="16" name="Text 6"/>
          <p:cNvSpPr txBox="1"/>
          <p:nvPr/>
        </p:nvSpPr>
        <p:spPr>
          <a:xfrm>
            <a:off x="9473975" y="39931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Шутки Тёркина звучат просто, по-народному и без натянутости. Они делают героя похожим на реального солдата, которого можно встретить рядом, а не на книжный идеал.
</a:t>
            </a:r>
            <a:endParaRPr lang="en-US" sz="2125" dirty="0"/>
          </a:p>
        </p:txBody>
      </p:sp>
      <p:sp>
        <p:nvSpPr>
          <p:cNvPr id="17" name="Text 7"/>
          <p:cNvSpPr txBox="1"/>
          <p:nvPr/>
        </p:nvSpPr>
        <p:spPr>
          <a:xfrm>
            <a:off x="10635875" y="27964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речь
</a:t>
            </a:r>
            <a:endParaRPr lang="en-US" sz="2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88950" y="25"/>
            <a:ext cx="9197749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24725" y="2187625"/>
            <a:ext cx="7894800" cy="67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Разговорная и понятная речь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Твардовский пишет так, будто разговаривает с читателем напрямую. Короткие фразы, пословицы и простые слова делают текст ясным, живым и очень близким школьнику.
</a:t>
            </a:r>
            <a:pPr algn="l" indent="0" marL="0">
              <a:lnSpc>
                <a:spcPct val="100000"/>
              </a:lnSpc>
              <a:buNone/>
            </a:pPr>
            <a:r>
              <a:rPr lang="en-US" sz="4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доверия и тепла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поэме сочетаются шутка, лиричность и уважение к солдатскому труду. Благодаря этому рассказ о войне звучит честно, без показной торжественности, но с большой человеческой теплотой.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679325" y="440675"/>
            <a:ext cx="70398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звучит поэма Твардовского
</a:t>
            </a:r>
            <a:endParaRPr lang="en-US" sz="423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03325" y="4013600"/>
            <a:ext cx="9042900" cy="24602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3325" y="8881500"/>
            <a:ext cx="90429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292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Твардовский, «Василий Тёркин»
</a:t>
            </a:r>
            <a:endParaRPr lang="en-US" sz="1292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82425" y="1918950"/>
            <a:ext cx="80691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эпизоды и их смысл
</a:t>
            </a:r>
            <a:pPr algn="l" indent="0" marL="0">
              <a:lnSpc>
                <a:spcPct val="12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глав и эпизодов показывает, как через разные ситуации раскрывается один и тот же герой.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эпизод добавляет новую грань образа Тёркина и вместе создаёт цельный портрет простого солдата.
</a:t>
            </a:r>
            <a:endParaRPr lang="en-US" sz="4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177300" y="487900"/>
            <a:ext cx="14758500" cy="14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Тёркин и традиция русского героя
</a:t>
            </a:r>
            <a:endParaRPr lang="en-US" sz="4500" dirty="0"/>
          </a:p>
        </p:txBody>
      </p:sp>
      <p:sp>
        <p:nvSpPr>
          <p:cNvPr id="6" name="Text 1"/>
          <p:cNvSpPr txBox="1"/>
          <p:nvPr/>
        </p:nvSpPr>
        <p:spPr>
          <a:xfrm>
            <a:off x="739700" y="4264613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Тёркин напоминает былинного богатыря не внешностью, а внутренней силой: он выдерживает испытания, действует быстро и не теряется перед опасностью.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6831475" y="4264637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отличие от сказочного героя, он обычный солдат. Его ценность в том, что он честно делает своё дело и остаётся рядом с товарищами.
</a:t>
            </a:r>
            <a:endParaRPr lang="en-US" sz="2500" dirty="0"/>
          </a:p>
        </p:txBody>
      </p:sp>
      <p:sp>
        <p:nvSpPr>
          <p:cNvPr id="8" name="Text 3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200" dirty="0"/>
          </a:p>
        </p:txBody>
      </p:sp>
      <p:sp>
        <p:nvSpPr>
          <p:cNvPr id="9" name="Text 4"/>
          <p:cNvSpPr txBox="1"/>
          <p:nvPr/>
        </p:nvSpPr>
        <p:spPr>
          <a:xfrm>
            <a:off x="12618550" y="4264613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образ близок читателю: в нём соединяются народная традиция и реальная фронтовая жизнь, понятная и подросткам, и взрослым.
</a:t>
            </a:r>
            <a:endParaRPr lang="en-US" sz="2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91826" y="0"/>
            <a:ext cx="9191997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24725" y="2059600"/>
            <a:ext cx="7725300" cy="684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и его отношение к герою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Твардовский пишет о войне как очевидец и не отстраняется от солдатской среды. Поэтому рассказ звучит доверительно, спокойно и без лишнего пафоса.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показывает Тёркина живым человеком, а не плакатным символом, и этим выражает уважение ко всем простым бойцам, вынесшим тяжесть войны.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Твардовский, «Василий Тёркин»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Черты характера Василия Тёркина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перечисленных качеств, в герое особенно заметны простота и внутреннее достоинство, которые делают его убедительным и близким.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образ Тёркина раскрывают товарищество, смелость и находчивость: именно они помогают ему быть опорой для других.
</a:t>
            </a:r>
            <a:endParaRPr lang="en-US" sz="4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03825" y="647875"/>
            <a:ext cx="15790800" cy="14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Сражение и повседневность на войне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5870674" y="7147838"/>
            <a:ext cx="9630600" cy="12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 буднях проявляется стойкость героев: они продолжают жить, помогать друг другу и выполнять долг, несмотря на постоянную угрозу.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6155574" y="5628212"/>
            <a:ext cx="9630600" cy="12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подробности делают фронтовую жизнь правдивой: война предстает не как красивый подвиг, а как тяжёлое ежедневное испытание.
</a:t>
            </a:r>
            <a:endParaRPr lang="en-US" sz="2500" dirty="0"/>
          </a:p>
        </p:txBody>
      </p:sp>
      <p:sp>
        <p:nvSpPr>
          <p:cNvPr id="7" name="Text 3"/>
          <p:cNvSpPr txBox="1"/>
          <p:nvPr/>
        </p:nvSpPr>
        <p:spPr>
          <a:xfrm>
            <a:off x="6456324" y="4203088"/>
            <a:ext cx="9630600" cy="11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Солдатский быт показан через поиск еды, ремонт вещей, короткие разговоры и редкие минуты отдыха, которые помогают не потерять силы.
</a:t>
            </a:r>
            <a:endParaRPr lang="en-US" sz="2500" dirty="0"/>
          </a:p>
        </p:txBody>
      </p:sp>
      <p:sp>
        <p:nvSpPr>
          <p:cNvPr id="8" name="Text 4"/>
          <p:cNvSpPr txBox="1"/>
          <p:nvPr/>
        </p:nvSpPr>
        <p:spPr>
          <a:xfrm>
            <a:off x="6736799" y="2777963"/>
            <a:ext cx="9630600" cy="11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поэме бой не отделён от обычной жизни: рядом с опасностью всегда есть холод, голод, усталость и необходимость выполнять простые дела.
</a:t>
            </a:r>
            <a:endParaRPr lang="en-US" sz="2500" dirty="0"/>
          </a:p>
        </p:txBody>
      </p:sp>
      <p:sp>
        <p:nvSpPr>
          <p:cNvPr id="9" name="Text 5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58892" y="886492"/>
            <a:ext cx="15065400" cy="15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Родины в поэме
</a:t>
            </a:r>
            <a:endParaRPr lang="en-US" sz="4600" dirty="0"/>
          </a:p>
        </p:txBody>
      </p:sp>
      <p:sp>
        <p:nvSpPr>
          <p:cNvPr id="8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3046900" y="3598000"/>
            <a:ext cx="61590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Родная земля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Родина в поэме начинается с близких образов: деревни, дороги, снега, реки и простого русского пейзажа, который сразу узнаётся и дорог герою.
</a:t>
            </a:r>
            <a:endParaRPr lang="en-US" sz="2600" dirty="0"/>
          </a:p>
        </p:txBody>
      </p:sp>
      <p:sp>
        <p:nvSpPr>
          <p:cNvPr id="10" name="Text 3"/>
          <p:cNvSpPr txBox="1"/>
          <p:nvPr/>
        </p:nvSpPr>
        <p:spPr>
          <a:xfrm>
            <a:off x="11040950" y="3598000"/>
            <a:ext cx="62286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Общая победа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 Родины делает фронтовой подвиг личным делом каждого бойца и показывает, что победа достигается ради жизни на своей земле.
</a:t>
            </a:r>
            <a:endParaRPr lang="en-US" sz="2600" dirty="0"/>
          </a:p>
        </p:txBody>
      </p:sp>
      <p:sp>
        <p:nvSpPr>
          <p:cNvPr id="11" name="Text 4"/>
          <p:cNvSpPr txBox="1"/>
          <p:nvPr/>
        </p:nvSpPr>
        <p:spPr>
          <a:xfrm>
            <a:off x="7075750" y="7328250"/>
            <a:ext cx="62286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Защита дома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солдаты воюют, они защищают не абстрактную карту, а всё знакомое и любимое: дом, семью, привычный уклад и родную речь.
</a:t>
            </a:r>
            <a:endParaRPr lang="en-US" sz="2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эпизод раскрывает характер Тёркина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фронтовая или бытовая ситуация постепенно добавляет новую черту к образу героя.
</a:t>
            </a:r>
            <a:endParaRPr lang="en-US" sz="2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77900" y="391975"/>
            <a:ext cx="151587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поэма стала любимой читателями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563575" y="3040625"/>
            <a:ext cx="4411800" cy="48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Читателям понравился ясный сюжет и знакомые солдатские ситуации, в которых нет выдуманной красоты, зато есть правда, понятная любому человеку.
</a:t>
            </a:r>
            <a:endParaRPr lang="en-US" sz="2500" dirty="0"/>
          </a:p>
        </p:txBody>
      </p:sp>
      <p:sp>
        <p:nvSpPr>
          <p:cNvPr id="7" name="Text 3"/>
          <p:cNvSpPr txBox="1"/>
          <p:nvPr/>
        </p:nvSpPr>
        <p:spPr>
          <a:xfrm>
            <a:off x="6938100" y="3040625"/>
            <a:ext cx="4411800" cy="48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Тёркин привлекает тем, что он не кажется недосягаемым: он устает, шутит, ошибается, но всё равно не теряет силы духа.
</a:t>
            </a:r>
            <a:endParaRPr lang="en-US" sz="2500" dirty="0"/>
          </a:p>
        </p:txBody>
      </p:sp>
      <p:sp>
        <p:nvSpPr>
          <p:cNvPr id="8" name="Text 4"/>
          <p:cNvSpPr txBox="1"/>
          <p:nvPr/>
        </p:nvSpPr>
        <p:spPr>
          <a:xfrm>
            <a:off x="12312625" y="3040625"/>
            <a:ext cx="4411800" cy="48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оставляет чувство надежды: она показывает, что победа складывается из множества маленьких усилий, а не только из одного подвига.
</a:t>
            </a:r>
            <a:endParaRPr lang="en-US" sz="2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6F6F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2639" y="5704910"/>
            <a:ext cx="5092945" cy="27802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394964" y="5704910"/>
            <a:ext cx="5092945" cy="27802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13802" y="5704910"/>
            <a:ext cx="5092945" cy="27802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2650" y="376226"/>
            <a:ext cx="166227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поэмы для школьного чтения
</a:t>
            </a:r>
            <a:endParaRPr lang="en-US" sz="4500" dirty="0"/>
          </a:p>
        </p:txBody>
      </p:sp>
      <p:sp>
        <p:nvSpPr>
          <p:cNvPr id="9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832639" y="3585350"/>
            <a:ext cx="5092945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«Василий Тёркин» помогает школьникам увидеть войну не только как набор дат, но и как судьбы живых людей. В поэме память о Великой Отечественной войне передаётся через простые сцены, которые легко представить и обсудить на уроке.
</a:t>
            </a:r>
            <a:endParaRPr lang="en-US" sz="1889" dirty="0"/>
          </a:p>
        </p:txBody>
      </p:sp>
      <p:sp>
        <p:nvSpPr>
          <p:cNvPr id="11" name="Text 3"/>
          <p:cNvSpPr txBox="1"/>
          <p:nvPr/>
        </p:nvSpPr>
        <p:spPr>
          <a:xfrm>
            <a:off x="832624" y="2796400"/>
            <a:ext cx="5092945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История, которую важно помнить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12394964" y="3585350"/>
            <a:ext cx="5092945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показывает, что мужество связано не только с боем, но и с верностью товарищам, трудом и терпением. Для школьного чтения это важный пример того, как литература воспитывает уважение к людям и к истории страны.
</a:t>
            </a:r>
            <a:endParaRPr lang="en-US" sz="1889" dirty="0"/>
          </a:p>
        </p:txBody>
      </p:sp>
      <p:sp>
        <p:nvSpPr>
          <p:cNvPr id="13" name="Text 5"/>
          <p:cNvSpPr txBox="1"/>
          <p:nvPr/>
        </p:nvSpPr>
        <p:spPr>
          <a:xfrm>
            <a:off x="12394949" y="2796400"/>
            <a:ext cx="5092945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человечности
</a:t>
            </a:r>
            <a:endParaRPr lang="en-US" sz="2800" dirty="0"/>
          </a:p>
        </p:txBody>
      </p:sp>
      <p:sp>
        <p:nvSpPr>
          <p:cNvPr id="14" name="Text 6"/>
          <p:cNvSpPr txBox="1"/>
          <p:nvPr/>
        </p:nvSpPr>
        <p:spPr>
          <a:xfrm>
            <a:off x="6613802" y="3585350"/>
            <a:ext cx="5092945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Тёркин говорит живым языком, шутит и иногда устает, поэтому подросткам легче ему сочувствовать. Такой образ учит замечать в человеке не громкие слова, а стойкость, доброту и умение поддержать других в трудный момент.
</a:t>
            </a:r>
            <a:endParaRPr lang="en-US" sz="1889" dirty="0"/>
          </a:p>
        </p:txBody>
      </p:sp>
      <p:sp>
        <p:nvSpPr>
          <p:cNvPr id="15" name="Text 7"/>
          <p:cNvSpPr txBox="1"/>
          <p:nvPr/>
        </p:nvSpPr>
        <p:spPr>
          <a:xfrm>
            <a:off x="6613786" y="2796400"/>
            <a:ext cx="5092945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Герой, похожий на реального человека
</a:t>
            </a:r>
            <a:endParaRPr lang="en-US" sz="2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784"/>
            <a:ext cx="10423200" cy="1031123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165450" y="3393500"/>
            <a:ext cx="10207500" cy="20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о силе простого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50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2173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«Василий Тёркин» показывает, как в тяжёлое время обычный солдат остаётся смелым, добрым и стойким. Именно поэтому поэма Твардовского звучит живо и сегодня.
</a:t>
            </a:r>
            <a:endParaRPr lang="en-US" sz="3845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2026-05-22T13:27:16Z</dcterms:created>
  <dcterms:modified xsi:type="dcterms:W3CDTF">2026-05-22T13:27:16Z</dcterms:modified>
</cp:coreProperties>
</file>