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image" Target="../media/image-3-16.png"/><Relationship Id="rId17" Type="http://schemas.openxmlformats.org/officeDocument/2006/relationships/image" Target="../media/image-3-17.png"/><Relationship Id="rId18" Type="http://schemas.openxmlformats.org/officeDocument/2006/relationships/image" Target="../media/image-3-18.png"/><Relationship Id="rId19" Type="http://schemas.openxmlformats.org/officeDocument/2006/relationships/slideLayout" Target="../slideLayouts/slideLayout1.xml"/><Relationship Id="rId2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image" Target="../media/image-1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Небесные координаты: карта неба и положение светил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координаты превращают небо в измеримую карту светил.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небу нужна система отсчёта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звёзд меняется на глазах из-за вращения Земли и движения наблюдателя, поэтому астрономам нужна общая система координат для сопоставления наблюдений, построения карт и расчётов.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8475" y="1564045"/>
            <a:ext cx="279600" cy="279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32300" y="3301105"/>
            <a:ext cx="279600" cy="2796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63325" y="1564045"/>
            <a:ext cx="279600" cy="2796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35650" y="1564045"/>
            <a:ext cx="244650" cy="2796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787150" y="3301105"/>
            <a:ext cx="279600" cy="279600"/>
          </a:xfrm>
          <a:prstGeom prst="rect">
            <a:avLst/>
          </a:prstGeom>
        </p:spPr>
      </p:pic>
      <p:pic>
        <p:nvPicPr>
          <p:cNvPr id="19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0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представляет собой небесная сфера
</a:t>
            </a:r>
            <a:endParaRPr lang="en-US" sz="3000" dirty="0"/>
          </a:p>
        </p:txBody>
      </p:sp>
      <p:sp>
        <p:nvSpPr>
          <p:cNvPr id="2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22" name="Text 2"/>
          <p:cNvSpPr txBox="1"/>
          <p:nvPr/>
        </p:nvSpPr>
        <p:spPr>
          <a:xfrm>
            <a:off x="448625" y="194644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Небесная сфера — это воображаемая поверхность огромного радиуса, на которой удобно отмечать направления на светила вместо их реальной удалённости.
</a:t>
            </a:r>
            <a:endParaRPr lang="en-US" sz="1200" dirty="0"/>
          </a:p>
        </p:txBody>
      </p:sp>
      <p:sp>
        <p:nvSpPr>
          <p:cNvPr id="23" name="Text 3"/>
          <p:cNvSpPr txBox="1"/>
          <p:nvPr/>
        </p:nvSpPr>
        <p:spPr>
          <a:xfrm>
            <a:off x="936200" y="153194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модель
</a:t>
            </a:r>
            <a:endParaRPr lang="en-US" sz="1200" dirty="0"/>
          </a:p>
        </p:txBody>
      </p:sp>
      <p:sp>
        <p:nvSpPr>
          <p:cNvPr id="24" name="Text 4"/>
          <p:cNvSpPr txBox="1"/>
          <p:nvPr/>
        </p:nvSpPr>
        <p:spPr>
          <a:xfrm>
            <a:off x="1872450" y="36835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Полюса мира, зенит и надир задают устойчивые ориентиры, относительно которых можно точно определять положение объектов на небе.
</a:t>
            </a:r>
            <a:endParaRPr lang="en-US" sz="1200" dirty="0"/>
          </a:p>
        </p:txBody>
      </p:sp>
      <p:sp>
        <p:nvSpPr>
          <p:cNvPr id="25" name="Text 5"/>
          <p:cNvSpPr txBox="1"/>
          <p:nvPr/>
        </p:nvSpPr>
        <p:spPr>
          <a:xfrm>
            <a:off x="2360025" y="326900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Полюса и точки отсчёта
</a:t>
            </a:r>
            <a:endParaRPr lang="en-US" sz="1200" dirty="0"/>
          </a:p>
        </p:txBody>
      </p:sp>
      <p:sp>
        <p:nvSpPr>
          <p:cNvPr id="26" name="Text 6"/>
          <p:cNvSpPr txBox="1"/>
          <p:nvPr/>
        </p:nvSpPr>
        <p:spPr>
          <a:xfrm>
            <a:off x="3303475" y="194644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 мысленно связывают либо с наблюдателем, либо с центром Земли, чтобы описывать одно и то же небо в разных задачах.
</a:t>
            </a:r>
            <a:endParaRPr lang="en-US" sz="1200" dirty="0"/>
          </a:p>
        </p:txBody>
      </p:sp>
      <p:sp>
        <p:nvSpPr>
          <p:cNvPr id="27" name="Text 7"/>
          <p:cNvSpPr txBox="1"/>
          <p:nvPr/>
        </p:nvSpPr>
        <p:spPr>
          <a:xfrm>
            <a:off x="3791050" y="153194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наблюдения
</a:t>
            </a:r>
            <a:endParaRPr lang="en-US" sz="1200" dirty="0"/>
          </a:p>
        </p:txBody>
      </p:sp>
      <p:sp>
        <p:nvSpPr>
          <p:cNvPr id="28" name="Text 8"/>
          <p:cNvSpPr txBox="1"/>
          <p:nvPr/>
        </p:nvSpPr>
        <p:spPr>
          <a:xfrm>
            <a:off x="6158325" y="194644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сфере проводят небесный экватор — проекцию земного экватора, которая служит одной из главных опорных линий для координат.
</a:t>
            </a:r>
            <a:endParaRPr lang="en-US" sz="1200" dirty="0"/>
          </a:p>
        </p:txBody>
      </p:sp>
      <p:sp>
        <p:nvSpPr>
          <p:cNvPr id="29" name="Text 9"/>
          <p:cNvSpPr txBox="1"/>
          <p:nvPr/>
        </p:nvSpPr>
        <p:spPr>
          <a:xfrm>
            <a:off x="6645900" y="153194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Небесный экватор
</a:t>
            </a:r>
            <a:endParaRPr lang="en-US" sz="1200" dirty="0"/>
          </a:p>
        </p:txBody>
      </p:sp>
      <p:sp>
        <p:nvSpPr>
          <p:cNvPr id="30" name="Text 10"/>
          <p:cNvSpPr txBox="1"/>
          <p:nvPr/>
        </p:nvSpPr>
        <p:spPr>
          <a:xfrm>
            <a:off x="4727300" y="36835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особенно удобна в астрономии, потому что для наблюдателя важнее направление на объект, чем его истинное расстояние.
</a:t>
            </a:r>
            <a:endParaRPr lang="en-US" sz="1200" dirty="0"/>
          </a:p>
        </p:txBody>
      </p:sp>
      <p:sp>
        <p:nvSpPr>
          <p:cNvPr id="31" name="Text 11"/>
          <p:cNvSpPr txBox="1"/>
          <p:nvPr/>
        </p:nvSpPr>
        <p:spPr>
          <a:xfrm>
            <a:off x="5214875" y="326900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295" y="946950"/>
            <a:ext cx="3182610" cy="374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3400" y="360000"/>
            <a:ext cx="84267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Горизонтальная система координат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840425" y="1294325"/>
            <a:ext cx="48183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светила задают азимутом и высотой. Эти величины позволяют быстро найти объект непосредственно в небе, без сложных вычислений и дополнительных преобразований.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840425" y="1067614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координаты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840425" y="4162025"/>
            <a:ext cx="48183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меняются вместе с движением Земли и положением наблюдателя. Поэтому система особенно удобна для практического поиска объектов на конкретной местности.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840425" y="3935314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места и времени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840425" y="2250225"/>
            <a:ext cx="48183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Азимут отсчитывают вдоль горизонта от точки севера по часовой стрелке. Он показывает, в каком направлении смотреть, чтобы обнаружить объект.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840425" y="2023514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Азимут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3840425" y="3206125"/>
            <a:ext cx="48183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Высоту измеряют от горизонта вверх к зениту в градусах. Чем выше светило над горизонтом, тем легче его наблюдать, если не мешают условия.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3840425" y="2979414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координатные системы и их назначение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вводной астрономии; шкала 1–5 — качественная оценка по учебным критериям.
</a:t>
            </a:r>
            <a:endParaRPr lang="en-US" sz="1187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системы оптимальны для разных задач: одна помогает быстро искать объект, другая — хранить его положение, третья — описывать движение тел Солнечной системы.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стабильность и расчётная удобность у экваториальной системы, а горизонтальная выигрывает в непосредственном наблюдении.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Экваториальная система: прямое восхождение и склонение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50350" y="2667225"/>
            <a:ext cx="2336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восхождение α отсчитывают вдоль небесного экватора в часах, минутах и секундах. Такая шкала удобна для сопоставления положений звёзд и работы со звёздными картами.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29676" y="1775872"/>
            <a:ext cx="21786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восхождение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401325" y="2667225"/>
            <a:ext cx="2336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Склонение δ показывает, насколько объект расположен севернее или южнее небесного экватора. Его выражают в градусах, что делает координату наглядной и сопоставимой.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480651" y="1775872"/>
            <a:ext cx="21786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Склонение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6252300" y="2667225"/>
            <a:ext cx="2336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далёких звёзд эти координаты почти не зависят от места наблюдения и времени суток, поэтому экваториальная система стала основой каталогов и астрометрии.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6331626" y="1775872"/>
            <a:ext cx="21786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система основная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2219566"/>
            <a:ext cx="4843800" cy="164546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небесной сферы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опорные элементы лежат в основе всех координатных систем и помогают связать геометрию небесной сферы с наблюдениями.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системы используют одни и те же ориентиры, но выбирают разные из них в качестве главных линий и плоскостей.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астрономия, базовые определения небесной сферы.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Эклиптическая система и путь Солнца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270275" y="3160505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 движутся близко к плоскости эклиптики, поэтому их координаты естественно выражать эклиптической долготой и широтой относительно этой плоскости.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70275" y="2647513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планет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47175" y="2688230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Вблизи эклиптики расположен зодиакальный пояс, где особенно заметно движение Солнца и планет на фоне созвездий.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047175" y="2175237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Зодиакальный пояс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493375" y="3627730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Эклиптика — это видимый путь Солнца среди звёзд в течение года. Именно по нему удобно описывать сезонные изменения положения светила.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493375" y="3114738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Годичный путь Солнца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2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объекта по небесным координатам
</a:t>
            </a:r>
            <a:endParaRPr lang="en-US" sz="2692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координаты связывают карту неба с конкретными условиями наблюдения.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600" y="2329414"/>
            <a:ext cx="8426700" cy="244407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координат с вращением Земли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48950" y="1423379"/>
            <a:ext cx="2547900" cy="71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вращения Земли звёзды кажутся движущимися с востока на запад. Это движение не связано с самими светилами, а определяется положением наблюдателя на вращающейся планете.
</a:t>
            </a:r>
            <a:endParaRPr lang="en-US" sz="1061" dirty="0"/>
          </a:p>
        </p:txBody>
      </p:sp>
      <p:sp>
        <p:nvSpPr>
          <p:cNvPr id="11" name="Text 3"/>
          <p:cNvSpPr txBox="1"/>
          <p:nvPr/>
        </p:nvSpPr>
        <p:spPr>
          <a:xfrm>
            <a:off x="448955" y="1126546"/>
            <a:ext cx="2547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Видимое суточное движение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57404" y="1423379"/>
            <a:ext cx="2547900" cy="71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далёких звёзд прямое восхождение и склонение изменяются очень мало, поэтому именно экваториальная система удобна для каталогов, карт и точных сравнений наблюдений.
</a:t>
            </a:r>
            <a:endParaRPr lang="en-US" sz="1068" dirty="0"/>
          </a:p>
        </p:txBody>
      </p:sp>
      <p:sp>
        <p:nvSpPr>
          <p:cNvPr id="13" name="Text 5"/>
          <p:cNvSpPr txBox="1"/>
          <p:nvPr/>
        </p:nvSpPr>
        <p:spPr>
          <a:xfrm>
            <a:off x="6157409" y="1126546"/>
            <a:ext cx="2547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постоянные экваториальные координаты
</a:t>
            </a:r>
            <a:endParaRPr lang="en-US" sz="886" dirty="0"/>
          </a:p>
        </p:txBody>
      </p:sp>
      <p:sp>
        <p:nvSpPr>
          <p:cNvPr id="14" name="Text 6"/>
          <p:cNvSpPr txBox="1"/>
          <p:nvPr/>
        </p:nvSpPr>
        <p:spPr>
          <a:xfrm>
            <a:off x="3303177" y="1423379"/>
            <a:ext cx="2547900" cy="71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Азимут и высота постоянно меняются в течение ночи, потому что объект перемещается относительно местного горизонта. Для наблюдателя это особенно заметно у восхода и захода.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303182" y="1126546"/>
            <a:ext cx="2547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горизонтальных координат
</a:t>
            </a:r>
            <a:endParaRPr lang="en-US" sz="103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99850" y="1775425"/>
            <a:ext cx="2884200" cy="22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ключевой масштаб для расчета положения объекта на небе в течение суток.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6750" y="3991525"/>
            <a:ext cx="3450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Общепринятое определение часового угла в астрономии; учебные астрономические справочники
</a:t>
            </a:r>
            <a:endParaRPr lang="en-US" sz="981" dirty="0"/>
          </a:p>
        </p:txBody>
      </p:sp>
      <p:sp>
        <p:nvSpPr>
          <p:cNvPr id="9" name="Text 3"/>
          <p:cNvSpPr txBox="1"/>
          <p:nvPr/>
        </p:nvSpPr>
        <p:spPr>
          <a:xfrm>
            <a:off x="356600" y="3190000"/>
            <a:ext cx="34500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соответствуют полному обороту небесной сферы относительно звезд и помогают связывать положение светила с его прохождением через меридиан.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200" y="1490850"/>
            <a:ext cx="34152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360°
</a:t>
            </a:r>
            <a:endParaRPr lang="en-US" sz="9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координаты меняются: основные причины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астрономические сведения; прецессия земной оси ≈ 25 772 года
</a:t>
            </a:r>
            <a:endParaRPr lang="en-US" sz="1187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показан не размер сдвига, а порядок временных масштабов: от часов и суток до тысячелетий. Это объясняет, почему одни поправки нужны немедленно, а другие — для каталогов.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длиннее масштаб процесса, тем важнее он для точных каталогов и долговременных сравненияй; суточные эффекты заметны сразу, прецессия — лишь при длительных сериях наблюдений.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Прецессия и эпоха координат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26750" y="3236639"/>
            <a:ext cx="23706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Прецессия постепенно изменяет направление земной оси, поэтому небесные полюса и координатная сетка на сфере со временем смещаются относительно звезд.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30221" y="2583739"/>
            <a:ext cx="2370600" cy="5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Медленный сдвиг оси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6232944" y="3236639"/>
            <a:ext cx="23706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точной астрометрии даже небольшое несоответствие эпохи приводит к заметному расхождению положения звезды, особенно при компьютерной обработке и сопоставлении баз данных.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236415" y="2583739"/>
            <a:ext cx="2370600" cy="5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смысл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3379844" y="3236639"/>
            <a:ext cx="23706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фиксирует момент, к которому относятся координаты каталога, и позволяет сравнивать наблюдения, сделанные в разные годы, без скрытых систематических ошибок.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3383315" y="2583739"/>
            <a:ext cx="2370600" cy="5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эпоха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75" y="2383401"/>
            <a:ext cx="4843800" cy="1317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 звездного каталога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56600" y="4423500"/>
            <a:ext cx="34308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Стандартная структура астрономических каталогов и справочников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55350" y="1595275"/>
            <a:ext cx="28842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Каталог показывает не только положение объекта, но и условия, при которых оно определено.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5350" y="3164625"/>
            <a:ext cx="28842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названия объекта и эпохи координаты теряют практический смысл: одно и то же светило может иметь разные числовые значения в разных каталогах.
</a:t>
            </a:r>
            <a:endParaRPr lang="en-US" sz="139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050" y="1652981"/>
            <a:ext cx="360000" cy="36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2050" y="3395925"/>
            <a:ext cx="360000" cy="32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4450" y="3411925"/>
            <a:ext cx="360000" cy="28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4450" y="1652981"/>
            <a:ext cx="360000" cy="360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6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Небесные координаты в навигации и географии
</a:t>
            </a:r>
            <a:endParaRPr lang="en-US" sz="3000" dirty="0"/>
          </a:p>
        </p:txBody>
      </p:sp>
      <p:sp>
        <p:nvSpPr>
          <p:cNvPr id="17" name="Text 2"/>
          <p:cNvSpPr txBox="1"/>
          <p:nvPr/>
        </p:nvSpPr>
        <p:spPr>
          <a:xfrm>
            <a:off x="502200" y="2224475"/>
            <a:ext cx="40026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звезд использовали для определения направления и контроля курса в открытом море, когда береговые ориентиры были недоступны, а карта неба служила надежной опорой.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1106784" y="167300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навигация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502200" y="3947500"/>
            <a:ext cx="40026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координаты нужны для наведения телескопов, проверки ориентации оборудования и работы планетариев, где точность положения объектов должна соответствовать расчетной модели неба.
</a:t>
            </a:r>
            <a:endParaRPr lang="en-US" sz="1215" dirty="0"/>
          </a:p>
        </p:txBody>
      </p:sp>
      <p:sp>
        <p:nvSpPr>
          <p:cNvPr id="20" name="Text 5"/>
          <p:cNvSpPr txBox="1"/>
          <p:nvPr/>
        </p:nvSpPr>
        <p:spPr>
          <a:xfrm>
            <a:off x="1106799" y="339595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Настройка инструментов
</a:t>
            </a:r>
            <a:endParaRPr lang="en-US" sz="1400" dirty="0"/>
          </a:p>
        </p:txBody>
      </p:sp>
      <p:sp>
        <p:nvSpPr>
          <p:cNvPr id="21" name="Text 6"/>
          <p:cNvSpPr txBox="1"/>
          <p:nvPr/>
        </p:nvSpPr>
        <p:spPr>
          <a:xfrm>
            <a:off x="4784600" y="3947500"/>
            <a:ext cx="40026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схемах координаты делают небосвод понятным: по числовым углам проще объяснить движение светил, смену времен года и связь наблюдения с геометрией сферы.
</a:t>
            </a:r>
            <a:endParaRPr lang="en-US" sz="1300" dirty="0"/>
          </a:p>
        </p:txBody>
      </p:sp>
      <p:sp>
        <p:nvSpPr>
          <p:cNvPr id="22" name="Text 7"/>
          <p:cNvSpPr txBox="1"/>
          <p:nvPr/>
        </p:nvSpPr>
        <p:spPr>
          <a:xfrm>
            <a:off x="5389199" y="339595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и модели
</a:t>
            </a:r>
            <a:endParaRPr lang="en-US" sz="1400" dirty="0"/>
          </a:p>
        </p:txBody>
      </p:sp>
      <p:sp>
        <p:nvSpPr>
          <p:cNvPr id="23" name="Text 8"/>
          <p:cNvSpPr txBox="1"/>
          <p:nvPr/>
        </p:nvSpPr>
        <p:spPr>
          <a:xfrm>
            <a:off x="4784600" y="2224550"/>
            <a:ext cx="40026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Астрономические наблюдения помогали путешественникам и географам уточнять широту, сверять путь и уменьшать риск ошибок в незнакомой местности, особенно ночью и в пустынных районах.
</a:t>
            </a:r>
            <a:endParaRPr lang="en-US" sz="1268" dirty="0"/>
          </a:p>
        </p:txBody>
      </p:sp>
      <p:sp>
        <p:nvSpPr>
          <p:cNvPr id="24" name="Text 9"/>
          <p:cNvSpPr txBox="1"/>
          <p:nvPr/>
        </p:nvSpPr>
        <p:spPr>
          <a:xfrm>
            <a:off x="5389199" y="167300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Сухопутные маршруты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3162" y="1011845"/>
            <a:ext cx="3432300" cy="155526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0137" y="1011845"/>
            <a:ext cx="3432300" cy="155526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Луны и планет на фоне зодиакального пояса
</a:t>
            </a:r>
            <a:endParaRPr lang="en-US" sz="2285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35613" y="3241450"/>
            <a:ext cx="31191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заметно меняет свое положение от ночи к ночи, смещаясь среди звезд вдоль полосы эклиптики. На схеме это удобно показать как последовательность точек на фоне созвездий, где особенно хорошо виден ее быстрый путь и меняющаяся долгота.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235678" y="2783675"/>
            <a:ext cx="3119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быстро проходит вдоль эклиптики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2588" y="3241450"/>
            <a:ext cx="31191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Орбиты планет лежат близко к плоскости эклиптики, поэтому их координаты удобно описывать именно в этой системе. Иллюстрация может показать несколько планет, расположенных вдоль одной линии на фоне зодиакальных созвездий и отмеченных для разных дат.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02653" y="2783675"/>
            <a:ext cx="3119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 движутся рядом с эклиптикой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систем по удобству использования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Качественное сравнение по общепринятым функциям координатных систем в астрономии
</a:t>
            </a:r>
            <a:endParaRPr lang="en-US" sz="1187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дана по стандартному назначению систем: одна лучше для поиска объекта с Земли, другая — для каталогов, третья — для тел Солнечной системы.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Универсальной системы нет: выбор определяется задачей наблюдения. Практика показывает, что наиболее удобна та система, чьи координаты меняются медленнее и совпадают с целью измерения.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снимка к координатам объекта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обработки астрономического наблюдения: от изображения до записи результата в каталог.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400" y="360000"/>
            <a:ext cx="84267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координатами
</a:t>
            </a:r>
            <a:endParaRPr lang="en-US" sz="2871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018300" y="1324326"/>
            <a:ext cx="653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величины считают в разных системах, поэтому их нельзя подменять друг другом. Ошибка особенно опасна при практическом поиске объекта, когда каждая степень поворота меняет область неба.
</a:t>
            </a:r>
            <a:endParaRPr lang="en-US" sz="1056" dirty="0"/>
          </a:p>
        </p:txBody>
      </p:sp>
      <p:sp>
        <p:nvSpPr>
          <p:cNvPr id="10" name="Text 3"/>
          <p:cNvSpPr txBox="1"/>
          <p:nvPr/>
        </p:nvSpPr>
        <p:spPr>
          <a:xfrm>
            <a:off x="2018300" y="1097625"/>
            <a:ext cx="65370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Азимут и часовой угол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018300" y="2280226"/>
            <a:ext cx="653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из старого каталога нельзя напрямую сравнивать с современными данными без учета эпохи. Прецессия постепенно смещает положение звезд, и расхождение накапливается с годами.
</a:t>
            </a:r>
            <a:endParaRPr lang="en-US" sz="1112" dirty="0"/>
          </a:p>
        </p:txBody>
      </p:sp>
      <p:sp>
        <p:nvSpPr>
          <p:cNvPr id="12" name="Text 5"/>
          <p:cNvSpPr txBox="1"/>
          <p:nvPr/>
        </p:nvSpPr>
        <p:spPr>
          <a:xfrm>
            <a:off x="2018300" y="2053525"/>
            <a:ext cx="65370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Игнорирование эпохи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2018300" y="3236126"/>
            <a:ext cx="653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 учитывать местное время и момент наблюдения, горизонтальные координаты быстро теряют смысл. Для наблюдателя на Земле одна и та же звезда ночью занимает разные места.
</a:t>
            </a:r>
            <a:endParaRPr lang="en-US" sz="1163" dirty="0"/>
          </a:p>
        </p:txBody>
      </p:sp>
      <p:sp>
        <p:nvSpPr>
          <p:cNvPr id="14" name="Text 7"/>
          <p:cNvSpPr txBox="1"/>
          <p:nvPr/>
        </p:nvSpPr>
        <p:spPr>
          <a:xfrm>
            <a:off x="2018300" y="3009425"/>
            <a:ext cx="65370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Неверное время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2018300" y="4193651"/>
            <a:ext cx="653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Горизонтальные и экваториальные координаты решают разные задачи, поэтому их нельзя комбинировать без преобразования. Такая путаница приводит к поиску объекта в неверной области неба.
</a:t>
            </a:r>
            <a:endParaRPr lang="en-US" sz="1037" dirty="0"/>
          </a:p>
        </p:txBody>
      </p:sp>
      <p:sp>
        <p:nvSpPr>
          <p:cNvPr id="16" name="Text 9"/>
          <p:cNvSpPr txBox="1"/>
          <p:nvPr/>
        </p:nvSpPr>
        <p:spPr>
          <a:xfrm>
            <a:off x="2018300" y="3966950"/>
            <a:ext cx="65370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систем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397200"/>
            <a:ext cx="5572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становится читаемым, когда у него есть координаты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3500750"/>
            <a:ext cx="5572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Небесные координаты превращают движение светил в строгую систему измерений. Понимая разные координатные системы, можно уверенно читать карту неба, планировать наблюдения и работать с астрономическими данными.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2026-05-31T18:44:38Z</dcterms:created>
  <dcterms:modified xsi:type="dcterms:W3CDTF">2026-05-31T18:44:38Z</dcterms:modified>
</cp:coreProperties>
</file>