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благочестия: раскол и бунты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46934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07950"/>
            <a:ext cx="42930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вера, власть и повседневность столкнулись, страна вошла в полосу кризиса.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веры и власти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XVII века спор о вере вышел за пределы церкви и затронул жизнь всего общества: от книг и обрядов до отношений с властью.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 как 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 помог увидеть, как религиозные решения влияли на поведение людей, их страхи и готовность сопротивляться. Для многих обряд был связан не с формой, а со спасением.
</a:t>
            </a:r>
            <a:endParaRPr lang="en-US" sz="891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напряжение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выступления XVII века нельзя понять без учета повседневных тягот: налогов, повинностей, контроля и бедности. Религиозное недовольство часто усиливало социальный протест.
</a:t>
            </a:r>
            <a:endParaRPr lang="en-US" sz="840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 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реформы показали, что изменения в обрядах могут вызвать не только богословский спор, но и широкий общественный кризис. Вопрос веры стал вопросом доверия к власти.
</a:t>
            </a:r>
            <a:endParaRPr lang="en-US" sz="831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важна и сегодня, потому что учит видеть, как идеологические реформы становятся кризисом, если общество не доверяет их источнику и целям.
</a:t>
            </a:r>
            <a:endParaRPr lang="en-US" sz="10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ключевые понятия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раскол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«Раскол» — это разделение Русской церкви после реформ Никона, когда часть верующих отвергла новые обряды и признала прежний порядок единственно правильным.
</a:t>
            </a:r>
            <a:endParaRPr lang="en-US" sz="991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старообрядцы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Старообрядцы — это люди, сохранившие старые книги, двуперстие и дореформенные церковные обычаи. Для них отказ от новшеств означал верность преданию.
</a:t>
            </a:r>
            <a:endParaRPr lang="en-US" sz="991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благочестия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«Благочестие» в XVII веке понимали широко: как правильную молитву, пост, поведение, соблюдение обряда и верность истинной вере в повседневной жизни.
</a:t>
            </a:r>
            <a:endParaRPr lang="en-US" sz="991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связаны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понятия связаны между собой, потому что спор о правильной вере одновременно был спором о власти, традиции и границах допустимых изменений.
</a:t>
            </a:r>
            <a:endParaRPr lang="en-US" sz="99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Церковь, государство и общественные настроения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568194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и церковное руководство поддерживали реформы, рассчитывая укрепить авторитет власти и устранить различия в обрядах, которые казались опасными для целостности общества.
</a:t>
            </a:r>
            <a:endParaRPr lang="en-US" sz="1107" dirty="0"/>
          </a:p>
        </p:txBody>
      </p:sp>
      <p:sp>
        <p:nvSpPr>
          <p:cNvPr id="10" name="Text 3"/>
          <p:cNvSpPr txBox="1"/>
          <p:nvPr/>
        </p:nvSpPr>
        <p:spPr>
          <a:xfrm>
            <a:off x="4686356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Тяготы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людей жизнь становилась тяжелее: росли налоги, увеличивались повинности, усиливался контроль. На этом фоне любое нововведение воспринималось с тревогой.
</a:t>
            </a:r>
            <a:endParaRPr lang="en-US" sz="1107" dirty="0"/>
          </a:p>
        </p:txBody>
      </p:sp>
      <p:sp>
        <p:nvSpPr>
          <p:cNvPr id="11" name="Text 4"/>
          <p:cNvSpPr txBox="1"/>
          <p:nvPr/>
        </p:nvSpPr>
        <p:spPr>
          <a:xfrm>
            <a:off x="68045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изменения в вере совпали с социальным давлением, недовольство стало глубже. Люди нередко видели в реформах не исправление, а угрозу привычному миру.
</a:t>
            </a:r>
            <a:endParaRPr lang="en-US" sz="1141" dirty="0"/>
          </a:p>
        </p:txBody>
      </p:sp>
      <p:sp>
        <p:nvSpPr>
          <p:cNvPr id="12" name="Text 5"/>
          <p:cNvSpPr txBox="1"/>
          <p:nvPr/>
        </p:nvSpPr>
        <p:spPr>
          <a:xfrm>
            <a:off x="4500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после Смуты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Смуты власть стремилась к единству и порядку, поэтому церковное единообразие рассматривалось как опора сильного государства и символ восстановления страны.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Никона: что именно менялось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0025" y="1769575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 книг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Никона была направлена на исправление богослужебных книг по греческим образцам. Ее цель заключалась в согласовании русской практики с общепринятыми церковными нормами.
</a:t>
            </a:r>
            <a:endParaRPr lang="en-US" sz="794" dirty="0"/>
          </a:p>
        </p:txBody>
      </p:sp>
      <p:sp>
        <p:nvSpPr>
          <p:cNvPr id="12" name="Text 3"/>
          <p:cNvSpPr txBox="1"/>
          <p:nvPr/>
        </p:nvSpPr>
        <p:spPr>
          <a:xfrm>
            <a:off x="450025" y="236446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Крестное знамение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 самых заметных изменений стало крестное знамение: вместо двуперстия вводилось троеперстие. Именно такие детали сильнее всего задевали верующих.
</a:t>
            </a:r>
            <a:endParaRPr lang="en-US" sz="794" dirty="0"/>
          </a:p>
        </p:txBody>
      </p:sp>
      <p:sp>
        <p:nvSpPr>
          <p:cNvPr id="13" name="Text 4"/>
          <p:cNvSpPr txBox="1"/>
          <p:nvPr/>
        </p:nvSpPr>
        <p:spPr>
          <a:xfrm>
            <a:off x="450025" y="2959347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Обрядовые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Менялись и текстовые, и обрядовые формы: написание имени Иисуса, число просфор, направление крестных ходов и некоторые поклоны. Речь шла о единстве практики.
</a:t>
            </a:r>
            <a:endParaRPr lang="en-US" sz="794" dirty="0"/>
          </a:p>
        </p:txBody>
      </p:sp>
      <p:sp>
        <p:nvSpPr>
          <p:cNvPr id="14" name="Text 5"/>
          <p:cNvSpPr txBox="1"/>
          <p:nvPr/>
        </p:nvSpPr>
        <p:spPr>
          <a:xfrm>
            <a:off x="450025" y="3554248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реформы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Никон не вводил новую веру. Однако даже внешние правки казались многим покушением на святыню, потому что привычный обряд воспринимался как часть истины.
</a:t>
            </a:r>
            <a:endParaRPr lang="en-US" sz="794" dirty="0"/>
          </a:p>
        </p:txBody>
      </p:sp>
      <p:sp>
        <p:nvSpPr>
          <p:cNvPr id="15" name="Text 6"/>
          <p:cNvSpPr txBox="1"/>
          <p:nvPr/>
        </p:nvSpPr>
        <p:spPr>
          <a:xfrm>
            <a:off x="450025" y="414915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авторитета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спор шел не только о правилах богослужения, но и о том, кто имеет право определять, что считать правильной церковной традицией.
</a:t>
            </a:r>
            <a:endParaRPr lang="en-US" sz="9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произошёл разрыв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8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соборов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соборы 1650-х годов утвердили новые правила и объявили прежние формы неверными. Это придало реформе официальный и обязательный характер.
</a:t>
            </a:r>
            <a:endParaRPr lang="en-US" sz="1023" dirty="0"/>
          </a:p>
        </p:txBody>
      </p:sp>
      <p:sp>
        <p:nvSpPr>
          <p:cNvPr id="11" name="Text 3"/>
          <p:cNvSpPr txBox="1"/>
          <p:nvPr/>
        </p:nvSpPr>
        <p:spPr>
          <a:xfrm>
            <a:off x="2674427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принять новшества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духовенства и мирян не согласилась с переменами. Для них древний обряд был не устаревшей формой, а единственно допустимой традицией веры.
</a:t>
            </a:r>
            <a:endParaRPr lang="en-US" sz="1023" dirty="0"/>
          </a:p>
        </p:txBody>
      </p:sp>
      <p:sp>
        <p:nvSpPr>
          <p:cNvPr id="12" name="Text 4"/>
          <p:cNvSpPr txBox="1"/>
          <p:nvPr/>
        </p:nvSpPr>
        <p:spPr>
          <a:xfrm>
            <a:off x="4762369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авторитета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соборных решений спор перестал быть только богословским. Он превратился в конфликт о том, кому принадлежит право говорить от имени истинной церкви.
</a:t>
            </a:r>
            <a:endParaRPr lang="en-US" sz="1023" dirty="0"/>
          </a:p>
        </p:txBody>
      </p:sp>
      <p:sp>
        <p:nvSpPr>
          <p:cNvPr id="13" name="Text 5"/>
          <p:cNvSpPr txBox="1"/>
          <p:nvPr/>
        </p:nvSpPr>
        <p:spPr>
          <a:xfrm>
            <a:off x="685030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 властью
</a:t>
            </a:r>
            <a:pPr algn="l" indent="0" marL="0">
              <a:lnSpc>
                <a:spcPct val="115000"/>
              </a:lnSpc>
              <a:buNone/>
            </a:pPr>
            <a:r>
              <a:rPr lang="en-US" sz="5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реформ со стороны власти сделала противостояние особенно острым. Несогласие с обрядами стало восприниматься как вызов не только церкви, но и государству.
</a:t>
            </a:r>
            <a:endParaRPr lang="en-US" sz="94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старообрядцев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568194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принадлежности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имело двуперстие, воспринимавшееся как знак верности прежнему благочестию. Даже внешние детали обряда приобретали для общин принципиальный смысл.
</a:t>
            </a:r>
            <a:endParaRPr lang="en-US" sz="1107" dirty="0"/>
          </a:p>
        </p:txBody>
      </p:sp>
      <p:sp>
        <p:nvSpPr>
          <p:cNvPr id="10" name="Text 3"/>
          <p:cNvSpPr txBox="1"/>
          <p:nvPr/>
        </p:nvSpPr>
        <p:spPr>
          <a:xfrm>
            <a:off x="4686356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общины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общинах усиливались взаимопомощь, внутренняя дисциплина и закрытость от внешнего мира. Это помогало сохранять устойчивость в условиях давления и осуждения.
</a:t>
            </a:r>
            <a:endParaRPr lang="en-US" sz="1107" dirty="0"/>
          </a:p>
        </p:txBody>
      </p:sp>
      <p:sp>
        <p:nvSpPr>
          <p:cNvPr id="11" name="Text 4"/>
          <p:cNvSpPr txBox="1"/>
          <p:nvPr/>
        </p:nvSpPr>
        <p:spPr>
          <a:xfrm>
            <a:off x="68045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и сопротивление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Недоверие к официальной церкви росло, потому что она ассоциировалась с принуждением. Для многих старообрядцев сопротивление стало делом совести и личной ответственности.
</a:t>
            </a:r>
            <a:endParaRPr lang="en-US" sz="1107" dirty="0"/>
          </a:p>
        </p:txBody>
      </p:sp>
      <p:sp>
        <p:nvSpPr>
          <p:cNvPr id="12" name="Text 5"/>
          <p:cNvSpPr txBox="1"/>
          <p:nvPr/>
        </p:nvSpPr>
        <p:spPr>
          <a:xfrm>
            <a:off x="4500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Старообрядцы бережно хранили старые книги и обряды, считая их наследием подлинной веры. Для них перемены означали не обновление, а отступление от истины.
</a:t>
            </a:r>
            <a:endParaRPr lang="en-US" sz="113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спор стал конфликтом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за веру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Слухи и страхи быстро распространялись среди верующих. Многие были убеждены, что внешние изменения затрагивают не детали, а саму возможность спасения.
</a:t>
            </a:r>
            <a:endParaRPr lang="en-US" sz="915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 как спасение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 в религиозном сознании XVII века не был формальностью. Он понимался как часть правильной жизни, поэтому любое новшество переживалось особенно болезненно.
</a:t>
            </a:r>
            <a:endParaRPr lang="en-US" sz="859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сверху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об обрядах стал острым, когда реформы начали исходить сверху и сопровождались жесткими решениями. Это усилило подозрение, что истину пытаются заменить приказом.
</a:t>
            </a:r>
            <a:endParaRPr lang="en-US" sz="879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конфликту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власть настаивала на единообразии, тем больше сопротивление приобретало принципиальный характер. Несогласие с правилами превращалось в борьбу за правду.
</a:t>
            </a:r>
            <a:endParaRPr lang="en-US" sz="86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усиливалось именно в XVII веке: почти каждое новое требование власти воспринималось как дополнительная тяжесть и повод для протеста.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
</a:t>
            </a:r>
            <a:endParaRPr lang="en-US" sz="6715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временем нарастающего социального напряжения и массовых выступлений.
</a:t>
            </a:r>
            <a:endParaRPr lang="en-US" sz="1947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по истории России XVII века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раскол подпитывал протест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религиозное несогласие соединялось с социальным недовольством и превращалось в протест против власти.
</a:t>
            </a:r>
            <a:endParaRPr lang="en-US" sz="95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эпохи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временной шкале видно, что церковный конфликт и народные выступления развивались почти одновременно, усиливая общий кризис XVII века.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дат показывает цепь кризисов: от городских бунтов к религиозному расколу и длительным очагам сопротивления.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хронологии событий XVII века, указанной в учебном плане презентации.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Соляной бунт 1648 года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 для вспышки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Соляной налог ударил по повседневной жизни сильнее, чем ожидала власть: соль была необходима всем, а её подорожание быстро превратилось в общее возмущение.
</a:t>
            </a:r>
            <a:endParaRPr lang="en-US" sz="991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и требования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июне 1648 года москвичи, прежде всего посадские люди и ремесленники, вышли на улицы и потребовали наказать бояр и приказных людей за злоупотребления.
</a:t>
            </a:r>
            <a:endParaRPr lang="en-US" sz="991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выступления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 не ограничился шумом: он перерос в давление на власть, погромы и столкновения, показав, насколько хрупким было доверие к управлению.
</a:t>
            </a:r>
            <a:endParaRPr lang="en-US" sz="991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и 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пошла на частичные уступки и сменила часть администрации, но саму причину недовольства не устранила. Поэтому бунт стал важным предупреждением для государства.
</a:t>
            </a:r>
            <a:endParaRPr lang="en-US" sz="9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Медный бунт 1662 года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3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ошибка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власть выпустила большое количество медных денег, рассчитывая закрыть финансовый дефицит, но это решение быстро подорвало доверие к денежной системе.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2674377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рынку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 и падение покупательной способности сделали медные деньги символом несправедливости. Для горожан кризис ощущался не как абстрактная проблема, а как удар по быту.
</a:t>
            </a:r>
            <a:endParaRPr lang="en-US" sz="1007" dirty="0"/>
          </a:p>
        </p:txBody>
      </p:sp>
      <p:sp>
        <p:nvSpPr>
          <p:cNvPr id="12" name="Text 4"/>
          <p:cNvSpPr txBox="1"/>
          <p:nvPr/>
        </p:nvSpPr>
        <p:spPr>
          <a:xfrm>
            <a:off x="4762319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протест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выступлении участвовали жители Москвы и окрестностей, возмущённые слухами, обманом и обесцениванием денег. Недовольство объединило разные слои населения вокруг общего требования справедливости.
</a:t>
            </a:r>
            <a:endParaRPr lang="en-US" sz="916" dirty="0"/>
          </a:p>
        </p:txBody>
      </p:sp>
      <p:sp>
        <p:nvSpPr>
          <p:cNvPr id="13" name="Text 5"/>
          <p:cNvSpPr txBox="1"/>
          <p:nvPr/>
        </p:nvSpPr>
        <p:spPr>
          <a:xfrm>
            <a:off x="685025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Бунт был подавлен силой, а власть ясно показала, что в условиях кризиса готова отвечать на протест прежде всего репрессиями.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0611"/>
            <a:ext cx="2060700" cy="19922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0827" y="2700466"/>
            <a:ext cx="2061000" cy="19925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88" y="2700466"/>
            <a:ext cx="2061000" cy="199256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32944" y="2700466"/>
            <a:ext cx="2061000" cy="19925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взгляда на восстание Степана Разина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559649" y="1350000"/>
            <a:ext cx="1841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 вожде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Дону и Волге разошлась весть о Разине как о человеке, который бросил вызов порядку. Для беглых крестьян и бедноты он стал символом надежды на защиту и добычу.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620776" y="1350000"/>
            <a:ext cx="1841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опиралось на казаков, беглых крестьян и людей, вытесненных на обочину государством. Их объединяли бедность, насилие и сопротивление централизации, а не церковный спор.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681836" y="1350000"/>
            <a:ext cx="1841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восстания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разинцев охватили Поволжье и нижнее течение рек, где власть ощущалась особенно тяжёлой. Здесь мятеж выглядел не случайным всплеском, а частью долгого конфликта.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742893" y="1350000"/>
            <a:ext cx="1841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Разина не сняло напряжения: оно показало, что в стране накапливались глубокие противоречия между центром и окраинами, властью и подданными.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Соловки стали символом раскола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568219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осада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Осада растянулась почти на восемь лет и превратила монастырь в символ упорства. Закрытое пространство усиливало дисциплину, взаимопомощь и ощущение духовной правоты.
</a:t>
            </a:r>
            <a:endParaRPr lang="en-US" sz="1107" dirty="0"/>
          </a:p>
        </p:txBody>
      </p:sp>
      <p:sp>
        <p:nvSpPr>
          <p:cNvPr id="11" name="Text 3"/>
          <p:cNvSpPr txBox="1"/>
          <p:nvPr/>
        </p:nvSpPr>
        <p:spPr>
          <a:xfrm>
            <a:off x="4686381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защитников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стен объединились монахи, сторонники старой веры и люди, не желавшие подчиняться церковным новшествам. Их сопротивление стало примером религиозного неповиновения.
</a:t>
            </a:r>
            <a:endParaRPr lang="en-US" sz="1107" dirty="0"/>
          </a:p>
        </p:txBody>
      </p:sp>
      <p:sp>
        <p:nvSpPr>
          <p:cNvPr id="12" name="Text 4"/>
          <p:cNvSpPr txBox="1"/>
          <p:nvPr/>
        </p:nvSpPr>
        <p:spPr>
          <a:xfrm>
            <a:off x="68045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монастыря не уничтожило память о нём. Напротив, Соловки стали знаком того, что раскол затронул не только богослужение, но и само отношение к власти.
</a:t>
            </a:r>
            <a:endParaRPr lang="en-US" sz="1115" dirty="0"/>
          </a:p>
        </p:txBody>
      </p:sp>
      <p:sp>
        <p:nvSpPr>
          <p:cNvPr id="13" name="Text 5"/>
          <p:cNvSpPr txBox="1"/>
          <p:nvPr/>
        </p:nvSpPr>
        <p:spPr>
          <a:xfrm>
            <a:off x="4500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сопротивления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Монастырь на Соловках не принял новые книги и обряды, считая их нарушением истинной веры. Для защитников старого чина отказ был делом совести, а не только политики.
</a:t>
            </a:r>
            <a:endParaRPr lang="en-US" sz="11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разворачивается бунт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обобщает логику бунта: от причин и состава участников к развитию событий и последствиям для 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бунты изменили общество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недоверия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разрыв стал заметнее: верхи и низы всё чаще смотрели друг на друга с подозрением. Это подталкивало общество к взаимному страху и отчуждению.
</a:t>
            </a:r>
            <a:endParaRPr lang="en-US" sz="978" dirty="0"/>
          </a:p>
        </p:txBody>
      </p:sp>
      <p:sp>
        <p:nvSpPr>
          <p:cNvPr id="9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протеста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допустимого протеста сузилась. Людей приучали к мысли, что спор с властью может закончиться не переговором, а наказанием и подавлением.
</a:t>
            </a:r>
            <a:endParaRPr lang="en-US" sz="978" dirty="0"/>
          </a:p>
        </p:txBody>
      </p:sp>
      <p:sp>
        <p:nvSpPr>
          <p:cNvPr id="10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Жёстче реагировать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крупных выступлений власть усилила наказания и расширила контроль над населением. Любое массовое недовольство теперь воспринималось не как просьба, а как потенциальная угроза порядку.
</a:t>
            </a:r>
            <a:endParaRPr lang="en-US" sz="97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изменились церковь и старообрядцы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793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в изоляцию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Старообрядцы столкнулись с преследованиями, ссылками и арестами. Многие уходили в леса, на север и в удалённые места, где было легче сохранить старый уклад и обрядами поддерживать общину.
</a:t>
            </a:r>
            <a:endParaRPr lang="en-US" sz="1125" dirty="0"/>
          </a:p>
        </p:txBody>
      </p:sp>
      <p:sp>
        <p:nvSpPr>
          <p:cNvPr id="10" name="Text 3"/>
          <p:cNvSpPr txBox="1"/>
          <p:nvPr/>
        </p:nvSpPr>
        <p:spPr>
          <a:xfrm>
            <a:off x="3428891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складывались устойчивые общины с собственной дисциплиной, книгами и традициями. Они помогали друг другу выживать и передавали память о дореформенной вере.
</a:t>
            </a:r>
            <a:endParaRPr lang="en-US" sz="1151" dirty="0"/>
          </a:p>
        </p:txBody>
      </p:sp>
      <p:sp>
        <p:nvSpPr>
          <p:cNvPr id="11" name="Text 4"/>
          <p:cNvSpPr txBox="1"/>
          <p:nvPr/>
        </p:nvSpPr>
        <p:spPr>
          <a:xfrm>
            <a:off x="6224993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последствие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 не исчез после первых волн давления: он закрепился надолго и стал важной частью религиозной и культурной истории России, разделив общество на разные миры.
</a:t>
            </a:r>
            <a:endParaRPr lang="en-US" sz="115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вера становится испытанием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благочестия показал, что религиозный спор в России XVII века нельзя отделить от социальных конфликтов. Раскол и бунты вместе меняли общество, власть и представление о порядке.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2026-07-26T11:28:22Z</dcterms:created>
  <dcterms:modified xsi:type="dcterms:W3CDTF">2026-07-26T11:28:22Z</dcterms:modified>
</cp:coreProperties>
</file>