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8250" y="2437235"/>
            <a:ext cx="5239500" cy="21387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64050" y="1334818"/>
            <a:ext cx="72159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00" b="1" i="1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эпоху раннего Средневековья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1729150" y="2102470"/>
            <a:ext cx="56856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DED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между Римом и феодальной Европой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16475" y="4577825"/>
            <a:ext cx="2111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4493" y="0"/>
            <a:ext cx="44352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6500" y="1471700"/>
            <a:ext cx="3417600" cy="20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 — это время, когда Европа переходит от античного мира к новым формам власти, веры и хозяйства. Именно тогда складываются королевства, усиливается церковь и формируется феодальный порядок.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015200" y="428900"/>
            <a:ext cx="3718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эпоха Европы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античности к Средневековью: рамка эпохи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18500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476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Символической датой начала эпохи считают 476 год — падение Западной Римской империи. Это не был одномоментный обвал, но знак глубоких политических и военных изменений.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38592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система ослабла из-за кризиса управления, нехватки ресурсов и зависимости от наёмной армии. Внутренние перевороты подрывали устойчивость власти не меньше, чем внешнее давление.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58767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извне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племена усиливали давление на границы и постепенно занимали римские территории. На месте прежнего единства возникли новые центры силы и новые политические порядки.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080845" y="2522725"/>
            <a:ext cx="1717500" cy="15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 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Римская империя не исчезла: она сохранилась и позднее стала известна как Византия. Поэтому переход к Средневековью был не концом Рима вообще, а разделением его наследия.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широком контексте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94975" y="1452300"/>
            <a:ext cx="237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IV–X веков не была замкнутым пространством: войны, торговля и дипломатия связывали её с Византией и исламским миром. Именно через эти контакты распространялись товары, идеи и управленческие практики.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12900" y="1452300"/>
            <a:ext cx="237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исторический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 формировалась не изоляцией, а соперничеством и заимствованиями. Даже в условиях конфликтов сохранялись пути передачи знаний, технологий и культурных образцов.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603938" y="1452300"/>
            <a:ext cx="237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менялись постоянно, а вместе с ними — политические центры и языковая карта. На месте прежней имперской системы возникали новые королевства со своими традициями и интересами.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175" y="496925"/>
            <a:ext cx="72612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рухнула западноримская система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7400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налоговых поступлений лишало центр средств на армию, управление и содержание городов. Когда финансовая база ослабла, имперская власть перестала быть по-настоящему действенной.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1525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местной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теряли прежнее значение, а местные военачальники усиливали собственное влияние. В таких условиях политические решения всё чаще принимались не в столице, а на местах.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59125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Ненадёжная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варварских союзников-федератов делала систему уязвимой: Рим уже не контролировал тех, кто защищал его границы. Союз превращался в зависимость, а зависимость — в утрату контроля.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16725" y="2632376"/>
            <a:ext cx="1694700" cy="17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администрация постепенно переставала управлять провинциями. Реальная власть переходила к тем, кто владел землёй, войском и личной поддержкой людей вокруг 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8731" y="625375"/>
            <a:ext cx="3473638" cy="406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«Варварские» королевства: новая политическая карта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7075" y="153000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карта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Италии, Испании и Галлии возникли новые королевства, которые заняли место римской власти. Они не уничтожили всё прежнее, а встроили римское наследие в собственные политические формы.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7075" y="409745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Племенная традиция и римская культура власти постепенно переплетались. Так возникла особая политическая модель раннего Средневековья — не разрушение, а преобразование античного мира.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7075" y="3241633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Рима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законы, налоги и административные практики сохранялись частично, особенно там, где это помогало управлять населением. Новый порядок был смесью преемственности и перемен.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7075" y="2385817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Остготы, вестготы, франки и лангобарды опирались прежде всего на военную знать и личную верность. Это делало власть более гибкой, но менее устойчивой, чем римская система.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237867"/>
            <a:ext cx="4022100" cy="1360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королевства не разорвали связь с Римом полностью. Они унаследовали его право, язык управления и религиозную основу, но дополнили их местными обычаями и военной аристократией.
</a:t>
            </a:r>
            <a:endParaRPr lang="en-US" sz="1171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унаследовали новые королевства от Рима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институты не исчезли: они были переосмыслены и приспособлены к новым условиям власти.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и культурных признаков раннесредневековых королевств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0950" y="3162350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V века
</a:t>
            </a:r>
            <a:pPr algn="l" indent="0" marL="0">
              <a:lnSpc>
                <a:spcPct val="100000"/>
              </a:lnSpc>
              <a:buNone/>
            </a:pPr>
            <a:r>
              <a:rPr lang="en-US" sz="454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Франкские правители постепенно усиливали власть в Галлии, объединяя территории и опираясь на военную силу. При Хлодвиге франкское королевство стало главным политическим центром региона.
</a:t>
            </a:r>
            <a:endParaRPr lang="en-US" sz="908" dirty="0"/>
          </a:p>
        </p:txBody>
      </p:sp>
      <p:sp>
        <p:nvSpPr>
          <p:cNvPr id="7" name="Text 1"/>
          <p:cNvSpPr txBox="1"/>
          <p:nvPr/>
        </p:nvSpPr>
        <p:spPr>
          <a:xfrm>
            <a:off x="3579925" y="1380125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496 года
</a:t>
            </a:r>
            <a:pPr algn="l" indent="0" marL="0">
              <a:lnSpc>
                <a:spcPct val="100000"/>
              </a:lnSpc>
              <a:buNone/>
            </a:pPr>
            <a:r>
              <a:rPr lang="en-US" sz="510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Хлодвига около 496 года укрепило его престиж и сблизило франков с римским населением. Это решение имело не только религиозное, но и политическое значение.
</a:t>
            </a:r>
            <a:endParaRPr lang="en-US" sz="1020" dirty="0"/>
          </a:p>
        </p:txBody>
      </p:sp>
      <p:sp>
        <p:nvSpPr>
          <p:cNvPr id="8" name="Text 2"/>
          <p:cNvSpPr txBox="1"/>
          <p:nvPr/>
        </p:nvSpPr>
        <p:spPr>
          <a:xfrm>
            <a:off x="6101475" y="3162350"/>
            <a:ext cx="2439900" cy="9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Меровингов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Меровингов заложила основы длительного франкского господства. Именно на этой базе позже возникнут более широкие объединительные проекты Западной Европы.
</a:t>
            </a:r>
            <a:endParaRPr lang="en-US" sz="1003" dirty="0"/>
          </a:p>
        </p:txBody>
      </p:sp>
      <p:sp>
        <p:nvSpPr>
          <p:cNvPr id="9" name="Text 3"/>
          <p:cNvSpPr txBox="1"/>
          <p:nvPr/>
        </p:nvSpPr>
        <p:spPr>
          <a:xfrm>
            <a:off x="8819075" y="4822025"/>
            <a:ext cx="2256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27800" y="356000"/>
            <a:ext cx="6796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Хлодвиг и становление Франкского государства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власть короля усиливалась через дружину, местных управителей и поддержку церкви, но зависела от лояльности знати.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власть у Меровингов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25" y="1277854"/>
            <a:ext cx="2737200" cy="2370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9325" y="1277436"/>
            <a:ext cx="2836500" cy="2445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5800" y="1277911"/>
            <a:ext cx="2772600" cy="24449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9875" y="3763800"/>
            <a:ext cx="2695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Корона, изменившая карту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800 году коронация Карла Великого в Риме придала его власти особый смысл: король франков стал восприниматься как защитник всей христианской Европы. Империя объединила огромные территории, но удержать их надолго оказалось трудно.
</a:t>
            </a:r>
            <a:endParaRPr lang="en-US" sz="898" dirty="0"/>
          </a:p>
        </p:txBody>
      </p:sp>
      <p:sp>
        <p:nvSpPr>
          <p:cNvPr id="8" name="Text 1"/>
          <p:cNvSpPr txBox="1"/>
          <p:nvPr/>
        </p:nvSpPr>
        <p:spPr>
          <a:xfrm>
            <a:off x="3179963" y="3763800"/>
            <a:ext cx="27258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опиралось не только на силу, но и на письменные распоряжения, королевских посланцев и епископов, которые помогали контролировать регионы. Так власть стала более организованной и заметной в повседневной жизни подданных.
</a:t>
            </a:r>
            <a:endParaRPr lang="en-US" sz="898" dirty="0"/>
          </a:p>
        </p:txBody>
      </p:sp>
      <p:sp>
        <p:nvSpPr>
          <p:cNvPr id="9" name="Text 2"/>
          <p:cNvSpPr txBox="1"/>
          <p:nvPr/>
        </p:nvSpPr>
        <p:spPr>
          <a:xfrm>
            <a:off x="5996925" y="3763800"/>
            <a:ext cx="26676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 распад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Верденского раздела 843 года единое государство распалось на части, а наследники Карла Великиго унаследовали не прочную систему, а саму идею объединённой Европы. Она ещё долго влияла на политические представления средневекового Запада.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987350" y="35600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Великий: империя и её последствия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20650" y="1091810"/>
            <a:ext cx="5085600" cy="19766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175" y="390100"/>
            <a:ext cx="8064000" cy="5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образование при Каролингах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11632" y="3739825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и придворные школы стали опорой каролингского возрождения: здесь учили чтению, письму, счету и основам богословия, необходимых для управления и церковной службы.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968532" y="3741900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оставалось привилегией духовенства и части знати, но именно при Каролингах грамотность стала заметнее влиять на управление, переписку и оформление власти.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49565" y="3741900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почерк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Каролингский минускул упростил письмо и чтение: более ясный, аккуратный почерк ускорял работу переписчиков и делал рукописи понятнее для образованных людей разных земель.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530599" y="3741900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Переписывание книг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Каролингские книжники целенаправленно переписывали Библию, труды отцов церкви и сочинения античных авторов, стремясь сохранить знания и сделать тексты более точными и единообразными.
</a:t>
            </a:r>
            <a:endParaRPr lang="en-US" sz="9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54575" y="2800312"/>
            <a:ext cx="9253200" cy="23946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церковь стала главным институтом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7225" y="1430975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Христианизация правителей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Миссионеры и крещение правителей помогали христианству быстро распространяться, а вместе с верой укреплялись новые правила поведения, праздники и представления о законной власти.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7042900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и 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Епископы и аббаты часто участвовали в управлении, суде и дипломатии, сочетая духовный авторитет с политическими функциями и влияя на решения светских правителей.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04342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давала правителям символическое признание, объясняя их власть как установленную Богом, поэтому союз с духовенством становился важным ресурсом политической легитимности.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765783" y="1452300"/>
            <a:ext cx="1741500" cy="12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церковных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6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и епископские кафедры создавали устойчивую сеть центров влияния, где сохранялись книги, велось обучение и формировалась общая для Европы церковная культура.
</a:t>
            </a:r>
            <a:endParaRPr lang="en-US" sz="10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237867"/>
            <a:ext cx="4022100" cy="1360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в раннем Средневековье объединяла духовную жизнь, обучение и управление. Ее влияние особенно хорошо видно в монастырях, а также в растущем авторитете папства на Западе.
</a:t>
            </a:r>
            <a:endParaRPr lang="en-US" sz="1175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церкви в обществе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церковь не ограничивалась верой: она одновременно формировала знания, поддерживала власть и определяла нормы общественной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раннего Средневековья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095" y="1678450"/>
            <a:ext cx="8114661" cy="305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141575"/>
            <a:ext cx="6722100" cy="4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обмен землёй и службой, основанный на личной зависимости и взаимных обязательствах между сеньором и вассалом.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289100"/>
            <a:ext cx="7527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3232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служба в феодальной системе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825" y="922260"/>
            <a:ext cx="3961800" cy="36716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175" y="395750"/>
            <a:ext cx="7261200" cy="4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была устроена феодальная иерархия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8000" y="1584307"/>
            <a:ext cx="4120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и знать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вершине находился король, но его власть зависела от поддержки крупных землевладельцев и военной знати. Формально он был верховным правителем, однако на практике не мог контролировать все земли напрямую.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58000" y="3943250"/>
            <a:ext cx="4120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и дружины превращали землю в опорный пункт власти: они защищали территорию, собирали повинности и удерживали под контролем крестьян, дороги и ближайшие поселения.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58000" y="2763779"/>
            <a:ext cx="41208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зависимостей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сеньоры раздавали землю вассалам, ожидая взамен службу, совет и верность. Чем дальше владения от центра, тем сильнее становилась самостоятельность местных правителей и меньше — влияние монарха.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8731" y="625375"/>
            <a:ext cx="3473638" cy="406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600" y="428900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экономика деревни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7075" y="153000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и люди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деревни составляли свободные общинники и зависимые крестьяне. Их жизнь определяли сезонные работы, урожай и обязательства перед владельцем земли, а не денежный доход.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7075" y="4097450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ремесла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существовало при усадьбах и в селах, но обслуживало прежде всего местные нужды. Кузнецы, плотники и ткачи были нужны для повседневной работы и войны.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7075" y="3241633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рынка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Натуральное хозяйство делало деревню почти самодостаточной: хлеб, одежда, инвентарь и простая утварь производились рядом, а торговля затрагивала лишь редкие излишки.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7075" y="2385817"/>
            <a:ext cx="42516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Оброк и барщина были главными формами повинностей. Крестьянин отдавал часть продуктов или работал на поле сеньора, получая взамен защиту и право пользоваться землей.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673" y="1106450"/>
            <a:ext cx="2404904" cy="291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7119" y="1116300"/>
            <a:ext cx="2498712" cy="291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5969" y="1116300"/>
            <a:ext cx="2498712" cy="291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32000" y="4063792"/>
            <a:ext cx="21351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после Рима
</a:t>
            </a:r>
            <a:pPr algn="l" indent="0" marL="0">
              <a:lnSpc>
                <a:spcPct val="100000"/>
              </a:lnSpc>
              <a:buNone/>
            </a:pPr>
            <a:r>
              <a:rPr lang="en-US" sz="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 уже не напоминал римскую метрополию, но оставался узлом власти, торговли и епископской жизни. Узкие улицы, рынки и стены создавали пространство, где смешивались ремесленники, духовенство и приезжие купцы.
</a:t>
            </a:r>
            <a:endParaRPr lang="en-US" sz="799" dirty="0"/>
          </a:p>
        </p:txBody>
      </p:sp>
      <p:sp>
        <p:nvSpPr>
          <p:cNvPr id="8" name="Text 1"/>
          <p:cNvSpPr txBox="1"/>
          <p:nvPr/>
        </p:nvSpPr>
        <p:spPr>
          <a:xfrm>
            <a:off x="3504450" y="4063792"/>
            <a:ext cx="21351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5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тянулись по рекам, вдоль морских берегов и через ярмарки. Особое значение имели итальянские и средиземноморские центры, связывавшие Запад с Востоком товарами, серебром и новостями.
</a:t>
            </a:r>
            <a:endParaRPr lang="en-US" sz="874" dirty="0"/>
          </a:p>
        </p:txBody>
      </p:sp>
      <p:sp>
        <p:nvSpPr>
          <p:cNvPr id="9" name="Text 2"/>
          <p:cNvSpPr txBox="1"/>
          <p:nvPr/>
        </p:nvSpPr>
        <p:spPr>
          <a:xfrm>
            <a:off x="6076900" y="4063792"/>
            <a:ext cx="21351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 мастерские
</a:t>
            </a:r>
            <a:pPr algn="l" indent="0" marL="0">
              <a:lnSpc>
                <a:spcPct val="100000"/>
              </a:lnSpc>
              <a:buNone/>
            </a:pPr>
            <a:r>
              <a:rPr lang="en-US" sz="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выпускали оружие, ткань, керамику и простую домашнюю утварь. Хотя цеховая система еще не сложилась, специализация уже росла, а качество изделий зависело от навыков конкретного мастера.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987350" y="251150"/>
            <a:ext cx="71694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торговля и ремёсла: что сохранилось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20650" y="1091810"/>
            <a:ext cx="5085600" cy="19766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175" y="390100"/>
            <a:ext cx="8064000" cy="5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исламский мир как внешний контекст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11632" y="3739825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Византии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сохранила римскую государственную традицию, развитую бюрократию и сильную императорскую власть. Для западных европейцев это был образец устойчивого порядка, отличавшийся от более дробного политического мира Запада.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6968532" y="3741900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и заимствования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Европы оба мира были не только соперниками, но и посредниками в передаче идей, товаров и текстов. Именно через такие контакты расширялся культурный горизонт Запада.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49565" y="3741900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центр силы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VII века исламский мир быстро стал крупным центром науки, торговли и политической мощи. Европейцы сталкивались с ним на полях сражений, в портах и через обмен знаниями.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530599" y="3741900"/>
            <a:ext cx="1879500" cy="9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христианский мир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греческой основе в Византии развивались христианская культура, право и образование. Через дипломатические контакты, церковные споры и торговлю ее влияние проникало далеко за пределы Константинополя.
</a:t>
            </a:r>
            <a:endParaRPr lang="en-US" sz="9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3575" y="2075208"/>
            <a:ext cx="4022100" cy="1685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5175" y="1591837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общество раннего Средневековья было неравным по правам и обязанностям. Статус определялся не только богатством, но и местом в системе служения, веры и производства.
</a:t>
            </a:r>
            <a:endParaRPr lang="en-US" sz="1154" dirty="0"/>
          </a:p>
        </p:txBody>
      </p:sp>
      <p:sp>
        <p:nvSpPr>
          <p:cNvPr id="5" name="Text 1"/>
          <p:cNvSpPr txBox="1"/>
          <p:nvPr/>
        </p:nvSpPr>
        <p:spPr>
          <a:xfrm>
            <a:off x="525175" y="496925"/>
            <a:ext cx="5848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и их роли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525175" y="2607802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структура связывала хозяйство, власть и культуру: одни распоряжались землей и оружием, другие обеспечивали производство, а церковь задавала общие нормы.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5175" y="3702725"/>
            <a:ext cx="30261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общества раннего Средневековья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06525" y="4826450"/>
            <a:ext cx="2256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8760" y="377691"/>
            <a:ext cx="2601600" cy="1806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31150" y="3608008"/>
            <a:ext cx="4893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Средневековье не было простым упадком после Рима: оно создало новые королевства, усилило церковь и закрепило власть земли. Именно тогда возникли основы средневековой Европы.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836800" y="2402183"/>
            <a:ext cx="52683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распада к новой Европе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2026-07-26T14:15:28Z</dcterms:created>
  <dcterms:modified xsi:type="dcterms:W3CDTF">2026-07-26T14:15:28Z</dcterms:modified>
</cp:coreProperties>
</file>