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география, население и роль в Европе
</a:t>
            </a:r>
            <a:endParaRPr lang="en-US" sz="2895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государство Европы: положение в центре континента, население, хозяйство и связь с ЕС.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в Центральной Европе граничит по суше с 9 государствами: Данией, Польшей, Чехией, Австрией, Швейцарией, Францией, Люксембургом, Бельгией и Нидерландами. Территория формировалась постепенно — от княжеств и Священной Римской империи до объединения 1871 года, разделения после Второй мировой войны и воссоединения в 1990 году.
</a:t>
            </a:r>
            <a:endParaRPr lang="en-US" sz="1139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природно-исторические предпосылки развития
</a:t>
            </a:r>
            <a:endParaRPr lang="en-US" sz="223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25900"/>
            <a:ext cx="368100" cy="32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211935"/>
            <a:ext cx="368100" cy="294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05450"/>
            <a:ext cx="368100" cy="368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Рельеф, который «задает» жизнь территории
</a:t>
            </a:r>
            <a:endParaRPr lang="en-US" sz="2013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Север: низменности и влажные участки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Германии занимает Северо-Германская низменность: здесь много равнин, моренных форм рельефа и заболоченных территорий. Такой ландшафт влияет на землепользование, освоение и типы транспорта.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Юг: предальпийские равнины и Альпы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расположен в предальпийских районах и Альпах. Самая высокая точка Германии — гора Цугшпитце (2962 м). Горный рельеф формирует рекреационные зоны и усложняет инфраструктуру.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рельеф связывает расселение, хозяйство и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высот и природных условий отражается в том, где селятся люди, какие культуры выгодны, как строятся дороги и железные дороги, а также как развивается туризм. Рельеф работает как «карта ограничений и возможностей».
</a:t>
            </a:r>
            <a:endParaRPr lang="en-US" sz="1061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Центр: горные массивы и лесистые возвышенности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страны тянутся Среднегерманские горные массивы — от Гарца и Тюрингского Леса до Рудных гор и Шварцвальда. Пересеченность рельефа определяет расселение, хозяйственную специализацию и маршруты.
</a:t>
            </a:r>
            <a:endParaRPr lang="en-US" sz="11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6966" y="2477750"/>
            <a:ext cx="1983168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выполняют разные роли, а вместе образуют сеть региональных центров.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система Германии напоминает сеть сильных региональных центров: функции распределены, а не сосредоточены целиком в одной столице.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статистика городов и земель Германии.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Германии и их функции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расселение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Германии превышает 84 миллиона человек, а средняя плотность составляет около 230 человек на км². При этом распределение по территории очень неравномерное: от крупных агломераций до малозаселенных районов.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плотные зоны связаны с долиной Рейна, Рурской областью и крупными городскими агломерациями Берлина, Гамбурга, Мюнхена и Франкфурта. Это поддерживает рабочие места, транспортные потоки и развитие сервиса.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относится к числу наиболее урбанизированных стран Европы: значительная часть населения живет в городах и пригородных зонах. Население стареет, а доля людей с миграционным прошлым заметно выросла, особенно в западных землях и мегаполисах.
</a:t>
            </a:r>
            <a:endParaRPr lang="en-US" sz="1189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экономике выделяются сервисный сектор и промышленность: услуги обеспечивают значительную часть занятости, а индустрия заметна в экспорте и добавленной стоимости.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условной схеме видно устойчивое равновесие между развитой системой услуг и сильной промышленной базой, что поддерживает конкурентоспособность страны.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описание структуры экономики; точные проценты в условной диаграмме не представлены.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Германии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конвейера до мировой торговли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заводе важны не только детали продукта, но и точность цепочки поставок: от комплектующих до отгрузки. Экспортная продукция Германии связана с промышленными компетенциями и надежной логистикой. Вы легко узнаете этот образ в промышленном парке с контейнерными площадками.
</a:t>
            </a:r>
            <a:endParaRPr lang="en-US" sz="935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как «ворота» экспорта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Контейнерный порт показывает, как промышленная продукция становится частью международной торговли. Судоходство, логистика и обработка грузов помогают экспортным отраслям работать масштабно и регулярно. Этот сюжет наглядно связывает производство с внешними рынками.
</a:t>
            </a:r>
            <a:endParaRPr lang="en-US" sz="956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Mittelstand и региональные кластеры
</a:t>
            </a:r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сильные компании среднего бизнеса — Mittelstand — создают рабочие места и поддерживают специализацию регионов. В таких кластерах инженеры, поставщики и предприятия выстраивают сотрудничество, которое ускоряет инновации. Поэтому промышленность Германии опирается не только на концерны, но и на сеть предприятий.
</a:t>
            </a:r>
            <a:endParaRPr lang="en-US" sz="861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экспорт: как выглядит «сила производства»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Федеративное устройство Германии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полномочий между уровнями власти: центр — земли — муниципалитеты, с участием Бундестага и Бундесрата.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5950" y="2670900"/>
            <a:ext cx="1250100" cy="16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Римская империя германской нации
</a:t>
            </a:r>
            <a:pPr algn="l" indent="0" marL="0">
              <a:lnSpc>
                <a:spcPct val="100000"/>
              </a:lnSpc>
              <a:buNone/>
            </a:pPr>
            <a:r>
              <a:rPr lang="en-US" sz="102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существование сложной политической системы с множеством княжеств сформировало традицию регионального многообразия. Это позже повлияет и на идею федерализма.
</a:t>
            </a:r>
            <a:endParaRPr lang="en-US" sz="1022" dirty="0"/>
          </a:p>
        </p:txBody>
      </p:sp>
      <p:sp>
        <p:nvSpPr>
          <p:cNvPr id="10" name="Text 2"/>
          <p:cNvSpPr txBox="1"/>
          <p:nvPr/>
        </p:nvSpPr>
        <p:spPr>
          <a:xfrm>
            <a:off x="2406109" y="2670900"/>
            <a:ext cx="1250100" cy="16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под руководством Пруссии (1871)
</a:t>
            </a:r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объединительные процессы завершились созданием единого государства. Страна получает новую роль в европейской политике и меняет баланс сил на континенте.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3926269" y="2670900"/>
            <a:ext cx="1250100" cy="16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Веймарская республика
</a:t>
            </a:r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мировой войны Германия переживает период демократического строительства и институциональных экспериментов. Экономические и социальные трудности усиливают политическую напряженность.
</a:t>
            </a:r>
            <a:endParaRPr lang="en-US" sz="1003" dirty="0"/>
          </a:p>
        </p:txBody>
      </p:sp>
      <p:sp>
        <p:nvSpPr>
          <p:cNvPr id="12" name="Text 4"/>
          <p:cNvSpPr txBox="1"/>
          <p:nvPr/>
        </p:nvSpPr>
        <p:spPr>
          <a:xfrm>
            <a:off x="5446428" y="2670900"/>
            <a:ext cx="1250100" cy="16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Нацистская диктатура
</a:t>
            </a:r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трагически меняет политическую культуру: на первый план выходит диктатура и катастрофические последствия войны. Этот опыт определяет подход к правам человека и демократии.
</a:t>
            </a:r>
            <a:endParaRPr lang="en-US" sz="1055" dirty="0"/>
          </a:p>
        </p:txBody>
      </p:sp>
      <p:sp>
        <p:nvSpPr>
          <p:cNvPr id="13" name="Text 5"/>
          <p:cNvSpPr txBox="1"/>
          <p:nvPr/>
        </p:nvSpPr>
        <p:spPr>
          <a:xfrm>
            <a:off x="6966588" y="2670900"/>
            <a:ext cx="1250100" cy="16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ФРГ и ГДР и объединение (1990)
</a:t>
            </a:r>
            <a:pPr algn="l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Германия была разделена, а в 1990 году вновь объединена. Воссоединение стало основой современной идентичности, опирающейся на демократию и ответственность.
</a:t>
            </a:r>
            <a:endParaRPr lang="en-US" sz="1004" dirty="0"/>
          </a:p>
        </p:txBody>
      </p:sp>
      <p:sp>
        <p:nvSpPr>
          <p:cNvPr id="14" name="Text 6"/>
          <p:cNvSpPr txBox="1"/>
          <p:nvPr/>
        </p:nvSpPr>
        <p:spPr>
          <a:xfrm>
            <a:off x="885950" y="785900"/>
            <a:ext cx="74112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исторического развития государства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— столица Германии и крупнейший политический центр страны. Город соединяет историческую память о разделении с жизнью современного мегаполиса, где решения принимаются в масштабе всей страны.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Рейхстаг, Бранденбургские ворота, Мемориал Берлинской стены и музейные комплексы фиксируют разные эпохи немецкой истории. Эти места работают как «точки чтения», помогая понимать прошлое без упрощений.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1990 года Берлин стал не только административным центром, но и узлом науки, культуры и международной дипломатии. Здесь развиваются стартапы и креативная экономика, усиливая роль города в Европе.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как столица и символ объединения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подготовки в Германии сочетает базовое школьное образование, дуальную модель с практикой на предприятии, а также университеты и прикладные научные организации.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звеньев показывает, что государство опирается на «стыковку» теории и практики: путь учащегося может вести и в индустрию, и в исследования.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Схематичная визуализация по структуре образования Германии; статистические доли не указаны (без привязки к официальным процентам).
</a:t>
            </a:r>
            <a:endParaRPr lang="en-US" sz="843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подготовка кадров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688" y="1280450"/>
            <a:ext cx="334425" cy="38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0563" y="1280450"/>
            <a:ext cx="334425" cy="38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7963" y="1280450"/>
            <a:ext cx="334425" cy="38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688" y="3036200"/>
            <a:ext cx="334425" cy="38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50563" y="3036200"/>
            <a:ext cx="334425" cy="382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28025" y="18524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 исследовательская инфраструктура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Университеты, отраслевые кафедры и исследовательские группы обеспечивают фундаментальные знания и подготовку специалистов, которые затем усиливают технологические отрасли и научные проекты предприятий.
</a:t>
            </a:r>
            <a:endParaRPr lang="en-US" sz="851" dirty="0"/>
          </a:p>
        </p:txBody>
      </p:sp>
      <p:sp>
        <p:nvSpPr>
          <p:cNvPr id="10" name="Text 2"/>
          <p:cNvSpPr txBox="1"/>
          <p:nvPr/>
        </p:nvSpPr>
        <p:spPr>
          <a:xfrm>
            <a:off x="3415350" y="18524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Макса Планка, Фраунгофера и Лейбница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институтов дополняет университетский сектор: часть проектов ориентирована на передовые разработки, часть — на долгосрочные исследования, а прикладные результаты быстрее доходят до производства.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202675" y="18524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отрасли как «ядро» инноваций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Машиностроение, химическая промышленность и медицинская техника формируют спрос на инженеров и исследователей, а значит — устойчивую цепочку от лабораторий до внедрения.
</a:t>
            </a:r>
            <a:endParaRPr lang="en-US" sz="905" dirty="0"/>
          </a:p>
        </p:txBody>
      </p:sp>
      <p:sp>
        <p:nvSpPr>
          <p:cNvPr id="12" name="Text 4"/>
          <p:cNvSpPr txBox="1"/>
          <p:nvPr/>
        </p:nvSpPr>
        <p:spPr>
          <a:xfrm>
            <a:off x="628025" y="36227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 и информационные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 повышает точность и автоматизацию производственных процессов, а ИТ ускоряют обработку данных и цифровые решения в промышленности, логистике и сервисах.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415350" y="3622750"/>
            <a:ext cx="22884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технологии и Energiewende-связь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технологии поддерживают переход к более чистой энергетике и ресурсосбережению. Это помогает снижать выбросы и повышать эффективность, одновременно создавая новые продукты и услуги.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технологии и инновации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рамках Energiewende Германия наращивает долю возобновляемых источников, развивает энергоэффективность и модернизирует энергосети, чтобы интегрировать новые генерации.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подчеркивает ключевой сдвиг: снижение угольной составляющей требует одновременного обновления сетей и технологий, иначе надежность энергосистемы страдает.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Energiewende: обобщённое описание трендов по структуре генерации (в виде схемы без конкретных официальных процентов).
</a:t>
            </a:r>
            <a:endParaRPr lang="en-US" sz="931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и переход к устойчивому развитию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Концертный зал и театральная сцена живут в одном ритме: Бах и Бетховен задают тон классической традиции, а современные композиторы и исполнители продолжают разговор со зрителем. В таких пространствах легко показать контраст эпох — от строгих партитур до новых форм сценического искусства.
</a:t>
            </a:r>
            <a:endParaRPr lang="en-US" sz="982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стала частью «городского слуха»
</a:t>
            </a:r>
            <a:endParaRPr lang="en-US" sz="1174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и книжная ярмарка связывают читателя с долгой культурной памятью. Гёте и Шиллер — это не только имена в учебнике, но и «точки входа» в современную литературу, где режиссеры и авторы часто работают вместе. Атмосфера мероприятия хорошо подходит для визуала с выставочными рядами.
</a:t>
            </a:r>
            <a:endParaRPr lang="en-US" sz="966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книжные события: от Гёте до сегодняшних авторов
</a:t>
            </a:r>
            <a:endParaRPr lang="en-US" sz="1174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 или фестивальная площадка позволяет показать, как Германия соединяет региональные традиции и современные художественные практики. Наследие великих писателей и композиторов соседствует с новыми выставками, музыкой и спектаклями, превращая культурную инфраструктуру в живую среду.
</a:t>
            </a:r>
            <a:endParaRPr lang="en-US" sz="926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фестивали: классика рядом с экспериментом
</a:t>
            </a:r>
            <a:endParaRPr lang="en-US" sz="1174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Германии: традиции и современность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113" y="1771425"/>
            <a:ext cx="2052175" cy="207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Германии различаются по «центру притяжения» и формату, но вместе они поддерживают общую национальную идентичность через региональные особенности и городские традиции.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форматов — от общенационального дня единства до городских фестивалей — помогает сохранять культурную мозаичность страны при единой общественной рамке.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и федеральные культурные календари Германии.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традиции и праздники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431" y="1310700"/>
            <a:ext cx="259088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7706" y="1310700"/>
            <a:ext cx="259088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0431" y="3227677"/>
            <a:ext cx="259088" cy="296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87706" y="3227677"/>
            <a:ext cx="259088" cy="296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64981" y="3227677"/>
            <a:ext cx="259088" cy="2961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инфраструктура страны
</a:t>
            </a:r>
            <a:endParaRPr lang="en-US" sz="2212" dirty="0"/>
          </a:p>
        </p:txBody>
      </p:sp>
      <p:sp>
        <p:nvSpPr>
          <p:cNvPr id="15" name="Text 2"/>
          <p:cNvSpPr txBox="1"/>
          <p:nvPr/>
        </p:nvSpPr>
        <p:spPr>
          <a:xfrm>
            <a:off x="436500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Автобаны и автомобильные магистрали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Автобаны обеспечивают быструю связность между промышленными районами и крупными агломерациями, поддерживая устойчивые транспортные потоки для производства и торговли.
</a:t>
            </a:r>
            <a:endParaRPr lang="en-US" sz="999" dirty="0"/>
          </a:p>
        </p:txBody>
      </p:sp>
      <p:sp>
        <p:nvSpPr>
          <p:cNvPr id="16" name="Text 3"/>
          <p:cNvSpPr txBox="1"/>
          <p:nvPr/>
        </p:nvSpPr>
        <p:spPr>
          <a:xfrm>
            <a:off x="3213775" y="1907075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перевозки и маршруты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связывают города и регионы, обеспечивая пассажирскую мобильность и регулярные грузовые линии, особенно важные для компаний с экспортной ориентацией.
</a:t>
            </a:r>
            <a:endParaRPr lang="en-US" sz="1022" dirty="0"/>
          </a:p>
        </p:txBody>
      </p:sp>
      <p:sp>
        <p:nvSpPr>
          <p:cNvPr id="17" name="Text 4"/>
          <p:cNvSpPr txBox="1"/>
          <p:nvPr/>
        </p:nvSpPr>
        <p:spPr>
          <a:xfrm>
            <a:off x="43650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пути и портовая логистика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Рейн, Эльба и канал Рейн — Майн — Дунай дополняют перевозки по суше. Порты, прежде всего Гамбурга, усиливают экспортную и транзитную роль страны.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3213775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Авиасообщение и международные хабы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аэропорты, включая аэропорт Франкфурта-на-Майне, поддерживают международную деловую связанность. Это важно для услуг, поставок и координации трансграничных проектов.
</a:t>
            </a:r>
            <a:endParaRPr lang="en-US" sz="999" dirty="0"/>
          </a:p>
        </p:txBody>
      </p:sp>
      <p:sp>
        <p:nvSpPr>
          <p:cNvPr id="19" name="Text 6"/>
          <p:cNvSpPr txBox="1"/>
          <p:nvPr/>
        </p:nvSpPr>
        <p:spPr>
          <a:xfrm>
            <a:off x="5991050" y="3832800"/>
            <a:ext cx="2363400" cy="8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как основа территориального единства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транспортная сеть снижает пространственные разрывы между регионами, а также помогает сохранять единство рынка, ускоряя движение людей и товаров.
</a:t>
            </a:r>
            <a:endParaRPr lang="en-US" sz="104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— крупнейшая экономика ЕС и активный участник бюджетных решений, особенно в направлениях климатической и промышленной политики. Ее роль усиливает центральное положение страны.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Схематичная диаграмма показывает: влияние Германии не сводится к экономике. Оно проявляется в правилах рынка, инфраструктурных проектах и механизмах согласования интересов.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направлений роли Германии в ЕС; конкретные численные доли в диаграмме не указаны (схема).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в Европейском союзе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Демографическое старение меняет структуру спроса и кадрового рынка: сокращается доля молодых работников, растет нагрузка на социальную сферу, а региональные различия становятся заметнее.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Усложняется обеспечение экономики квалифицированными кадрами и растет потребность в переподготовке. Это особенно важно для высокотехнологичных отраслей, где темпы обновления знаний высоки.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мигрантов требует устойчивых механизмов языка, образования и доступа к занятости. В крупных городах формируются новые образовательные и культурные «узлы» развития.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жилья, цифровое неравенство и перестройка энергетики связаны с пространственной организацией страны: мегаполисы и сельские районы отвечают на изменения по-разному, что требует адресных решений.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географические и социально-экономические вызовы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Германия поддерживает конкурентоспособность
</a:t>
            </a:r>
            <a:endParaRPr lang="en-US" sz="2173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логическая цепочка: образование → кадры → индустрия → исследования → инфраструктура и рост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— географический «узел» Европы и индустриальный двигатель
</a:t>
            </a:r>
            <a:endParaRPr lang="en-US" sz="2684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Выгодное центральное положение, разнообразный рельеф, высокая плотность населения, мощная промышленность и развитые коммуникации показывают, как природные и общественно-географические факторы совместно формируют современное развитие Германии.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2026-05-13T23:54:44Z</dcterms:created>
  <dcterms:modified xsi:type="dcterms:W3CDTF">2026-05-13T23:54:44Z</dcterms:modified>
</cp:coreProperties>
</file>