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png"/><Relationship Id="rId5" Type="http://schemas.openxmlformats.org/officeDocument/2006/relationships/image" Target="../media/image-4-5.jpe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jpe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53275" y="555046"/>
            <a:ext cx="4294200" cy="373645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0875" y="702600"/>
            <a:ext cx="4294200" cy="373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Введение в основные типы взаимоотношений между организмами
</a:t>
            </a:r>
            <a:pPr algn="l" indent="0" marL="0">
              <a:lnSpc>
                <a:spcPct val="100000"/>
              </a:lnSpc>
              <a:buNone/>
            </a:pPr>
            <a:r>
              <a:rPr lang="en-US" sz="32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связей между организмами формирует жизнь на нашей планете.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2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3475" y="0"/>
            <a:ext cx="4568751" cy="514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245225" y="590200"/>
            <a:ext cx="3933300" cy="384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живые существа взаимодействуют между собой
</a:t>
            </a:r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Организмы вступают во взаимодействия для выживания, обмена веществами и защиты. Такие связи формируют пищевые сети и обеспечивают развитие экосистем, что изучается в школьном курсе биологии.
</a:t>
            </a:r>
            <a:endParaRPr lang="en-US" sz="25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09300" y="105875"/>
            <a:ext cx="77985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Классификация взаимоотношений в природе
</a:t>
            </a:r>
            <a:endParaRPr lang="en-US" sz="2500" dirty="0"/>
          </a:p>
        </p:txBody>
      </p:sp>
      <p:sp>
        <p:nvSpPr>
          <p:cNvPr id="4" name="Text 1"/>
          <p:cNvSpPr txBox="1"/>
          <p:nvPr/>
        </p:nvSpPr>
        <p:spPr>
          <a:xfrm>
            <a:off x="696250" y="1266325"/>
            <a:ext cx="24042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Симбиоз — тесная связь, при которой организмы получают взаимную или одностороннюю выгоду.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5840675" y="1907175"/>
            <a:ext cx="24042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Комменсализм — отношения, при которых один получает пользу, а другой ни выигрывает, ни страдает.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696250" y="3115975"/>
            <a:ext cx="24042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Паразитизм — один организм получает выгоду, нанося вред другому, часто вызывая болезни.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5840675" y="3808075"/>
            <a:ext cx="24042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Хищничество и конкуренция — активное поедание или соперничество за ресурсы среди организмов.
</a:t>
            </a:r>
            <a:endParaRPr lang="en-US" sz="1100" dirty="0"/>
          </a:p>
        </p:txBody>
      </p:sp>
      <p:sp>
        <p:nvSpPr>
          <p:cNvPr id="8" name="Text 5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BCD1C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3700" y="1393692"/>
            <a:ext cx="2192700" cy="179441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18950" y="1393714"/>
            <a:ext cx="2229900" cy="179437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07375" y="1393714"/>
            <a:ext cx="2229900" cy="179437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651189" y="3727900"/>
            <a:ext cx="20073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9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Лишайники — результат симбиоза гриба с водорослью, где гриб обеспечивает влагу и защиту, а водоросль – питание через фотосинтез. Это один из наиболее изученных примеров взаимовыгодного сосуществования.
</a:t>
            </a:r>
            <a:endParaRPr lang="en-US" sz="898" dirty="0"/>
          </a:p>
        </p:txBody>
      </p:sp>
      <p:sp>
        <p:nvSpPr>
          <p:cNvPr id="10" name="Text 2"/>
          <p:cNvSpPr txBox="1"/>
          <p:nvPr/>
        </p:nvSpPr>
        <p:spPr>
          <a:xfrm>
            <a:off x="651190" y="3188550"/>
            <a:ext cx="20073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Лишайники: союз грибов и водорослей
</a:t>
            </a:r>
            <a:endParaRPr lang="en-US" sz="1375" dirty="0"/>
          </a:p>
        </p:txBody>
      </p:sp>
      <p:sp>
        <p:nvSpPr>
          <p:cNvPr id="11" name="Text 3"/>
          <p:cNvSpPr txBox="1"/>
          <p:nvPr/>
        </p:nvSpPr>
        <p:spPr>
          <a:xfrm>
            <a:off x="3531963" y="3727900"/>
            <a:ext cx="20073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Грибница проникает в корни растений, улучшая поглощение воды и минералов. Растение снабжает гриб органическими веществами, создавая взаимовыгодную сеть под землёй.
</a:t>
            </a:r>
            <a:endParaRPr lang="en-US" sz="986" dirty="0"/>
          </a:p>
        </p:txBody>
      </p:sp>
      <p:sp>
        <p:nvSpPr>
          <p:cNvPr id="12" name="Text 4"/>
          <p:cNvSpPr txBox="1"/>
          <p:nvPr/>
        </p:nvSpPr>
        <p:spPr>
          <a:xfrm>
            <a:off x="3531963" y="3188550"/>
            <a:ext cx="20073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Микориза: грибы и корни растений
</a:t>
            </a:r>
            <a:endParaRPr lang="en-US" sz="1375" dirty="0"/>
          </a:p>
        </p:txBody>
      </p:sp>
      <p:sp>
        <p:nvSpPr>
          <p:cNvPr id="13" name="Text 5"/>
          <p:cNvSpPr txBox="1"/>
          <p:nvPr/>
        </p:nvSpPr>
        <p:spPr>
          <a:xfrm>
            <a:off x="6378718" y="3727900"/>
            <a:ext cx="20073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Множество бактерий живут в кишечнике животных и человека, помогая переваривать пищу и защищая от патогенов, занимая важную роль в здоровье хозяина.
</a:t>
            </a:r>
            <a:endParaRPr lang="en-US" sz="1048" dirty="0"/>
          </a:p>
        </p:txBody>
      </p:sp>
      <p:sp>
        <p:nvSpPr>
          <p:cNvPr id="14" name="Text 6"/>
          <p:cNvSpPr txBox="1"/>
          <p:nvPr/>
        </p:nvSpPr>
        <p:spPr>
          <a:xfrm>
            <a:off x="6378719" y="3188550"/>
            <a:ext cx="20073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Бактерии в организме животных
</a:t>
            </a:r>
            <a:endParaRPr lang="en-US" sz="1375" dirty="0"/>
          </a:p>
        </p:txBody>
      </p:sp>
      <p:sp>
        <p:nvSpPr>
          <p:cNvPr id="15" name="Text 7"/>
          <p:cNvSpPr txBox="1"/>
          <p:nvPr/>
        </p:nvSpPr>
        <p:spPr>
          <a:xfrm>
            <a:off x="341550" y="258700"/>
            <a:ext cx="8377500" cy="75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Симбиоз в природе: примеры и особенности
</a:t>
            </a:r>
            <a:endParaRPr lang="en-US" sz="25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11000" y="2022802"/>
            <a:ext cx="3694200" cy="91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мутуализме оба организма взаимно обогащают друг друга и часто не могут существовать отдельно.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4909200" y="4073998"/>
            <a:ext cx="3694200" cy="91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Сотрудничество муравьёв и тлей — муравьи охраняют тлей, а те обеспечивают корм в виде сладких выделений.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288150" y="3049998"/>
            <a:ext cx="3696000" cy="91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Опыление насекомыми — классический пример, когда насекомые получают пищу, а растения обеспечивают размножение.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288150" y="600846"/>
            <a:ext cx="8567700" cy="53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Мутуализм: пример взаимной зависимости
</a:t>
            </a:r>
            <a:endParaRPr lang="en-US" sz="2500" dirty="0"/>
          </a:p>
        </p:txBody>
      </p:sp>
      <p:sp>
        <p:nvSpPr>
          <p:cNvPr id="9" name="Text 4"/>
          <p:cNvSpPr txBox="1"/>
          <p:nvPr/>
        </p:nvSpPr>
        <p:spPr>
          <a:xfrm>
            <a:off x="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3500" y="1268818"/>
            <a:ext cx="3861000" cy="277886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29375" y="1268768"/>
            <a:ext cx="3861000" cy="277886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533700" y="4376300"/>
            <a:ext cx="3728100" cy="21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Пчёлы используют нектар и пыльцу как источники питания, что поддерживает их жизнедеятельность и развитие колонии.
</a:t>
            </a:r>
            <a:endParaRPr lang="en-US" sz="832" dirty="0"/>
          </a:p>
        </p:txBody>
      </p:sp>
      <p:sp>
        <p:nvSpPr>
          <p:cNvPr id="8" name="Text 2"/>
          <p:cNvSpPr txBox="1"/>
          <p:nvPr/>
        </p:nvSpPr>
        <p:spPr>
          <a:xfrm>
            <a:off x="533700" y="4049475"/>
            <a:ext cx="3728100" cy="24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Пчёлы собирают нектар и пыльцу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811775" y="4376301"/>
            <a:ext cx="3728100" cy="21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2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Цветковые растения зависят от пчёл для переноса пыльцы, что необходимо для оплодотворения и плодоношения, обеспечивая потомство.
</a:t>
            </a:r>
            <a:endParaRPr lang="en-US" sz="828" dirty="0"/>
          </a:p>
        </p:txBody>
      </p:sp>
      <p:sp>
        <p:nvSpPr>
          <p:cNvPr id="10" name="Text 4"/>
          <p:cNvSpPr txBox="1"/>
          <p:nvPr/>
        </p:nvSpPr>
        <p:spPr>
          <a:xfrm>
            <a:off x="4811775" y="4049475"/>
            <a:ext cx="3728100" cy="24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обеспечивают перенос пыльцы
</a:t>
            </a:r>
            <a:endParaRPr lang="en-US" sz="1400" dirty="0"/>
          </a:p>
        </p:txBody>
      </p:sp>
      <p:sp>
        <p:nvSpPr>
          <p:cNvPr id="11" name="Text 5"/>
          <p:cNvSpPr txBox="1"/>
          <p:nvPr/>
        </p:nvSpPr>
        <p:spPr>
          <a:xfrm>
            <a:off x="341550" y="258700"/>
            <a:ext cx="8377500" cy="75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Пчёлы и цветковые растения: взаимная польза мутуализма
</a:t>
            </a:r>
            <a:endParaRPr lang="en-US" sz="25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95199" y="296825"/>
            <a:ext cx="85536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Кишечные бактерии и млекопитающие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1108325" y="1866200"/>
            <a:ext cx="3362400" cy="128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Бактерии в кишечнике расширяют возможности переваривания пищи у млекопитающих.
</a:t>
            </a:r>
            <a:endParaRPr lang="en-US" sz="1500" dirty="0"/>
          </a:p>
        </p:txBody>
      </p:sp>
      <p:sp>
        <p:nvSpPr>
          <p:cNvPr id="6" name="Text 2"/>
          <p:cNvSpPr txBox="1"/>
          <p:nvPr/>
        </p:nvSpPr>
        <p:spPr>
          <a:xfrm>
            <a:off x="5486450" y="1866254"/>
            <a:ext cx="3362400" cy="128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синтезируют важные витамины, которые организм самостоятельно не вырабатывает.
</a:t>
            </a:r>
            <a:endParaRPr lang="en-US" sz="1500" dirty="0"/>
          </a:p>
        </p:txBody>
      </p:sp>
      <p:sp>
        <p:nvSpPr>
          <p:cNvPr id="7" name="Text 3"/>
          <p:cNvSpPr txBox="1"/>
          <p:nvPr/>
        </p:nvSpPr>
        <p:spPr>
          <a:xfrm>
            <a:off x="1108275" y="3590600"/>
            <a:ext cx="3362400" cy="128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Также микробиом способствует развитию иммунной системы, защищая от патогенов и инфекций.
</a:t>
            </a:r>
            <a:endParaRPr lang="en-US" sz="1500" dirty="0"/>
          </a:p>
        </p:txBody>
      </p:sp>
      <p:sp>
        <p:nvSpPr>
          <p:cNvPr id="8" name="Text 4"/>
          <p:cNvSpPr txBox="1"/>
          <p:nvPr/>
        </p:nvSpPr>
        <p:spPr>
          <a:xfrm>
            <a:off x="86103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7625" y="380203"/>
            <a:ext cx="4383300" cy="434049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764675" y="2244475"/>
            <a:ext cx="3940200" cy="87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Птицы-клееносцы питаются паразитами на коже крупных животных, таких как буйволы и носороги, обеспечивая им защиту от вредителей.
</a:t>
            </a:r>
            <a:endParaRPr lang="en-US" sz="1300" dirty="0"/>
          </a:p>
        </p:txBody>
      </p:sp>
      <p:sp>
        <p:nvSpPr>
          <p:cNvPr id="8" name="Text 1"/>
          <p:cNvSpPr txBox="1"/>
          <p:nvPr/>
        </p:nvSpPr>
        <p:spPr>
          <a:xfrm>
            <a:off x="4632800" y="380100"/>
            <a:ext cx="4215300" cy="129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Птицы-клееносцы и крупные животные
</a:t>
            </a:r>
            <a:endParaRPr lang="en-US" sz="2500" dirty="0"/>
          </a:p>
        </p:txBody>
      </p:sp>
      <p:sp>
        <p:nvSpPr>
          <p:cNvPr id="9" name="Text 2"/>
          <p:cNvSpPr txBox="1"/>
          <p:nvPr/>
        </p:nvSpPr>
        <p:spPr>
          <a:xfrm>
            <a:off x="4764675" y="3692150"/>
            <a:ext cx="3940200" cy="87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получают облегчение от паразитов, а птицы обеспечены стабильным источником пищи, что делает связь взаимовыгодной.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774325" y="2028200"/>
            <a:ext cx="1771800" cy="163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Такое сотрудничество повышает выживаемость и рост растений, особенно в бедных почвах.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114999" y="180200"/>
            <a:ext cx="85536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Микориза: грибы в корнях растений
</a:t>
            </a:r>
            <a:endParaRPr lang="en-US" sz="2500" dirty="0"/>
          </a:p>
        </p:txBody>
      </p:sp>
      <p:sp>
        <p:nvSpPr>
          <p:cNvPr id="7" name="Text 2"/>
          <p:cNvSpPr txBox="1"/>
          <p:nvPr/>
        </p:nvSpPr>
        <p:spPr>
          <a:xfrm>
            <a:off x="117625" y="4797275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3891425" y="2028200"/>
            <a:ext cx="1771800" cy="163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Растение отдаёт грибам органические вещества, полученные в результате фотосинтеза.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944300" y="2028200"/>
            <a:ext cx="1771800" cy="163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Грибница увеличивает площадь всасывания корней, улучшая доступ к воде и минералам из почвы.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28350" y="1394644"/>
            <a:ext cx="4775700" cy="2619612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37650" y="1461250"/>
            <a:ext cx="3787200" cy="24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различных форм взаимовыгодных взаимоотношений и их выгод для участников.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Взаимовыгодные связи широко распространены и важны для экосистемной устойчивости.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1024955" y="247125"/>
            <a:ext cx="7094100" cy="56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2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Таблица: формы взаимовыгодных отношений
</a:t>
            </a:r>
            <a:endParaRPr lang="en-US" sz="2402" dirty="0"/>
          </a:p>
        </p:txBody>
      </p:sp>
      <p:sp>
        <p:nvSpPr>
          <p:cNvPr id="5" name="Text 2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4415625" y="4797275"/>
            <a:ext cx="45621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i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учебник биологии
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58057" y="1235475"/>
            <a:ext cx="4444185" cy="32343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37650" y="1461250"/>
            <a:ext cx="3787200" cy="24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видов связаны друг с другом через взаимовыгодные отношения в различных экосистемах, обеспечивая сбалансированное функционирование. Такая взаимосвязь важна для их адаптации.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Высокие показатели участия бактерий и растений показывают, что взаимовыгодные отношения фундаментальны для жизнедеятельности и разнообразия природы.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1024955" y="247125"/>
            <a:ext cx="7094100" cy="56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41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Распределение взаимовыгодных отношений среди групп организмов
</a:t>
            </a:r>
            <a:endParaRPr lang="en-US" sz="2241" dirty="0"/>
          </a:p>
        </p:txBody>
      </p:sp>
      <p:sp>
        <p:nvSpPr>
          <p:cNvPr id="5" name="Text 2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4415625" y="4797275"/>
            <a:ext cx="45621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i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из школьного учебника биологии, 2023
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11000" y="2022802"/>
            <a:ext cx="3694200" cy="91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Комменсализм — взаимодействие, где один организм извлекает пользу, не причиняя вреда и не принося пользы другому. Этот тип отношений широко распространён в природе и важен для экосистем.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4909200" y="4073998"/>
            <a:ext cx="3694200" cy="91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связи демонстрируют, что для выживания одного вида выгодно использовать ресурсы другого, не затрагивая его интересы, что способствует стабильности природных сообществ.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288150" y="3049998"/>
            <a:ext cx="3696000" cy="91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Примером могут служить рыбы-лоцманы, которые используют большую рыбу — акулу — для защиты и перемещения, при этом не влияя на её поведение или здоровье.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288150" y="600846"/>
            <a:ext cx="8567700" cy="53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Комменсализм: односторонняя выгода
</a:t>
            </a:r>
            <a:endParaRPr lang="en-US" sz="2500" dirty="0"/>
          </a:p>
        </p:txBody>
      </p:sp>
      <p:sp>
        <p:nvSpPr>
          <p:cNvPr id="9" name="Text 4"/>
          <p:cNvSpPr txBox="1"/>
          <p:nvPr/>
        </p:nvSpPr>
        <p:spPr>
          <a:xfrm>
            <a:off x="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7625" y="380203"/>
            <a:ext cx="4383300" cy="434049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764675" y="2244475"/>
            <a:ext cx="3940200" cy="87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Эпифиты, например орхидеи, растут на деревьях, используя их как опору для доступа к свету и осадкам, но не вредят древесине и не забирают питательные вещества из хозяина.
</a:t>
            </a:r>
            <a:endParaRPr lang="en-US" sz="1300" dirty="0"/>
          </a:p>
        </p:txBody>
      </p:sp>
      <p:sp>
        <p:nvSpPr>
          <p:cNvPr id="8" name="Text 1"/>
          <p:cNvSpPr txBox="1"/>
          <p:nvPr/>
        </p:nvSpPr>
        <p:spPr>
          <a:xfrm>
            <a:off x="4632800" y="380100"/>
            <a:ext cx="4215300" cy="129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Эпифиты на деревьях — пример комменсализма
</a:t>
            </a:r>
            <a:endParaRPr lang="en-US" sz="2500" dirty="0"/>
          </a:p>
        </p:txBody>
      </p:sp>
      <p:sp>
        <p:nvSpPr>
          <p:cNvPr id="9" name="Text 2"/>
          <p:cNvSpPr txBox="1"/>
          <p:nvPr/>
        </p:nvSpPr>
        <p:spPr>
          <a:xfrm>
            <a:off x="4764675" y="3692150"/>
            <a:ext cx="3940200" cy="87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5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Таким образом, деревья обеспечивают жизненно важные условия для эпифитов, а последние не оказывают на них негативного влияния, что является классическим примером односторонней выгоды.
</a:t>
            </a:r>
            <a:endParaRPr lang="en-US" sz="1252" dirty="0"/>
          </a:p>
        </p:txBody>
      </p:sp>
      <p:sp>
        <p:nvSpPr>
          <p:cNvPr id="10" name="Text 3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95199" y="296825"/>
            <a:ext cx="85536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Падальщики и крупные хищники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1108325" y="1866200"/>
            <a:ext cx="3362400" cy="128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Падальщики, как гиены и грифы, питаются остатками добычи, оставшимися после крупных хищников, что помогает эффективно утилизировать пищевые ресурсы в экосистеме.
</a:t>
            </a:r>
            <a:endParaRPr lang="en-US" sz="1466" dirty="0"/>
          </a:p>
        </p:txBody>
      </p:sp>
      <p:sp>
        <p:nvSpPr>
          <p:cNvPr id="6" name="Text 2"/>
          <p:cNvSpPr txBox="1"/>
          <p:nvPr/>
        </p:nvSpPr>
        <p:spPr>
          <a:xfrm>
            <a:off x="5486450" y="1866254"/>
            <a:ext cx="3362400" cy="128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хищники не получают ни выгоды, ни вреда от деятельности падальщиков, так как их охотничьи успехи не уменьшаются из-за этого взаимодействия.
</a:t>
            </a:r>
            <a:endParaRPr lang="en-US" sz="1500" dirty="0"/>
          </a:p>
        </p:txBody>
      </p:sp>
      <p:sp>
        <p:nvSpPr>
          <p:cNvPr id="7" name="Text 3"/>
          <p:cNvSpPr txBox="1"/>
          <p:nvPr/>
        </p:nvSpPr>
        <p:spPr>
          <a:xfrm>
            <a:off x="1108275" y="3590600"/>
            <a:ext cx="3362400" cy="128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Такая связь поддерживает баланс экосистем, предотвращая распространение болезней и стимулируя цикл питательных веществ за счёт утилизации органических остатков.
</a:t>
            </a:r>
            <a:endParaRPr lang="en-US" sz="1466" dirty="0"/>
          </a:p>
        </p:txBody>
      </p:sp>
      <p:sp>
        <p:nvSpPr>
          <p:cNvPr id="8" name="Text 4"/>
          <p:cNvSpPr txBox="1"/>
          <p:nvPr/>
        </p:nvSpPr>
        <p:spPr>
          <a:xfrm>
            <a:off x="86103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774325" y="2028200"/>
            <a:ext cx="1771800" cy="163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Длительное сотрудничество организмов в таких связях стимулирует эволюцию, приводя к появлению новых адаптаций и улучшению экологических функций.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114999" y="180200"/>
            <a:ext cx="85536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взаимовыгодных отношений для природы
</a:t>
            </a:r>
            <a:endParaRPr lang="en-US" sz="2500" dirty="0"/>
          </a:p>
        </p:txBody>
      </p:sp>
      <p:sp>
        <p:nvSpPr>
          <p:cNvPr id="7" name="Text 2"/>
          <p:cNvSpPr txBox="1"/>
          <p:nvPr/>
        </p:nvSpPr>
        <p:spPr>
          <a:xfrm>
            <a:off x="117625" y="4797275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3891425" y="2028200"/>
            <a:ext cx="1771800" cy="163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отношения ускоряют процессы круговорота веществ, способствуют широкой рассредоточенности организмов и улучшают их выживаемость в сложных условиях природы.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944300" y="2028200"/>
            <a:ext cx="1771800" cy="163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Взаимовыгодные связи обеспечивают экосистемам устойчивость, расширяют биоразнообразие и позволяют видам адаптироваться к изменениям окружающей среды.
</a:t>
            </a:r>
            <a:endParaRPr lang="en-US" sz="1161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1551" y="1345875"/>
            <a:ext cx="8212397" cy="3334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71500" y="933150"/>
            <a:ext cx="8212500" cy="29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Источник: учебные материалы по биологии, 2023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471500" y="247125"/>
            <a:ext cx="8212500" cy="56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Процесс формирования симбиотических связей
</a:t>
            </a:r>
            <a:endParaRPr lang="en-US" sz="2500" dirty="0"/>
          </a:p>
        </p:txBody>
      </p:sp>
      <p:sp>
        <p:nvSpPr>
          <p:cNvPr id="5" name="Text 2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95199" y="123125"/>
            <a:ext cx="85536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83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симбиотических взаимоотношений в природе
</a:t>
            </a:r>
            <a:endParaRPr lang="en-US" sz="2483" dirty="0"/>
          </a:p>
        </p:txBody>
      </p:sp>
      <p:sp>
        <p:nvSpPr>
          <p:cNvPr id="5" name="Text 1"/>
          <p:cNvSpPr txBox="1"/>
          <p:nvPr/>
        </p:nvSpPr>
        <p:spPr>
          <a:xfrm>
            <a:off x="86103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54475" y="1563225"/>
            <a:ext cx="3195000" cy="118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морских экосистемах корнеры и водоросли образуют симбиотические отношения, обеспечивая питанием и защитой друг друга, что поддерживает коралловые рифы.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5094625" y="1563225"/>
            <a:ext cx="3195000" cy="118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суше муравьи и тли взаимодействуют: муравьи защищают тлей от хищников, а те обеспечивают муравьёв сладкими выделениями.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854475" y="3583725"/>
            <a:ext cx="3195000" cy="118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Внутри животных кишечные бактерии помогают переваривать пищу и укреплять иммунитет, являясь неотъемлемой частью их здоровья.
</a:t>
            </a:r>
            <a:endParaRPr lang="en-US" sz="1100" dirty="0"/>
          </a:p>
        </p:txBody>
      </p:sp>
      <p:sp>
        <p:nvSpPr>
          <p:cNvPr id="9" name="Text 5"/>
          <p:cNvSpPr txBox="1"/>
          <p:nvPr/>
        </p:nvSpPr>
        <p:spPr>
          <a:xfrm>
            <a:off x="5094625" y="3583725"/>
            <a:ext cx="3195000" cy="118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группы живых организмов — растения, животные, грибы, микробы — используют симбиоз для повышения шансов на выживание и приспособление к среде.
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7625" y="380203"/>
            <a:ext cx="4383300" cy="434049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764675" y="2244475"/>
            <a:ext cx="3940200" cy="87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Совместная деятельность организмов помогает добывать пищу и защиту, например, птицы, поедающие плоды, обеспечивают растениям расселение семян на большие расстояния.
</a:t>
            </a:r>
            <a:endParaRPr lang="en-US" sz="1300" dirty="0"/>
          </a:p>
        </p:txBody>
      </p:sp>
      <p:sp>
        <p:nvSpPr>
          <p:cNvPr id="8" name="Text 1"/>
          <p:cNvSpPr txBox="1"/>
          <p:nvPr/>
        </p:nvSpPr>
        <p:spPr>
          <a:xfrm>
            <a:off x="4632800" y="380100"/>
            <a:ext cx="4215300" cy="129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взаимовыгодных отношений в питании и размножении
</a:t>
            </a:r>
            <a:endParaRPr lang="en-US" sz="2500" dirty="0"/>
          </a:p>
        </p:txBody>
      </p:sp>
      <p:sp>
        <p:nvSpPr>
          <p:cNvPr id="9" name="Text 2"/>
          <p:cNvSpPr txBox="1"/>
          <p:nvPr/>
        </p:nvSpPr>
        <p:spPr>
          <a:xfrm>
            <a:off x="4764675" y="3692150"/>
            <a:ext cx="3940200" cy="87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связи способствуют распространению и размножению видов, укрепляют экосистемы и повышают их устойчивость, играя ключевую роль в поддержании биологического разнообразия.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11000" y="2022802"/>
            <a:ext cx="3694200" cy="91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Исследования показали, что симбиотические организмы могут обмениваться генетическим материалом, влияя на скорость и направление эволюционных процессов.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4909200" y="4073998"/>
            <a:ext cx="3694200" cy="91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Симбиоз становится механизмом появления новых свойств, улучшая приспособляемость организмов и образуя сложные устойчивые сообщества.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288150" y="3049998"/>
            <a:ext cx="3696000" cy="91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Примером является вклад древних микроорганизмов в человеческий геном, составивший порядка 10%, что свидетельствует о глубокой интеграции видов.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288150" y="600846"/>
            <a:ext cx="8567700" cy="53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открытия в изучении симбиоза
</a:t>
            </a:r>
            <a:endParaRPr lang="en-US" sz="2500" dirty="0"/>
          </a:p>
        </p:txBody>
      </p:sp>
      <p:sp>
        <p:nvSpPr>
          <p:cNvPr id="9" name="Text 4"/>
          <p:cNvSpPr txBox="1"/>
          <p:nvPr/>
        </p:nvSpPr>
        <p:spPr>
          <a:xfrm>
            <a:off x="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86450" y="1258750"/>
            <a:ext cx="6589200" cy="322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Взаимовыгодные отношения — ключ к процветанию жизни
</a:t>
            </a:r>
            <a:pPr algn="l" indent="0" marL="0">
              <a:lnSpc>
                <a:spcPct val="100000"/>
              </a:lnSpc>
              <a:buNone/>
            </a:pPr>
            <a:r>
              <a:rPr lang="en-US" sz="32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Взаимовыгодное сотрудничество организмов лежит в основе устойчивости экосистем и эволюции, раскрывая механизмы разнообразия и взаимозависимости всех форм жизни на Земле.
</a:t>
            </a:r>
            <a:endParaRPr lang="en-US" sz="3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2026-05-08T17:37:03Z</dcterms:created>
  <dcterms:modified xsi:type="dcterms:W3CDTF">2026-05-08T17:37:03Z</dcterms:modified>
</cp:coreProperties>
</file>