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png"/><Relationship Id="rId3" Type="http://schemas.openxmlformats.org/officeDocument/2006/relationships/image" Target="../media/image-1-3.jpe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image" Target="../media/image-4-6.jpe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jpe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image" Target="../media/image-5-6.png"/><Relationship Id="rId7" Type="http://schemas.openxmlformats.org/officeDocument/2006/relationships/image" Target="../media/image-5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image" Target="../media/image-8-6.jpe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image" Target="../media/image-9-6.png"/><Relationship Id="rId7" Type="http://schemas.openxmlformats.org/officeDocument/2006/relationships/image" Target="../media/image-9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image" Target="../media/image-10-6.png"/><Relationship Id="rId7" Type="http://schemas.openxmlformats.org/officeDocument/2006/relationships/image" Target="../media/image-10-7.png"/><Relationship Id="rId8" Type="http://schemas.openxmlformats.org/officeDocument/2006/relationships/image" Target="../media/image-10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jpeg"/><Relationship Id="rId4" Type="http://schemas.openxmlformats.org/officeDocument/2006/relationships/image" Target="../media/image-11-4.png"/><Relationship Id="rId5" Type="http://schemas.openxmlformats.org/officeDocument/2006/relationships/image" Target="../media/image-11-5.jpeg"/><Relationship Id="rId6" Type="http://schemas.openxmlformats.org/officeDocument/2006/relationships/image" Target="../media/image-11-6.png"/><Relationship Id="rId7" Type="http://schemas.openxmlformats.org/officeDocument/2006/relationships/image" Target="../media/image-11-7.jpe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image" Target="../media/image-12-6.png"/><Relationship Id="rId7" Type="http://schemas.openxmlformats.org/officeDocument/2006/relationships/image" Target="../media/image-12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image" Target="../media/image-13-6.png"/><Relationship Id="rId7" Type="http://schemas.openxmlformats.org/officeDocument/2006/relationships/image" Target="../media/image-13-7.jpe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jpe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image" Target="../media/image-16-6.png"/><Relationship Id="rId7" Type="http://schemas.openxmlformats.org/officeDocument/2006/relationships/image" Target="../media/image-16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image" Target="../media/image-17-6.png"/><Relationship Id="rId7" Type="http://schemas.openxmlformats.org/officeDocument/2006/relationships/image" Target="../media/image-17-7.png"/><Relationship Id="rId8" Type="http://schemas.openxmlformats.org/officeDocument/2006/relationships/image" Target="../media/image-17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jpeg"/><Relationship Id="rId3" Type="http://schemas.openxmlformats.org/officeDocument/2006/relationships/image" Target="../media/image-19-3.jpeg"/><Relationship Id="rId4" Type="http://schemas.openxmlformats.org/officeDocument/2006/relationships/image" Target="../media/image-19-4.jpe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927125" y="362514"/>
            <a:ext cx="4857000" cy="2205571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60000" y="2720725"/>
            <a:ext cx="8424000" cy="153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700" b="1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Какой бывает вода?
</a:t>
            </a:r>
            <a:endParaRPr lang="en-US" sz="3700" dirty="0"/>
          </a:p>
        </p:txBody>
      </p:sp>
      <p:sp>
        <p:nvSpPr>
          <p:cNvPr id="6" name="Text 1"/>
          <p:cNvSpPr txBox="1"/>
          <p:nvPr/>
        </p:nvSpPr>
        <p:spPr>
          <a:xfrm>
            <a:off x="360000" y="4486500"/>
            <a:ext cx="3121500" cy="2970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360000" y="729775"/>
            <a:ext cx="3121500" cy="88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Вода умеет быть жидкой, твёрдой и невидимой.
</a:t>
            </a:r>
            <a:endParaRPr lang="en-US" sz="14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407259" y="360000"/>
            <a:ext cx="2329482" cy="38850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60000" y="360000"/>
            <a:ext cx="2951700" cy="281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Вода — везде и всюду
</a:t>
            </a:r>
            <a:endParaRPr lang="en-US" sz="3000" dirty="0"/>
          </a:p>
        </p:txBody>
      </p:sp>
      <p:sp>
        <p:nvSpPr>
          <p:cNvPr id="5" name="Text 1"/>
          <p:cNvSpPr txBox="1"/>
          <p:nvPr/>
        </p:nvSpPr>
        <p:spPr>
          <a:xfrm>
            <a:off x="6075708" y="2571750"/>
            <a:ext cx="2623800" cy="2211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Вода окружает нас каждый день: в реке, в капле дождя, в стакане и даже в нашем теле. Её много на Земле, но пригодная для питья вода особенно ценна и важна для жизни людей, животных и растений.
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8784000" y="4783350"/>
            <a:ext cx="360000" cy="3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3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4206525" y="457200"/>
            <a:ext cx="4577400" cy="136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Жидкая вода: самая знакомая
</a:t>
            </a:r>
            <a:endParaRPr lang="en-US" sz="3200" dirty="0"/>
          </a:p>
        </p:txBody>
      </p:sp>
      <p:sp>
        <p:nvSpPr>
          <p:cNvPr id="9" name="Text 1"/>
          <p:cNvSpPr txBox="1"/>
          <p:nvPr/>
        </p:nvSpPr>
        <p:spPr>
          <a:xfrm>
            <a:off x="8784000" y="4783350"/>
            <a:ext cx="360000" cy="3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300" dirty="0"/>
          </a:p>
        </p:txBody>
      </p:sp>
      <p:sp>
        <p:nvSpPr>
          <p:cNvPr id="10" name="Text 2"/>
          <p:cNvSpPr txBox="1"/>
          <p:nvPr/>
        </p:nvSpPr>
        <p:spPr>
          <a:xfrm>
            <a:off x="4662825" y="2211612"/>
            <a:ext cx="4122600" cy="42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Жидкая вода не держит форму сама по себе. Она легко течёт, переливается и занимает именно ту форму, в которую её наливают: стакан, кувшин, лужу или реку.
</a:t>
            </a:r>
            <a:endParaRPr lang="en-US" sz="900" dirty="0"/>
          </a:p>
        </p:txBody>
      </p:sp>
      <p:sp>
        <p:nvSpPr>
          <p:cNvPr id="11" name="Text 3"/>
          <p:cNvSpPr txBox="1"/>
          <p:nvPr/>
        </p:nvSpPr>
        <p:spPr>
          <a:xfrm>
            <a:off x="4662826" y="1989712"/>
            <a:ext cx="4122600" cy="18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Течёт свободно
</a:t>
            </a:r>
            <a:endParaRPr lang="en-US" sz="1100" dirty="0"/>
          </a:p>
        </p:txBody>
      </p:sp>
      <p:sp>
        <p:nvSpPr>
          <p:cNvPr id="12" name="Text 4"/>
          <p:cNvSpPr txBox="1"/>
          <p:nvPr/>
        </p:nvSpPr>
        <p:spPr>
          <a:xfrm>
            <a:off x="4662825" y="2961262"/>
            <a:ext cx="4122600" cy="42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Мы видим жидкую воду дома, на улице и в природе. Она бывает в чашке, в кране, в озере и даже в маленькой капле на листе после дождя.
</a:t>
            </a:r>
            <a:endParaRPr lang="en-US" sz="900" dirty="0"/>
          </a:p>
        </p:txBody>
      </p:sp>
      <p:sp>
        <p:nvSpPr>
          <p:cNvPr id="13" name="Text 5"/>
          <p:cNvSpPr txBox="1"/>
          <p:nvPr/>
        </p:nvSpPr>
        <p:spPr>
          <a:xfrm>
            <a:off x="4662826" y="2739362"/>
            <a:ext cx="4122600" cy="18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Встречается повсюду
</a:t>
            </a:r>
            <a:endParaRPr lang="en-US" sz="1100" dirty="0"/>
          </a:p>
        </p:txBody>
      </p:sp>
      <p:sp>
        <p:nvSpPr>
          <p:cNvPr id="14" name="Text 6"/>
          <p:cNvSpPr txBox="1"/>
          <p:nvPr/>
        </p:nvSpPr>
        <p:spPr>
          <a:xfrm>
            <a:off x="4662825" y="3710912"/>
            <a:ext cx="4122600" cy="42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вода становится холоднее, она меняется не сразу. Сначала она просто холодная на ощупь, а при дальнейшем охлаждении начинает готовиться к превращению в лёд.
</a:t>
            </a:r>
            <a:endParaRPr lang="en-US" sz="900" dirty="0"/>
          </a:p>
        </p:txBody>
      </p:sp>
      <p:sp>
        <p:nvSpPr>
          <p:cNvPr id="15" name="Text 7"/>
          <p:cNvSpPr txBox="1"/>
          <p:nvPr/>
        </p:nvSpPr>
        <p:spPr>
          <a:xfrm>
            <a:off x="4662826" y="3489012"/>
            <a:ext cx="4122600" cy="18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Охлаждается постепенно
</a:t>
            </a:r>
            <a:endParaRPr lang="en-US" sz="1100" dirty="0"/>
          </a:p>
        </p:txBody>
      </p:sp>
      <p:sp>
        <p:nvSpPr>
          <p:cNvPr id="16" name="Text 8"/>
          <p:cNvSpPr txBox="1"/>
          <p:nvPr/>
        </p:nvSpPr>
        <p:spPr>
          <a:xfrm>
            <a:off x="4662825" y="4460562"/>
            <a:ext cx="4122600" cy="42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температура опускается до 0 °C, жидкая вода превращается в твёрдый лёд. Это одно и то же вещество, только в другом состоянии, как волшебство природы.
</a:t>
            </a:r>
            <a:endParaRPr lang="en-US" sz="900" dirty="0"/>
          </a:p>
        </p:txBody>
      </p:sp>
      <p:sp>
        <p:nvSpPr>
          <p:cNvPr id="17" name="Text 9"/>
          <p:cNvSpPr txBox="1"/>
          <p:nvPr/>
        </p:nvSpPr>
        <p:spPr>
          <a:xfrm>
            <a:off x="4662826" y="4238662"/>
            <a:ext cx="4122600" cy="18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Замерзает при 0 °C
</a:t>
            </a:r>
            <a:endParaRPr lang="en-US" sz="11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068932" y="1276225"/>
            <a:ext cx="2713636" cy="34953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60000" y="360000"/>
            <a:ext cx="8424000" cy="44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Лёд: вода в твёрдом виде
</a:t>
            </a:r>
            <a:endParaRPr lang="en-US" sz="3000" dirty="0"/>
          </a:p>
        </p:txBody>
      </p:sp>
      <p:sp>
        <p:nvSpPr>
          <p:cNvPr id="9" name="Text 1"/>
          <p:cNvSpPr txBox="1"/>
          <p:nvPr/>
        </p:nvSpPr>
        <p:spPr>
          <a:xfrm>
            <a:off x="8784000" y="4783350"/>
            <a:ext cx="360000" cy="3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300" dirty="0"/>
          </a:p>
        </p:txBody>
      </p:sp>
      <p:sp>
        <p:nvSpPr>
          <p:cNvPr id="10" name="Text 2"/>
          <p:cNvSpPr txBox="1"/>
          <p:nvPr/>
        </p:nvSpPr>
        <p:spPr>
          <a:xfrm>
            <a:off x="477950" y="1951375"/>
            <a:ext cx="2498100" cy="90523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Лёд появляется, когда вода сильно охлаждается и замерзает. Он твёрдый на ощупь и сохраняет форму, пока снова не нагреется и не растает.
</a:t>
            </a:r>
            <a:endParaRPr lang="en-US" sz="1000" dirty="0"/>
          </a:p>
        </p:txBody>
      </p:sp>
      <p:sp>
        <p:nvSpPr>
          <p:cNvPr id="11" name="Text 3"/>
          <p:cNvSpPr txBox="1"/>
          <p:nvPr/>
        </p:nvSpPr>
        <p:spPr>
          <a:xfrm>
            <a:off x="477925" y="1432425"/>
            <a:ext cx="2498100" cy="35461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b="1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Получается из воды
</a:t>
            </a:r>
            <a:endParaRPr lang="en-US" sz="1300" dirty="0"/>
          </a:p>
        </p:txBody>
      </p:sp>
      <p:sp>
        <p:nvSpPr>
          <p:cNvPr id="12" name="Text 4"/>
          <p:cNvSpPr txBox="1"/>
          <p:nvPr/>
        </p:nvSpPr>
        <p:spPr>
          <a:xfrm>
            <a:off x="3331700" y="1951375"/>
            <a:ext cx="2498100" cy="90523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льда есть удивительное свойство: он легче жидкой воды. Поэтому кусочки льда не тонут, а остаются на поверхности, как маленькие холодные лодочки.
</a:t>
            </a:r>
            <a:endParaRPr lang="en-US" sz="1000" dirty="0"/>
          </a:p>
        </p:txBody>
      </p:sp>
      <p:sp>
        <p:nvSpPr>
          <p:cNvPr id="13" name="Text 5"/>
          <p:cNvSpPr txBox="1"/>
          <p:nvPr/>
        </p:nvSpPr>
        <p:spPr>
          <a:xfrm>
            <a:off x="3331675" y="1432425"/>
            <a:ext cx="2498100" cy="35461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b="1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Лёгкий и плавает
</a:t>
            </a:r>
            <a:endParaRPr lang="en-US" sz="1300" dirty="0"/>
          </a:p>
        </p:txBody>
      </p:sp>
      <p:sp>
        <p:nvSpPr>
          <p:cNvPr id="14" name="Text 6"/>
          <p:cNvSpPr txBox="1"/>
          <p:nvPr/>
        </p:nvSpPr>
        <p:spPr>
          <a:xfrm>
            <a:off x="477950" y="3772244"/>
            <a:ext cx="2498100" cy="90523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Лёд можно увидеть не только в морозилке. Снег, иней и сосульки тоже связаны с замёрзшей водой, которая встретилась с холодным воздухом.
</a:t>
            </a:r>
            <a:endParaRPr lang="en-US" sz="1000" dirty="0"/>
          </a:p>
        </p:txBody>
      </p:sp>
      <p:sp>
        <p:nvSpPr>
          <p:cNvPr id="15" name="Text 7"/>
          <p:cNvSpPr txBox="1"/>
          <p:nvPr/>
        </p:nvSpPr>
        <p:spPr>
          <a:xfrm>
            <a:off x="477925" y="3253294"/>
            <a:ext cx="2498100" cy="35461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b="1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Бывает в природе
</a:t>
            </a:r>
            <a:endParaRPr lang="en-US" sz="1300" dirty="0"/>
          </a:p>
        </p:txBody>
      </p:sp>
      <p:sp>
        <p:nvSpPr>
          <p:cNvPr id="16" name="Text 8"/>
          <p:cNvSpPr txBox="1"/>
          <p:nvPr/>
        </p:nvSpPr>
        <p:spPr>
          <a:xfrm>
            <a:off x="3331700" y="3772244"/>
            <a:ext cx="2498100" cy="90523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Лёд может быть очень скользким, особенно на дороге, лестнице или у берега. По нему легко поскользнуться, поэтому зимой важно идти внимательно.
</a:t>
            </a:r>
            <a:endParaRPr lang="en-US" sz="1000" dirty="0"/>
          </a:p>
        </p:txBody>
      </p:sp>
      <p:sp>
        <p:nvSpPr>
          <p:cNvPr id="17" name="Text 9"/>
          <p:cNvSpPr txBox="1"/>
          <p:nvPr/>
        </p:nvSpPr>
        <p:spPr>
          <a:xfrm>
            <a:off x="3331675" y="3253294"/>
            <a:ext cx="2498100" cy="35461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b="1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Нужно быть осторожным
</a:t>
            </a:r>
            <a:endParaRPr lang="en-US" sz="13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54444" y="1279025"/>
            <a:ext cx="3429012" cy="35043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784000" y="4783350"/>
            <a:ext cx="360000" cy="3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300" dirty="0"/>
          </a:p>
        </p:txBody>
      </p:sp>
      <p:sp>
        <p:nvSpPr>
          <p:cNvPr id="10" name="Text 1"/>
          <p:cNvSpPr txBox="1"/>
          <p:nvPr/>
        </p:nvSpPr>
        <p:spPr>
          <a:xfrm>
            <a:off x="360000" y="360000"/>
            <a:ext cx="8424000" cy="44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Водяной пар: невидимая вода
</a:t>
            </a:r>
            <a:endParaRPr lang="en-US" sz="3000" dirty="0"/>
          </a:p>
        </p:txBody>
      </p:sp>
      <p:sp>
        <p:nvSpPr>
          <p:cNvPr id="11" name="Text 2"/>
          <p:cNvSpPr txBox="1"/>
          <p:nvPr/>
        </p:nvSpPr>
        <p:spPr>
          <a:xfrm>
            <a:off x="545600" y="1548425"/>
            <a:ext cx="4442400" cy="430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вода нагревается, часть её превращается в водяной пар. Это тоже вода, только в таком виде её уже нельзя потрогать как жидкость.
</a:t>
            </a:r>
            <a:endParaRPr lang="en-US" sz="900" dirty="0"/>
          </a:p>
        </p:txBody>
      </p:sp>
      <p:sp>
        <p:nvSpPr>
          <p:cNvPr id="12" name="Text 3"/>
          <p:cNvSpPr txBox="1"/>
          <p:nvPr/>
        </p:nvSpPr>
        <p:spPr>
          <a:xfrm>
            <a:off x="545600" y="1314875"/>
            <a:ext cx="4529100" cy="16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23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Появляется при нагревании
</a:t>
            </a:r>
            <a:endParaRPr lang="en-US" sz="1200" dirty="0"/>
          </a:p>
        </p:txBody>
      </p:sp>
      <p:sp>
        <p:nvSpPr>
          <p:cNvPr id="13" name="Text 4"/>
          <p:cNvSpPr txBox="1"/>
          <p:nvPr/>
        </p:nvSpPr>
        <p:spPr>
          <a:xfrm>
            <a:off x="545600" y="2471791"/>
            <a:ext cx="4442400" cy="430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 водяной пар прозрачный и невидимый. Но мы замечаем его рядом с кипящей кастрюлей или на стекле, которое запотело от тёплого воздуха.
</a:t>
            </a:r>
            <a:endParaRPr lang="en-US" sz="900" dirty="0"/>
          </a:p>
        </p:txBody>
      </p:sp>
      <p:sp>
        <p:nvSpPr>
          <p:cNvPr id="14" name="Text 5"/>
          <p:cNvSpPr txBox="1"/>
          <p:nvPr/>
        </p:nvSpPr>
        <p:spPr>
          <a:xfrm>
            <a:off x="545600" y="2238242"/>
            <a:ext cx="4529100" cy="16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23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 пар не видно
</a:t>
            </a:r>
            <a:endParaRPr lang="en-US" sz="1200" dirty="0"/>
          </a:p>
        </p:txBody>
      </p:sp>
      <p:sp>
        <p:nvSpPr>
          <p:cNvPr id="15" name="Text 6"/>
          <p:cNvSpPr txBox="1"/>
          <p:nvPr/>
        </p:nvSpPr>
        <p:spPr>
          <a:xfrm>
            <a:off x="545600" y="3395158"/>
            <a:ext cx="4442400" cy="430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Тёплый пар легче окружающего воздуха, поэтому он поднимается вверх. Так вода как будто отправляется в путешествие по небу, совсем незаметно для глаз.
</a:t>
            </a:r>
            <a:endParaRPr lang="en-US" sz="900" dirty="0"/>
          </a:p>
        </p:txBody>
      </p:sp>
      <p:sp>
        <p:nvSpPr>
          <p:cNvPr id="16" name="Text 7"/>
          <p:cNvSpPr txBox="1"/>
          <p:nvPr/>
        </p:nvSpPr>
        <p:spPr>
          <a:xfrm>
            <a:off x="545600" y="3161608"/>
            <a:ext cx="4529100" cy="16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23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Поднимается вверх
</a:t>
            </a:r>
            <a:endParaRPr lang="en-US" sz="1200" dirty="0"/>
          </a:p>
        </p:txBody>
      </p:sp>
      <p:sp>
        <p:nvSpPr>
          <p:cNvPr id="17" name="Text 8"/>
          <p:cNvSpPr txBox="1"/>
          <p:nvPr/>
        </p:nvSpPr>
        <p:spPr>
          <a:xfrm>
            <a:off x="545600" y="4318524"/>
            <a:ext cx="4442400" cy="430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воздухе пар остывает и собирается в крошечные капельки. Из них потом образуются облака, а позже из облаков может пойти дождь.
</a:t>
            </a:r>
            <a:endParaRPr lang="en-US" sz="900" dirty="0"/>
          </a:p>
        </p:txBody>
      </p:sp>
      <p:sp>
        <p:nvSpPr>
          <p:cNvPr id="18" name="Text 9"/>
          <p:cNvSpPr txBox="1"/>
          <p:nvPr/>
        </p:nvSpPr>
        <p:spPr>
          <a:xfrm>
            <a:off x="545600" y="4084974"/>
            <a:ext cx="4529100" cy="16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23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Помогает появиться облакам
</a:t>
            </a:r>
            <a:endParaRPr lang="en-US" sz="12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784000" y="4783350"/>
            <a:ext cx="360000" cy="3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23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300" dirty="0"/>
          </a:p>
        </p:txBody>
      </p:sp>
      <p:sp>
        <p:nvSpPr>
          <p:cNvPr id="7" name="Text 1"/>
          <p:cNvSpPr txBox="1"/>
          <p:nvPr/>
        </p:nvSpPr>
        <p:spPr>
          <a:xfrm>
            <a:off x="360000" y="360000"/>
            <a:ext cx="8228400" cy="81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200" b="1" dirty="0">
                <a:solidFill>
                  <a:srgbClr val="23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Пресная и солёная вода
</a:t>
            </a:r>
            <a:endParaRPr lang="en-US" sz="3200" dirty="0"/>
          </a:p>
        </p:txBody>
      </p:sp>
      <p:sp>
        <p:nvSpPr>
          <p:cNvPr id="8" name="Text 2"/>
          <p:cNvSpPr txBox="1"/>
          <p:nvPr/>
        </p:nvSpPr>
        <p:spPr>
          <a:xfrm>
            <a:off x="360000" y="3044977"/>
            <a:ext cx="2644500" cy="167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23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Пресная вода почти не содержит соли. Именно она нужна людям для питья после очистки, а также растениям, животным и многим обитателям рек и озёр.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360000" y="2470775"/>
            <a:ext cx="2644500" cy="44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600" b="1" dirty="0">
                <a:solidFill>
                  <a:srgbClr val="23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Пресная вода
</a:t>
            </a:r>
            <a:endParaRPr lang="en-US" sz="1600" dirty="0"/>
          </a:p>
        </p:txBody>
      </p:sp>
      <p:sp>
        <p:nvSpPr>
          <p:cNvPr id="10" name="Text 4"/>
          <p:cNvSpPr txBox="1"/>
          <p:nvPr/>
        </p:nvSpPr>
        <p:spPr>
          <a:xfrm>
            <a:off x="6136450" y="3044977"/>
            <a:ext cx="2644500" cy="167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23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нашей планете больше всего именно солёной воды. Пресной воды намного меньше, поэтому её особенно важно беречь и не тратить зря.
</a:t>
            </a:r>
            <a:endParaRPr lang="en-US" sz="1400" dirty="0"/>
          </a:p>
        </p:txBody>
      </p:sp>
      <p:sp>
        <p:nvSpPr>
          <p:cNvPr id="11" name="Text 5"/>
          <p:cNvSpPr txBox="1"/>
          <p:nvPr/>
        </p:nvSpPr>
        <p:spPr>
          <a:xfrm>
            <a:off x="6136450" y="2470775"/>
            <a:ext cx="2644500" cy="44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600" b="1" dirty="0">
                <a:solidFill>
                  <a:srgbClr val="23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Какой воды больше
</a:t>
            </a:r>
            <a:endParaRPr lang="en-US" sz="1600" dirty="0"/>
          </a:p>
        </p:txBody>
      </p:sp>
      <p:sp>
        <p:nvSpPr>
          <p:cNvPr id="12" name="Text 6"/>
          <p:cNvSpPr txBox="1"/>
          <p:nvPr/>
        </p:nvSpPr>
        <p:spPr>
          <a:xfrm>
            <a:off x="3248225" y="3044977"/>
            <a:ext cx="2644500" cy="167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23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Солёная вода находится в морях и океанах. В ней слишком много соли, поэтому пить её просто так нельзя. Зато в ней живут многие морские животные.
</a:t>
            </a:r>
            <a:endParaRPr lang="en-US" sz="1400" dirty="0"/>
          </a:p>
        </p:txBody>
      </p:sp>
      <p:sp>
        <p:nvSpPr>
          <p:cNvPr id="13" name="Text 7"/>
          <p:cNvSpPr txBox="1"/>
          <p:nvPr/>
        </p:nvSpPr>
        <p:spPr>
          <a:xfrm>
            <a:off x="3248225" y="2470775"/>
            <a:ext cx="2644500" cy="44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600" b="1" dirty="0">
                <a:solidFill>
                  <a:srgbClr val="23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Солёная вода
</a:t>
            </a:r>
            <a:endParaRPr lang="en-US" sz="16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60000" y="360000"/>
            <a:ext cx="8424000" cy="44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Чистая и грязная вода
</a:t>
            </a:r>
            <a:endParaRPr lang="en-US" sz="3000" dirty="0"/>
          </a:p>
        </p:txBody>
      </p:sp>
      <p:sp>
        <p:nvSpPr>
          <p:cNvPr id="8" name="Text 1"/>
          <p:cNvSpPr txBox="1"/>
          <p:nvPr/>
        </p:nvSpPr>
        <p:spPr>
          <a:xfrm>
            <a:off x="8784000" y="4783350"/>
            <a:ext cx="360000" cy="3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300" dirty="0"/>
          </a:p>
        </p:txBody>
      </p:sp>
      <p:sp>
        <p:nvSpPr>
          <p:cNvPr id="9" name="Text 2"/>
          <p:cNvSpPr txBox="1"/>
          <p:nvPr/>
        </p:nvSpPr>
        <p:spPr>
          <a:xfrm>
            <a:off x="536865" y="2582800"/>
            <a:ext cx="1715340" cy="188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Чистая вода прозрачная, без запаха и лишних частиц. Она выглядит аккуратно и подходит для безопасного использования после проверки и, если нужно, очистки.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536850" y="1747250"/>
            <a:ext cx="1715340" cy="67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Чистая вода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6957715" y="2582800"/>
            <a:ext cx="1715340" cy="188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Специалисты следят, чтобы вода была чистой и подходила для использования. Это очень важно, потому что вода нужна каждый день и всем без исключения.
</a:t>
            </a:r>
            <a:endParaRPr lang="en-US" sz="1200" dirty="0"/>
          </a:p>
        </p:txBody>
      </p:sp>
      <p:sp>
        <p:nvSpPr>
          <p:cNvPr id="12" name="Text 5"/>
          <p:cNvSpPr txBox="1"/>
          <p:nvPr/>
        </p:nvSpPr>
        <p:spPr>
          <a:xfrm>
            <a:off x="6957700" y="1747250"/>
            <a:ext cx="1715340" cy="67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Проверка качества
</a:t>
            </a:r>
            <a:endParaRPr lang="en-US" sz="1400" dirty="0"/>
          </a:p>
        </p:txBody>
      </p:sp>
      <p:sp>
        <p:nvSpPr>
          <p:cNvPr id="13" name="Text 6"/>
          <p:cNvSpPr txBox="1"/>
          <p:nvPr/>
        </p:nvSpPr>
        <p:spPr>
          <a:xfrm>
            <a:off x="4817440" y="2582800"/>
            <a:ext cx="1715340" cy="188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Перед тем как вода попадёт к людям, её очищают от вредных примесей. Так вода становится безопаснее и помогает не заболеть.
</a:t>
            </a:r>
            <a:endParaRPr lang="en-US" sz="1200" dirty="0"/>
          </a:p>
        </p:txBody>
      </p:sp>
      <p:sp>
        <p:nvSpPr>
          <p:cNvPr id="14" name="Text 7"/>
          <p:cNvSpPr txBox="1"/>
          <p:nvPr/>
        </p:nvSpPr>
        <p:spPr>
          <a:xfrm>
            <a:off x="4817425" y="1747250"/>
            <a:ext cx="1715340" cy="67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нужна очистка
</a:t>
            </a:r>
            <a:endParaRPr lang="en-US" sz="1400" dirty="0"/>
          </a:p>
        </p:txBody>
      </p:sp>
      <p:sp>
        <p:nvSpPr>
          <p:cNvPr id="15" name="Text 8"/>
          <p:cNvSpPr txBox="1"/>
          <p:nvPr/>
        </p:nvSpPr>
        <p:spPr>
          <a:xfrm>
            <a:off x="2677152" y="2582800"/>
            <a:ext cx="1715340" cy="188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воду могут попасть песок, глина, мусор или микробы. Тогда она становится мутной и может быть опасной для питья и купания.
</a:t>
            </a:r>
            <a:endParaRPr lang="en-US" sz="1200" dirty="0"/>
          </a:p>
        </p:txBody>
      </p:sp>
      <p:sp>
        <p:nvSpPr>
          <p:cNvPr id="16" name="Text 9"/>
          <p:cNvSpPr txBox="1"/>
          <p:nvPr/>
        </p:nvSpPr>
        <p:spPr>
          <a:xfrm>
            <a:off x="2677138" y="1747250"/>
            <a:ext cx="1715340" cy="67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делает воду грязной
</a:t>
            </a:r>
            <a:endParaRPr lang="en-US" sz="14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5354444" y="1279025"/>
            <a:ext cx="3429012" cy="35043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784000" y="4783350"/>
            <a:ext cx="360000" cy="3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300" dirty="0"/>
          </a:p>
        </p:txBody>
      </p:sp>
      <p:sp>
        <p:nvSpPr>
          <p:cNvPr id="9" name="Text 1"/>
          <p:cNvSpPr txBox="1"/>
          <p:nvPr/>
        </p:nvSpPr>
        <p:spPr>
          <a:xfrm>
            <a:off x="360000" y="360000"/>
            <a:ext cx="8424000" cy="44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Тёплая, холодная и горячая вода
</a:t>
            </a:r>
            <a:endParaRPr lang="en-US" sz="3000" dirty="0"/>
          </a:p>
        </p:txBody>
      </p:sp>
      <p:sp>
        <p:nvSpPr>
          <p:cNvPr id="10" name="Text 2"/>
          <p:cNvSpPr txBox="1"/>
          <p:nvPr/>
        </p:nvSpPr>
        <p:spPr>
          <a:xfrm>
            <a:off x="545600" y="1665560"/>
            <a:ext cx="4442400" cy="55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Холодная вода часто течёт из-под крана или бывает в бутылке из холодильника. Она бодрит, но если держать в ней руки слишком долго, они быстро замёрзнут.
</a:t>
            </a:r>
            <a:endParaRPr lang="en-US" sz="1100" dirty="0"/>
          </a:p>
        </p:txBody>
      </p:sp>
      <p:sp>
        <p:nvSpPr>
          <p:cNvPr id="11" name="Text 3"/>
          <p:cNvSpPr txBox="1"/>
          <p:nvPr/>
        </p:nvSpPr>
        <p:spPr>
          <a:xfrm>
            <a:off x="545600" y="1314885"/>
            <a:ext cx="4529100" cy="27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b="1" dirty="0">
                <a:solidFill>
                  <a:srgbClr val="23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Холодная вода
</a:t>
            </a:r>
            <a:endParaRPr lang="en-US" sz="1500" dirty="0"/>
          </a:p>
        </p:txBody>
      </p:sp>
      <p:sp>
        <p:nvSpPr>
          <p:cNvPr id="12" name="Text 4"/>
          <p:cNvSpPr txBox="1"/>
          <p:nvPr/>
        </p:nvSpPr>
        <p:spPr>
          <a:xfrm>
            <a:off x="545600" y="4229360"/>
            <a:ext cx="4442400" cy="55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Горячая вода бывает в чайнике или кастрюле. Она может обжечь кожу, поэтому с ней нужно обращаться осторожно и обязательно помнить о безопасности.
</a:t>
            </a:r>
            <a:endParaRPr lang="en-US" sz="1100" dirty="0"/>
          </a:p>
        </p:txBody>
      </p:sp>
      <p:sp>
        <p:nvSpPr>
          <p:cNvPr id="13" name="Text 5"/>
          <p:cNvSpPr txBox="1"/>
          <p:nvPr/>
        </p:nvSpPr>
        <p:spPr>
          <a:xfrm>
            <a:off x="545600" y="3878685"/>
            <a:ext cx="4529100" cy="27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b="1" dirty="0">
                <a:solidFill>
                  <a:srgbClr val="23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Горячая вода
</a:t>
            </a:r>
            <a:endParaRPr lang="en-US" sz="1500" dirty="0"/>
          </a:p>
        </p:txBody>
      </p:sp>
      <p:sp>
        <p:nvSpPr>
          <p:cNvPr id="14" name="Text 6"/>
          <p:cNvSpPr txBox="1"/>
          <p:nvPr/>
        </p:nvSpPr>
        <p:spPr>
          <a:xfrm>
            <a:off x="545600" y="2947460"/>
            <a:ext cx="4442400" cy="55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Тёплая вода удобна для умывания и мытья рук. Она приятнее для кожи и помогает чувствовать себя комфортно, как будто вода тоже решила быть дружелюбной.
</a:t>
            </a:r>
            <a:endParaRPr lang="en-US" sz="1100" dirty="0"/>
          </a:p>
        </p:txBody>
      </p:sp>
      <p:sp>
        <p:nvSpPr>
          <p:cNvPr id="15" name="Text 7"/>
          <p:cNvSpPr txBox="1"/>
          <p:nvPr/>
        </p:nvSpPr>
        <p:spPr>
          <a:xfrm>
            <a:off x="545600" y="2596785"/>
            <a:ext cx="4529100" cy="27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b="1" dirty="0">
                <a:solidFill>
                  <a:srgbClr val="23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Тёплая вода
</a:t>
            </a:r>
            <a:endParaRPr lang="en-US" sz="15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784000" y="4783350"/>
            <a:ext cx="360000" cy="3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300" dirty="0"/>
          </a:p>
        </p:txBody>
      </p:sp>
      <p:sp>
        <p:nvSpPr>
          <p:cNvPr id="10" name="Text 1"/>
          <p:cNvSpPr txBox="1"/>
          <p:nvPr/>
        </p:nvSpPr>
        <p:spPr>
          <a:xfrm>
            <a:off x="360000" y="360000"/>
            <a:ext cx="8424000" cy="44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Вода путешествует по природе
</a:t>
            </a:r>
            <a:endParaRPr lang="en-US" sz="3200" dirty="0"/>
          </a:p>
        </p:txBody>
      </p:sp>
      <p:sp>
        <p:nvSpPr>
          <p:cNvPr id="11" name="Text 2"/>
          <p:cNvSpPr txBox="1"/>
          <p:nvPr/>
        </p:nvSpPr>
        <p:spPr>
          <a:xfrm>
            <a:off x="613850" y="3712599"/>
            <a:ext cx="2460000" cy="83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Солнце нагревает воду в реках, озёрах и лужах. Часть её превращается в пар и поднимается в воздух.
</a:t>
            </a:r>
            <a:endParaRPr lang="en-US" sz="1100" dirty="0"/>
          </a:p>
        </p:txBody>
      </p:sp>
      <p:sp>
        <p:nvSpPr>
          <p:cNvPr id="12" name="Text 3"/>
          <p:cNvSpPr txBox="1"/>
          <p:nvPr/>
        </p:nvSpPr>
        <p:spPr>
          <a:xfrm>
            <a:off x="613850" y="3378074"/>
            <a:ext cx="2460000" cy="29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Испарение
</a:t>
            </a:r>
            <a:endParaRPr lang="en-US" sz="1200" dirty="0"/>
          </a:p>
        </p:txBody>
      </p:sp>
      <p:sp>
        <p:nvSpPr>
          <p:cNvPr id="13" name="Text 4"/>
          <p:cNvSpPr txBox="1"/>
          <p:nvPr/>
        </p:nvSpPr>
        <p:spPr>
          <a:xfrm>
            <a:off x="2325684" y="1438800"/>
            <a:ext cx="2460000" cy="83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воздухе пар остывает и собирается в маленькие капельки. Так появляются облака над нами.
</a:t>
            </a:r>
            <a:endParaRPr lang="en-US" sz="1100" dirty="0"/>
          </a:p>
        </p:txBody>
      </p:sp>
      <p:sp>
        <p:nvSpPr>
          <p:cNvPr id="14" name="Text 5"/>
          <p:cNvSpPr txBox="1"/>
          <p:nvPr/>
        </p:nvSpPr>
        <p:spPr>
          <a:xfrm>
            <a:off x="2325684" y="1104275"/>
            <a:ext cx="2460000" cy="29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Облака
</a:t>
            </a:r>
            <a:endParaRPr lang="en-US" sz="1200" dirty="0"/>
          </a:p>
        </p:txBody>
      </p:sp>
      <p:sp>
        <p:nvSpPr>
          <p:cNvPr id="15" name="Text 6"/>
          <p:cNvSpPr txBox="1"/>
          <p:nvPr/>
        </p:nvSpPr>
        <p:spPr>
          <a:xfrm>
            <a:off x="4037518" y="3378074"/>
            <a:ext cx="2460000" cy="29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Осадки
</a:t>
            </a:r>
            <a:endParaRPr lang="en-US" sz="1200" dirty="0"/>
          </a:p>
        </p:txBody>
      </p:sp>
      <p:sp>
        <p:nvSpPr>
          <p:cNvPr id="16" name="Text 7"/>
          <p:cNvSpPr txBox="1"/>
          <p:nvPr/>
        </p:nvSpPr>
        <p:spPr>
          <a:xfrm>
            <a:off x="4037518" y="3712599"/>
            <a:ext cx="2460000" cy="83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капелек становится много, они падают на землю в виде дождя, снега или града.
</a:t>
            </a:r>
            <a:endParaRPr lang="en-US" sz="1100" dirty="0"/>
          </a:p>
        </p:txBody>
      </p:sp>
      <p:sp>
        <p:nvSpPr>
          <p:cNvPr id="17" name="Text 8"/>
          <p:cNvSpPr txBox="1"/>
          <p:nvPr/>
        </p:nvSpPr>
        <p:spPr>
          <a:xfrm>
            <a:off x="5749352" y="1438800"/>
            <a:ext cx="2460000" cy="83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Вода снова попадает в реки, озёра и моря, а потом круговорот начинается заново.
</a:t>
            </a:r>
            <a:endParaRPr lang="en-US" sz="1100" dirty="0"/>
          </a:p>
        </p:txBody>
      </p:sp>
      <p:sp>
        <p:nvSpPr>
          <p:cNvPr id="18" name="Text 9"/>
          <p:cNvSpPr txBox="1"/>
          <p:nvPr/>
        </p:nvSpPr>
        <p:spPr>
          <a:xfrm>
            <a:off x="5749352" y="1104275"/>
            <a:ext cx="2460000" cy="29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Возвращение в водоёмы
</a:t>
            </a:r>
            <a:endParaRPr lang="en-US" sz="12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90237" y="1038103"/>
            <a:ext cx="406350" cy="4644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936762" y="1038103"/>
            <a:ext cx="406350" cy="4644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590237" y="2943103"/>
            <a:ext cx="406350" cy="4644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936762" y="2943103"/>
            <a:ext cx="406350" cy="4644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8784000" y="4783350"/>
            <a:ext cx="360000" cy="3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300" dirty="0"/>
          </a:p>
        </p:txBody>
      </p:sp>
      <p:sp>
        <p:nvSpPr>
          <p:cNvPr id="11" name="Text 1"/>
          <p:cNvSpPr txBox="1"/>
          <p:nvPr/>
        </p:nvSpPr>
        <p:spPr>
          <a:xfrm>
            <a:off x="360000" y="360000"/>
            <a:ext cx="8424000" cy="44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бывают осадки
</a:t>
            </a:r>
            <a:endParaRPr lang="en-US" sz="3000" dirty="0"/>
          </a:p>
        </p:txBody>
      </p:sp>
      <p:sp>
        <p:nvSpPr>
          <p:cNvPr id="12" name="Text 2"/>
          <p:cNvSpPr txBox="1"/>
          <p:nvPr/>
        </p:nvSpPr>
        <p:spPr>
          <a:xfrm>
            <a:off x="559829" y="2106975"/>
            <a:ext cx="3678000" cy="68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Дождь состоит из капель воды, которые падают из облаков. Он поливает землю, помогает растениям расти и иногда заставляет нас брать зонт.
</a:t>
            </a:r>
            <a:endParaRPr lang="en-US" sz="1100" dirty="0"/>
          </a:p>
        </p:txBody>
      </p:sp>
      <p:sp>
        <p:nvSpPr>
          <p:cNvPr id="13" name="Text 3"/>
          <p:cNvSpPr txBox="1"/>
          <p:nvPr/>
        </p:nvSpPr>
        <p:spPr>
          <a:xfrm>
            <a:off x="559646" y="1560655"/>
            <a:ext cx="3678000" cy="29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Дождь
</a:t>
            </a:r>
            <a:endParaRPr lang="en-US" sz="1300" dirty="0"/>
          </a:p>
        </p:txBody>
      </p:sp>
      <p:sp>
        <p:nvSpPr>
          <p:cNvPr id="14" name="Text 4"/>
          <p:cNvSpPr txBox="1"/>
          <p:nvPr/>
        </p:nvSpPr>
        <p:spPr>
          <a:xfrm>
            <a:off x="4906354" y="2106975"/>
            <a:ext cx="3678000" cy="68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Снег состоит из маленьких льдинок, похожих на звёздочки. Он лёгкий, пушистый и делает зимний двор белым и нарядным.
</a:t>
            </a:r>
            <a:endParaRPr lang="en-US" sz="1100" dirty="0"/>
          </a:p>
        </p:txBody>
      </p:sp>
      <p:sp>
        <p:nvSpPr>
          <p:cNvPr id="15" name="Text 5"/>
          <p:cNvSpPr txBox="1"/>
          <p:nvPr/>
        </p:nvSpPr>
        <p:spPr>
          <a:xfrm>
            <a:off x="4906171" y="1554175"/>
            <a:ext cx="3678000" cy="29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Снег
</a:t>
            </a:r>
            <a:endParaRPr lang="en-US" sz="1300" dirty="0"/>
          </a:p>
        </p:txBody>
      </p:sp>
      <p:sp>
        <p:nvSpPr>
          <p:cNvPr id="16" name="Text 6"/>
          <p:cNvSpPr txBox="1"/>
          <p:nvPr/>
        </p:nvSpPr>
        <p:spPr>
          <a:xfrm>
            <a:off x="559829" y="4011975"/>
            <a:ext cx="3678000" cy="68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Град — это твёрдые шарики льда, которые падают с неба во время сильной непогоды. Он может стучать по крыше, будто барабан.
</a:t>
            </a:r>
            <a:endParaRPr lang="en-US" sz="1100" dirty="0"/>
          </a:p>
        </p:txBody>
      </p:sp>
      <p:sp>
        <p:nvSpPr>
          <p:cNvPr id="17" name="Text 7"/>
          <p:cNvSpPr txBox="1"/>
          <p:nvPr/>
        </p:nvSpPr>
        <p:spPr>
          <a:xfrm>
            <a:off x="559646" y="3465655"/>
            <a:ext cx="3678000" cy="29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Град
</a:t>
            </a:r>
            <a:endParaRPr lang="en-US" sz="1300" dirty="0"/>
          </a:p>
        </p:txBody>
      </p:sp>
      <p:sp>
        <p:nvSpPr>
          <p:cNvPr id="18" name="Text 8"/>
          <p:cNvSpPr txBox="1"/>
          <p:nvPr/>
        </p:nvSpPr>
        <p:spPr>
          <a:xfrm>
            <a:off x="4906354" y="4011975"/>
            <a:ext cx="3678000" cy="68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Роса появляется утром на траве, листьях и цветах. Это маленькие капельки воды, которые блестят на солнце, как крошечные бусинки.
</a:t>
            </a:r>
            <a:endParaRPr lang="en-US" sz="1100" dirty="0"/>
          </a:p>
        </p:txBody>
      </p:sp>
      <p:sp>
        <p:nvSpPr>
          <p:cNvPr id="19" name="Text 9"/>
          <p:cNvSpPr txBox="1"/>
          <p:nvPr/>
        </p:nvSpPr>
        <p:spPr>
          <a:xfrm>
            <a:off x="4906171" y="3459175"/>
            <a:ext cx="3678000" cy="29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Роса
</a:t>
            </a:r>
            <a:endParaRPr lang="en-US" sz="13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59925" y="1172517"/>
            <a:ext cx="2716500" cy="155456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213738" y="1172517"/>
            <a:ext cx="2716500" cy="155456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067563" y="1172517"/>
            <a:ext cx="2716500" cy="155456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784000" y="4783350"/>
            <a:ext cx="360000" cy="3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300" dirty="0"/>
          </a:p>
        </p:txBody>
      </p:sp>
      <p:sp>
        <p:nvSpPr>
          <p:cNvPr id="10" name="Text 1"/>
          <p:cNvSpPr txBox="1"/>
          <p:nvPr/>
        </p:nvSpPr>
        <p:spPr>
          <a:xfrm>
            <a:off x="360000" y="360000"/>
            <a:ext cx="8424000" cy="44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Виды облаков и как они появляются
</a:t>
            </a:r>
            <a:endParaRPr lang="en-US" sz="3000" dirty="0"/>
          </a:p>
        </p:txBody>
      </p:sp>
      <p:sp>
        <p:nvSpPr>
          <p:cNvPr id="11" name="Text 2"/>
          <p:cNvSpPr txBox="1"/>
          <p:nvPr/>
        </p:nvSpPr>
        <p:spPr>
          <a:xfrm>
            <a:off x="463800" y="3640725"/>
            <a:ext cx="2533200" cy="1142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Тёплый влажный воздух лёгкий, поэтому он поднимается вверх. Там становится холоднее, и невидимый пар превращается в крошечные капли воды или льдинки. Так на небе постепенно вырастают облака, словно мягкие белые острова.
</a:t>
            </a:r>
            <a:endParaRPr lang="en-US" sz="1200" dirty="0"/>
          </a:p>
        </p:txBody>
      </p:sp>
      <p:sp>
        <p:nvSpPr>
          <p:cNvPr id="12" name="Text 3"/>
          <p:cNvSpPr txBox="1"/>
          <p:nvPr/>
        </p:nvSpPr>
        <p:spPr>
          <a:xfrm>
            <a:off x="463800" y="2845747"/>
            <a:ext cx="2533200" cy="65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23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воздух поднимается выше
</a:t>
            </a:r>
            <a:endParaRPr lang="en-US" sz="1400" dirty="0"/>
          </a:p>
        </p:txBody>
      </p:sp>
      <p:sp>
        <p:nvSpPr>
          <p:cNvPr id="13" name="Text 4"/>
          <p:cNvSpPr txBox="1"/>
          <p:nvPr/>
        </p:nvSpPr>
        <p:spPr>
          <a:xfrm>
            <a:off x="3317600" y="2845747"/>
            <a:ext cx="2533200" cy="65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23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Пушистые, слоистые, грозовые
</a:t>
            </a:r>
            <a:endParaRPr lang="en-US" sz="1400" dirty="0"/>
          </a:p>
        </p:txBody>
      </p:sp>
      <p:sp>
        <p:nvSpPr>
          <p:cNvPr id="14" name="Text 5"/>
          <p:cNvSpPr txBox="1"/>
          <p:nvPr/>
        </p:nvSpPr>
        <p:spPr>
          <a:xfrm>
            <a:off x="3317625" y="3640725"/>
            <a:ext cx="2533200" cy="1142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 все облака одинаковы. Одни похожи на ватные комочки, другие тянутся ровными полосами, а третьи быстро темнеют и приносят дождь или гром. По их виду можно догадаться, спокойная ли будет погода сегодня.
</a:t>
            </a:r>
            <a:endParaRPr lang="en-US" sz="1200" dirty="0"/>
          </a:p>
        </p:txBody>
      </p:sp>
      <p:sp>
        <p:nvSpPr>
          <p:cNvPr id="15" name="Text 6"/>
          <p:cNvSpPr txBox="1"/>
          <p:nvPr/>
        </p:nvSpPr>
        <p:spPr>
          <a:xfrm>
            <a:off x="6171450" y="3640725"/>
            <a:ext cx="2533200" cy="1142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Облака не стоят на месте и не просто украшают небо. Из них вода возвращается на землю дождём, снегом или градом, а потом снова попадает в реки, озёра и почву. Это важная часть круговорота воды.
</a:t>
            </a:r>
            <a:endParaRPr lang="en-US" sz="1200" dirty="0"/>
          </a:p>
        </p:txBody>
      </p:sp>
      <p:sp>
        <p:nvSpPr>
          <p:cNvPr id="16" name="Text 7"/>
          <p:cNvSpPr txBox="1"/>
          <p:nvPr/>
        </p:nvSpPr>
        <p:spPr>
          <a:xfrm>
            <a:off x="6171425" y="2845747"/>
            <a:ext cx="2533200" cy="65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23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Облака как часть круговорота
</a:t>
            </a:r>
            <a:endParaRPr lang="en-US" sz="14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99850" y="1756850"/>
            <a:ext cx="468000" cy="46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540975" y="1756250"/>
            <a:ext cx="293250" cy="4692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307350" y="1756850"/>
            <a:ext cx="468000" cy="4680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360000" y="360000"/>
            <a:ext cx="8424000" cy="81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вода делает внутри живых организмов
</a:t>
            </a:r>
            <a:endParaRPr lang="en-US" sz="3000" dirty="0"/>
          </a:p>
        </p:txBody>
      </p:sp>
      <p:sp>
        <p:nvSpPr>
          <p:cNvPr id="10" name="Text 1"/>
          <p:cNvSpPr txBox="1"/>
          <p:nvPr/>
        </p:nvSpPr>
        <p:spPr>
          <a:xfrm>
            <a:off x="8784000" y="4783350"/>
            <a:ext cx="360000" cy="3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300" dirty="0"/>
          </a:p>
        </p:txBody>
      </p:sp>
      <p:sp>
        <p:nvSpPr>
          <p:cNvPr id="11" name="Text 2"/>
          <p:cNvSpPr txBox="1"/>
          <p:nvPr/>
        </p:nvSpPr>
        <p:spPr>
          <a:xfrm>
            <a:off x="599850" y="2582800"/>
            <a:ext cx="2236800" cy="188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Корни впитывают влагу из почвы и передают её к листьям и стеблям. Без воды растение не может нормально расти, поэтому быстро вянет и теряет силы.
</a:t>
            </a:r>
            <a:endParaRPr lang="en-US" sz="1300" dirty="0"/>
          </a:p>
        </p:txBody>
      </p:sp>
      <p:sp>
        <p:nvSpPr>
          <p:cNvPr id="12" name="Text 3"/>
          <p:cNvSpPr txBox="1"/>
          <p:nvPr/>
        </p:nvSpPr>
        <p:spPr>
          <a:xfrm>
            <a:off x="1209725" y="1556900"/>
            <a:ext cx="1626900" cy="86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Растения растут благодаря воде
</a:t>
            </a:r>
            <a:endParaRPr lang="en-US" sz="1400" dirty="0"/>
          </a:p>
        </p:txBody>
      </p:sp>
      <p:sp>
        <p:nvSpPr>
          <p:cNvPr id="13" name="Text 4"/>
          <p:cNvSpPr txBox="1"/>
          <p:nvPr/>
        </p:nvSpPr>
        <p:spPr>
          <a:xfrm>
            <a:off x="3453600" y="2582800"/>
            <a:ext cx="2236800" cy="188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Вода помогает нашему организму работать: мы пьем её, чтобы не уставать, и теряем часть влаги даже во время обычной игры или прогулки.
</a:t>
            </a:r>
            <a:endParaRPr lang="en-US" sz="1300" dirty="0"/>
          </a:p>
        </p:txBody>
      </p:sp>
      <p:sp>
        <p:nvSpPr>
          <p:cNvPr id="14" name="Text 5"/>
          <p:cNvSpPr txBox="1"/>
          <p:nvPr/>
        </p:nvSpPr>
        <p:spPr>
          <a:xfrm>
            <a:off x="4063475" y="1556900"/>
            <a:ext cx="1626900" cy="86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Человеку вода нужна каждый день
</a:t>
            </a:r>
            <a:endParaRPr lang="en-US" sz="1400" dirty="0"/>
          </a:p>
        </p:txBody>
      </p:sp>
      <p:sp>
        <p:nvSpPr>
          <p:cNvPr id="15" name="Text 6"/>
          <p:cNvSpPr txBox="1"/>
          <p:nvPr/>
        </p:nvSpPr>
        <p:spPr>
          <a:xfrm>
            <a:off x="6307350" y="2582800"/>
            <a:ext cx="2236800" cy="188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Птицы, звери и домашние питомцы пьют воду и используют её для жизни не меньше людей. Если воды не хватает, они становятся слабыми и вялыми.
</a:t>
            </a:r>
            <a:endParaRPr lang="en-US" sz="1300" dirty="0"/>
          </a:p>
        </p:txBody>
      </p:sp>
      <p:sp>
        <p:nvSpPr>
          <p:cNvPr id="16" name="Text 7"/>
          <p:cNvSpPr txBox="1"/>
          <p:nvPr/>
        </p:nvSpPr>
        <p:spPr>
          <a:xfrm>
            <a:off x="6917225" y="1556900"/>
            <a:ext cx="1626900" cy="86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Животные тоже зависят от воды
</a:t>
            </a:r>
            <a:endParaRPr lang="en-US" sz="14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231768" y="243000"/>
            <a:ext cx="3383965" cy="4657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4206525" y="457200"/>
            <a:ext cx="4577400" cy="136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Вода, которая помогает в быту
</a:t>
            </a:r>
            <a:endParaRPr lang="en-US" sz="3200" dirty="0"/>
          </a:p>
        </p:txBody>
      </p:sp>
      <p:sp>
        <p:nvSpPr>
          <p:cNvPr id="10" name="Text 1"/>
          <p:cNvSpPr txBox="1"/>
          <p:nvPr/>
        </p:nvSpPr>
        <p:spPr>
          <a:xfrm>
            <a:off x="8784000" y="4783350"/>
            <a:ext cx="360000" cy="3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300" dirty="0"/>
          </a:p>
        </p:txBody>
      </p:sp>
      <p:sp>
        <p:nvSpPr>
          <p:cNvPr id="11" name="Text 2"/>
          <p:cNvSpPr txBox="1"/>
          <p:nvPr/>
        </p:nvSpPr>
        <p:spPr>
          <a:xfrm>
            <a:off x="4662825" y="2211612"/>
            <a:ext cx="4122600" cy="42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Чистая вода нужна каждый день: её пьют, на ней варят суп, чай и кашу. Без воды еда не получится вкусной, а организм быстро устанет.
</a:t>
            </a:r>
            <a:endParaRPr lang="en-US" sz="900" dirty="0"/>
          </a:p>
        </p:txBody>
      </p:sp>
      <p:sp>
        <p:nvSpPr>
          <p:cNvPr id="12" name="Text 3"/>
          <p:cNvSpPr txBox="1"/>
          <p:nvPr/>
        </p:nvSpPr>
        <p:spPr>
          <a:xfrm>
            <a:off x="4662826" y="1989712"/>
            <a:ext cx="4122600" cy="18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Питьё и еда
</a:t>
            </a:r>
            <a:endParaRPr lang="en-US" sz="1100" dirty="0"/>
          </a:p>
        </p:txBody>
      </p:sp>
      <p:sp>
        <p:nvSpPr>
          <p:cNvPr id="13" name="Text 4"/>
          <p:cNvSpPr txBox="1"/>
          <p:nvPr/>
        </p:nvSpPr>
        <p:spPr>
          <a:xfrm>
            <a:off x="4662825" y="2961262"/>
            <a:ext cx="4122600" cy="42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Мыть руки водой важно после улицы, перед едой и после игр. Так смываются грязь и многие микробы, а значит, меньше шансов заболеть.
</a:t>
            </a:r>
            <a:endParaRPr lang="en-US" sz="900" dirty="0"/>
          </a:p>
        </p:txBody>
      </p:sp>
      <p:sp>
        <p:nvSpPr>
          <p:cNvPr id="14" name="Text 5"/>
          <p:cNvSpPr txBox="1"/>
          <p:nvPr/>
        </p:nvSpPr>
        <p:spPr>
          <a:xfrm>
            <a:off x="4662826" y="2739362"/>
            <a:ext cx="4122600" cy="18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Чистые руки
</a:t>
            </a:r>
            <a:endParaRPr lang="en-US" sz="1100" dirty="0"/>
          </a:p>
        </p:txBody>
      </p:sp>
      <p:sp>
        <p:nvSpPr>
          <p:cNvPr id="15" name="Text 6"/>
          <p:cNvSpPr txBox="1"/>
          <p:nvPr/>
        </p:nvSpPr>
        <p:spPr>
          <a:xfrm>
            <a:off x="4662825" y="3710912"/>
            <a:ext cx="4122600" cy="42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Вода помогает мыть посуду, полы, фрукты и игрушки. Благодаря ей дом становится чище и уютнее, а вещи выглядят аккуратно и опрятно.
</a:t>
            </a:r>
            <a:endParaRPr lang="en-US" sz="900" dirty="0"/>
          </a:p>
        </p:txBody>
      </p:sp>
      <p:sp>
        <p:nvSpPr>
          <p:cNvPr id="16" name="Text 7"/>
          <p:cNvSpPr txBox="1"/>
          <p:nvPr/>
        </p:nvSpPr>
        <p:spPr>
          <a:xfrm>
            <a:off x="4662826" y="3489012"/>
            <a:ext cx="4122600" cy="18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Порядок дома
</a:t>
            </a:r>
            <a:endParaRPr lang="en-US" sz="1100" dirty="0"/>
          </a:p>
        </p:txBody>
      </p:sp>
      <p:sp>
        <p:nvSpPr>
          <p:cNvPr id="17" name="Text 8"/>
          <p:cNvSpPr txBox="1"/>
          <p:nvPr/>
        </p:nvSpPr>
        <p:spPr>
          <a:xfrm>
            <a:off x="4662825" y="4460562"/>
            <a:ext cx="4122600" cy="42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Комнатные цветы, грядки и деревья тоже любят воду. Если поливать их вовремя, они растут лучше, становятся крепче и радуют зелёными листьями.
</a:t>
            </a:r>
            <a:endParaRPr lang="en-US" sz="900" dirty="0"/>
          </a:p>
        </p:txBody>
      </p:sp>
      <p:sp>
        <p:nvSpPr>
          <p:cNvPr id="18" name="Text 9"/>
          <p:cNvSpPr txBox="1"/>
          <p:nvPr/>
        </p:nvSpPr>
        <p:spPr>
          <a:xfrm>
            <a:off x="4662826" y="4238662"/>
            <a:ext cx="4122600" cy="18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Уход за растениями
</a:t>
            </a:r>
            <a:endParaRPr lang="en-US" sz="11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2181" y="1556625"/>
            <a:ext cx="8434038" cy="3217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60000" y="360000"/>
            <a:ext cx="8424000" cy="48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113" b="1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вода становится безопасной для дома
</a:t>
            </a:r>
            <a:endParaRPr lang="en-US" sz="3113" dirty="0"/>
          </a:p>
        </p:txBody>
      </p:sp>
      <p:sp>
        <p:nvSpPr>
          <p:cNvPr id="5" name="Text 1"/>
          <p:cNvSpPr txBox="1"/>
          <p:nvPr/>
        </p:nvSpPr>
        <p:spPr>
          <a:xfrm>
            <a:off x="8784000" y="4783350"/>
            <a:ext cx="360000" cy="3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300" dirty="0"/>
          </a:p>
        </p:txBody>
      </p:sp>
      <p:sp>
        <p:nvSpPr>
          <p:cNvPr id="6" name="Text 2"/>
          <p:cNvSpPr txBox="1"/>
          <p:nvPr/>
        </p:nvSpPr>
        <p:spPr>
          <a:xfrm>
            <a:off x="360050" y="899225"/>
            <a:ext cx="8424000" cy="54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показывает, как вода проходит путь от источника до крана после очистки и проверки.
</a:t>
            </a:r>
            <a:endParaRPr lang="en-US" sz="14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60000" y="360000"/>
            <a:ext cx="8424000" cy="44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экономить воду
</a:t>
            </a:r>
            <a:endParaRPr lang="en-US" sz="3000" dirty="0"/>
          </a:p>
        </p:txBody>
      </p:sp>
      <p:sp>
        <p:nvSpPr>
          <p:cNvPr id="8" name="Text 1"/>
          <p:cNvSpPr txBox="1"/>
          <p:nvPr/>
        </p:nvSpPr>
        <p:spPr>
          <a:xfrm>
            <a:off x="8784000" y="4783350"/>
            <a:ext cx="360000" cy="3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300" dirty="0"/>
          </a:p>
        </p:txBody>
      </p:sp>
      <p:sp>
        <p:nvSpPr>
          <p:cNvPr id="9" name="Text 2"/>
          <p:cNvSpPr txBox="1"/>
          <p:nvPr/>
        </p:nvSpPr>
        <p:spPr>
          <a:xfrm>
            <a:off x="536865" y="2582800"/>
            <a:ext cx="1715340" cy="188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чистишь зубы или намыливаешь руки, закрывай кран. Так не утекают лишние литры, а вода не пропадает зря, пока ты занят другим делом.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536850" y="1747250"/>
            <a:ext cx="1715340" cy="67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Закрывай кран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6957715" y="2582800"/>
            <a:ext cx="1715340" cy="188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Лучше поливать растения утром или вечером, когда солнце не такое сильное. Тогда вода дольше остаётся в почве и помогает растениям, а не испаряется зря.
</a:t>
            </a:r>
            <a:endParaRPr lang="en-US" sz="1200" dirty="0"/>
          </a:p>
        </p:txBody>
      </p:sp>
      <p:sp>
        <p:nvSpPr>
          <p:cNvPr id="12" name="Text 5"/>
          <p:cNvSpPr txBox="1"/>
          <p:nvPr/>
        </p:nvSpPr>
        <p:spPr>
          <a:xfrm>
            <a:off x="6957700" y="1747250"/>
            <a:ext cx="1715340" cy="67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Поливай в подходящее время
</a:t>
            </a:r>
            <a:endParaRPr lang="en-US" sz="1400" dirty="0"/>
          </a:p>
        </p:txBody>
      </p:sp>
      <p:sp>
        <p:nvSpPr>
          <p:cNvPr id="13" name="Text 6"/>
          <p:cNvSpPr txBox="1"/>
          <p:nvPr/>
        </p:nvSpPr>
        <p:spPr>
          <a:xfrm>
            <a:off x="4817440" y="2582800"/>
            <a:ext cx="1715340" cy="188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кран подтекает, вода уходит по капле, а потом набегает целая лужица потерь. Сообщи взрослым, чтобы кран починили как можно скорее.
</a:t>
            </a:r>
            <a:endParaRPr lang="en-US" sz="1200" dirty="0"/>
          </a:p>
        </p:txBody>
      </p:sp>
      <p:sp>
        <p:nvSpPr>
          <p:cNvPr id="14" name="Text 7"/>
          <p:cNvSpPr txBox="1"/>
          <p:nvPr/>
        </p:nvSpPr>
        <p:spPr>
          <a:xfrm>
            <a:off x="4817425" y="1747250"/>
            <a:ext cx="1715340" cy="67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Чини капли сразу
</a:t>
            </a:r>
            <a:endParaRPr lang="en-US" sz="1400" dirty="0"/>
          </a:p>
        </p:txBody>
      </p:sp>
      <p:sp>
        <p:nvSpPr>
          <p:cNvPr id="15" name="Text 8"/>
          <p:cNvSpPr txBox="1"/>
          <p:nvPr/>
        </p:nvSpPr>
        <p:spPr>
          <a:xfrm>
            <a:off x="2677152" y="2582800"/>
            <a:ext cx="1715340" cy="188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Короткий душ обычно расходует меньше воды, чем долгая ванна. Это полезная привычка: она помогает экономить ресурс и при этом оставаться чистым и бодрым.
</a:t>
            </a:r>
            <a:endParaRPr lang="en-US" sz="1200" dirty="0"/>
          </a:p>
        </p:txBody>
      </p:sp>
      <p:sp>
        <p:nvSpPr>
          <p:cNvPr id="16" name="Text 9"/>
          <p:cNvSpPr txBox="1"/>
          <p:nvPr/>
        </p:nvSpPr>
        <p:spPr>
          <a:xfrm>
            <a:off x="2677138" y="1747250"/>
            <a:ext cx="1715340" cy="67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Выбирай короткий душ
</a:t>
            </a:r>
            <a:endParaRPr lang="en-US" sz="14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54444" y="1279025"/>
            <a:ext cx="3429012" cy="35043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784000" y="4783350"/>
            <a:ext cx="360000" cy="3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300" dirty="0"/>
          </a:p>
        </p:txBody>
      </p:sp>
      <p:sp>
        <p:nvSpPr>
          <p:cNvPr id="10" name="Text 1"/>
          <p:cNvSpPr txBox="1"/>
          <p:nvPr/>
        </p:nvSpPr>
        <p:spPr>
          <a:xfrm>
            <a:off x="360000" y="360000"/>
            <a:ext cx="8424000" cy="44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Опасная вода и меры осторожности
</a:t>
            </a:r>
            <a:endParaRPr lang="en-US" sz="3000" dirty="0"/>
          </a:p>
        </p:txBody>
      </p:sp>
      <p:sp>
        <p:nvSpPr>
          <p:cNvPr id="11" name="Text 2"/>
          <p:cNvSpPr txBox="1"/>
          <p:nvPr/>
        </p:nvSpPr>
        <p:spPr>
          <a:xfrm>
            <a:off x="545600" y="1548425"/>
            <a:ext cx="4442400" cy="430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Вода из незнакомого источника может быть грязной или содержать микробы. Пить можно только ту воду, которую проверили взрослые и которую можно считать безопасной.
</a:t>
            </a:r>
            <a:endParaRPr lang="en-US" sz="900" dirty="0"/>
          </a:p>
        </p:txBody>
      </p:sp>
      <p:sp>
        <p:nvSpPr>
          <p:cNvPr id="12" name="Text 3"/>
          <p:cNvSpPr txBox="1"/>
          <p:nvPr/>
        </p:nvSpPr>
        <p:spPr>
          <a:xfrm>
            <a:off x="545600" y="1314875"/>
            <a:ext cx="4529100" cy="16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23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 пей неизвестную воду
</a:t>
            </a:r>
            <a:endParaRPr lang="en-US" sz="1200" dirty="0"/>
          </a:p>
        </p:txBody>
      </p:sp>
      <p:sp>
        <p:nvSpPr>
          <p:cNvPr id="13" name="Text 4"/>
          <p:cNvSpPr txBox="1"/>
          <p:nvPr/>
        </p:nvSpPr>
        <p:spPr>
          <a:xfrm>
            <a:off x="545600" y="2471791"/>
            <a:ext cx="4442400" cy="430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рек и озёр берег может быть скользким, а течение — сильным. Не подходи к воде один и не играй там без взрослых, даже если место кажется спокойным.
</a:t>
            </a:r>
            <a:endParaRPr lang="en-US" sz="900" dirty="0"/>
          </a:p>
        </p:txBody>
      </p:sp>
      <p:sp>
        <p:nvSpPr>
          <p:cNvPr id="14" name="Text 5"/>
          <p:cNvSpPr txBox="1"/>
          <p:nvPr/>
        </p:nvSpPr>
        <p:spPr>
          <a:xfrm>
            <a:off x="545600" y="2238242"/>
            <a:ext cx="4529100" cy="16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23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Осторожно у берега
</a:t>
            </a:r>
            <a:endParaRPr lang="en-US" sz="1200" dirty="0"/>
          </a:p>
        </p:txBody>
      </p:sp>
      <p:sp>
        <p:nvSpPr>
          <p:cNvPr id="15" name="Text 6"/>
          <p:cNvSpPr txBox="1"/>
          <p:nvPr/>
        </p:nvSpPr>
        <p:spPr>
          <a:xfrm>
            <a:off x="545600" y="3395158"/>
            <a:ext cx="4442400" cy="430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Лёд на водоёме не всегда прочный. Особенно опасны места у берега и около трещин, где лёд может проломиться. На него нельзя выходить без разрешения взрослых.
</a:t>
            </a:r>
            <a:endParaRPr lang="en-US" sz="900" dirty="0"/>
          </a:p>
        </p:txBody>
      </p:sp>
      <p:sp>
        <p:nvSpPr>
          <p:cNvPr id="16" name="Text 7"/>
          <p:cNvSpPr txBox="1"/>
          <p:nvPr/>
        </p:nvSpPr>
        <p:spPr>
          <a:xfrm>
            <a:off x="545600" y="3161608"/>
            <a:ext cx="4529100" cy="16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23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Тонкий лёд опасен
</a:t>
            </a:r>
            <a:endParaRPr lang="en-US" sz="1200" dirty="0"/>
          </a:p>
        </p:txBody>
      </p:sp>
      <p:sp>
        <p:nvSpPr>
          <p:cNvPr id="17" name="Text 8"/>
          <p:cNvSpPr txBox="1"/>
          <p:nvPr/>
        </p:nvSpPr>
        <p:spPr>
          <a:xfrm>
            <a:off x="545600" y="4318524"/>
            <a:ext cx="4442400" cy="430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мутных лужах, канавках и загрязнённых водоёмах могут быть мусор и микробы. Такие места не подходят для игр, потому что вода там может навредить здоровью.
</a:t>
            </a:r>
            <a:endParaRPr lang="en-US" sz="900" dirty="0"/>
          </a:p>
        </p:txBody>
      </p:sp>
      <p:sp>
        <p:nvSpPr>
          <p:cNvPr id="18" name="Text 9"/>
          <p:cNvSpPr txBox="1"/>
          <p:nvPr/>
        </p:nvSpPr>
        <p:spPr>
          <a:xfrm>
            <a:off x="545600" y="4084974"/>
            <a:ext cx="4529100" cy="16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23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Грязная вода вредна
</a:t>
            </a:r>
            <a:endParaRPr lang="en-US" sz="12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19262" y="1038103"/>
            <a:ext cx="348300" cy="4644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907737" y="1084543"/>
            <a:ext cx="464400" cy="37152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561212" y="2943103"/>
            <a:ext cx="464400" cy="4644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907737" y="2943103"/>
            <a:ext cx="464400" cy="4644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8784000" y="4783350"/>
            <a:ext cx="360000" cy="3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300" dirty="0"/>
          </a:p>
        </p:txBody>
      </p:sp>
      <p:sp>
        <p:nvSpPr>
          <p:cNvPr id="11" name="Text 1"/>
          <p:cNvSpPr txBox="1"/>
          <p:nvPr/>
        </p:nvSpPr>
        <p:spPr>
          <a:xfrm>
            <a:off x="360000" y="360000"/>
            <a:ext cx="8424000" cy="44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удивляет в воде
</a:t>
            </a:r>
            <a:endParaRPr lang="en-US" sz="3000" dirty="0"/>
          </a:p>
        </p:txBody>
      </p:sp>
      <p:sp>
        <p:nvSpPr>
          <p:cNvPr id="12" name="Text 2"/>
          <p:cNvSpPr txBox="1"/>
          <p:nvPr/>
        </p:nvSpPr>
        <p:spPr>
          <a:xfrm>
            <a:off x="559829" y="2106975"/>
            <a:ext cx="3678000" cy="68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Чистая вода сама по себе не имеет цвета и запаха. Но если её налить в большой водоём, она кажется голубой, потому что по-особому отражает свет.
</a:t>
            </a:r>
            <a:endParaRPr lang="en-US" sz="1100" dirty="0"/>
          </a:p>
        </p:txBody>
      </p:sp>
      <p:sp>
        <p:nvSpPr>
          <p:cNvPr id="13" name="Text 3"/>
          <p:cNvSpPr txBox="1"/>
          <p:nvPr/>
        </p:nvSpPr>
        <p:spPr>
          <a:xfrm>
            <a:off x="559646" y="1560655"/>
            <a:ext cx="3678000" cy="29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Без цвета и запаха
</a:t>
            </a:r>
            <a:endParaRPr lang="en-US" sz="1300" dirty="0"/>
          </a:p>
        </p:txBody>
      </p:sp>
      <p:sp>
        <p:nvSpPr>
          <p:cNvPr id="14" name="Text 4"/>
          <p:cNvSpPr txBox="1"/>
          <p:nvPr/>
        </p:nvSpPr>
        <p:spPr>
          <a:xfrm>
            <a:off x="4906354" y="2106975"/>
            <a:ext cx="3678000" cy="68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Вода может тихо плескаться у берега или шумно мчаться в реке после дождя. Её движение зависит от ветра, течения и формы берега.
</a:t>
            </a:r>
            <a:endParaRPr lang="en-US" sz="1100" dirty="0"/>
          </a:p>
        </p:txBody>
      </p:sp>
      <p:sp>
        <p:nvSpPr>
          <p:cNvPr id="15" name="Text 5"/>
          <p:cNvSpPr txBox="1"/>
          <p:nvPr/>
        </p:nvSpPr>
        <p:spPr>
          <a:xfrm>
            <a:off x="4906171" y="1554175"/>
            <a:ext cx="3678000" cy="29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Бывает спокойной и бурной
</a:t>
            </a:r>
            <a:endParaRPr lang="en-US" sz="1300" dirty="0"/>
          </a:p>
        </p:txBody>
      </p:sp>
      <p:sp>
        <p:nvSpPr>
          <p:cNvPr id="16" name="Text 6"/>
          <p:cNvSpPr txBox="1"/>
          <p:nvPr/>
        </p:nvSpPr>
        <p:spPr>
          <a:xfrm>
            <a:off x="559829" y="4011975"/>
            <a:ext cx="3678000" cy="68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одном месте вода прозрачная, и в ней видны камешки на дне. В другом она мутная из-за песка, глины или мелких частиц.
</a:t>
            </a:r>
            <a:endParaRPr lang="en-US" sz="1100" dirty="0"/>
          </a:p>
        </p:txBody>
      </p:sp>
      <p:sp>
        <p:nvSpPr>
          <p:cNvPr id="17" name="Text 7"/>
          <p:cNvSpPr txBox="1"/>
          <p:nvPr/>
        </p:nvSpPr>
        <p:spPr>
          <a:xfrm>
            <a:off x="559646" y="3465655"/>
            <a:ext cx="3678000" cy="29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Может быть прозрачной или мутной
</a:t>
            </a:r>
            <a:endParaRPr lang="en-US" sz="1300" dirty="0"/>
          </a:p>
        </p:txBody>
      </p:sp>
      <p:sp>
        <p:nvSpPr>
          <p:cNvPr id="18" name="Text 8"/>
          <p:cNvSpPr txBox="1"/>
          <p:nvPr/>
        </p:nvSpPr>
        <p:spPr>
          <a:xfrm>
            <a:off x="4906354" y="4011975"/>
            <a:ext cx="3678000" cy="68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Вода умеет превращаться в лёд, пар, снег и капли дождя. Кажется, она любит переодеваться, чтобы попасть в разные уголки природы.
</a:t>
            </a:r>
            <a:endParaRPr lang="en-US" sz="1100" dirty="0"/>
          </a:p>
        </p:txBody>
      </p:sp>
      <p:sp>
        <p:nvSpPr>
          <p:cNvPr id="19" name="Text 9"/>
          <p:cNvSpPr txBox="1"/>
          <p:nvPr/>
        </p:nvSpPr>
        <p:spPr>
          <a:xfrm>
            <a:off x="4906171" y="3459175"/>
            <a:ext cx="3678000" cy="29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Скрывается в разных видах
</a:t>
            </a:r>
            <a:endParaRPr lang="en-US" sz="13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784000" y="4783350"/>
            <a:ext cx="360000" cy="3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23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300" dirty="0"/>
          </a:p>
        </p:txBody>
      </p:sp>
      <p:sp>
        <p:nvSpPr>
          <p:cNvPr id="7" name="Text 1"/>
          <p:cNvSpPr txBox="1"/>
          <p:nvPr/>
        </p:nvSpPr>
        <p:spPr>
          <a:xfrm>
            <a:off x="360000" y="360000"/>
            <a:ext cx="7619400" cy="91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200" b="1" dirty="0">
                <a:solidFill>
                  <a:srgbClr val="23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увидеть разные состояния воды
</a:t>
            </a:r>
            <a:endParaRPr lang="en-US" sz="3200" dirty="0"/>
          </a:p>
        </p:txBody>
      </p:sp>
      <p:sp>
        <p:nvSpPr>
          <p:cNvPr id="8" name="Text 2"/>
          <p:cNvSpPr txBox="1"/>
          <p:nvPr/>
        </p:nvSpPr>
        <p:spPr>
          <a:xfrm>
            <a:off x="426775" y="3086625"/>
            <a:ext cx="2649900" cy="169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23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Налей обычную воду в стакан и посмотри: она течёт, переливается и принимает форму посуды. Это её жидкое состояние.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426775" y="2637075"/>
            <a:ext cx="2649900" cy="30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23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В стакане
</a:t>
            </a:r>
            <a:endParaRPr lang="en-US" sz="1300" dirty="0"/>
          </a:p>
        </p:txBody>
      </p:sp>
      <p:sp>
        <p:nvSpPr>
          <p:cNvPr id="10" name="Text 4"/>
          <p:cNvSpPr txBox="1"/>
          <p:nvPr/>
        </p:nvSpPr>
        <p:spPr>
          <a:xfrm>
            <a:off x="6134200" y="3086625"/>
            <a:ext cx="2649900" cy="169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23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Нагрей воду и осторожно посмотри, как над ней появляется пар. Он показывает, что вода может становиться невидимой и подниматься вверх.
</a:t>
            </a:r>
            <a:endParaRPr lang="en-US" sz="1200" dirty="0"/>
          </a:p>
        </p:txBody>
      </p:sp>
      <p:sp>
        <p:nvSpPr>
          <p:cNvPr id="11" name="Text 5"/>
          <p:cNvSpPr txBox="1"/>
          <p:nvPr/>
        </p:nvSpPr>
        <p:spPr>
          <a:xfrm>
            <a:off x="6134200" y="2637075"/>
            <a:ext cx="2649900" cy="30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23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3. Над горячей водой
</a:t>
            </a:r>
            <a:endParaRPr lang="en-US" sz="1300" dirty="0"/>
          </a:p>
        </p:txBody>
      </p:sp>
      <p:sp>
        <p:nvSpPr>
          <p:cNvPr id="12" name="Text 6"/>
          <p:cNvSpPr txBox="1"/>
          <p:nvPr/>
        </p:nvSpPr>
        <p:spPr>
          <a:xfrm>
            <a:off x="3280488" y="3086625"/>
            <a:ext cx="2649900" cy="169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23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Поставь воду в морозилку вместе со взрослым. Через время она станет твёрдой и превратится в лёд — это уже другое состояние.
</a:t>
            </a:r>
            <a:endParaRPr lang="en-US" sz="1200" dirty="0"/>
          </a:p>
        </p:txBody>
      </p:sp>
      <p:sp>
        <p:nvSpPr>
          <p:cNvPr id="13" name="Text 7"/>
          <p:cNvSpPr txBox="1"/>
          <p:nvPr/>
        </p:nvSpPr>
        <p:spPr>
          <a:xfrm>
            <a:off x="3280488" y="2637075"/>
            <a:ext cx="2649900" cy="30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23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2. В морозилке
</a:t>
            </a:r>
            <a:endParaRPr lang="en-US" sz="13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8600" y="1172790"/>
            <a:ext cx="2718000" cy="198541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213037" y="1172790"/>
            <a:ext cx="2718000" cy="1985414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060133" y="1172790"/>
            <a:ext cx="2718000" cy="1985414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784000" y="4783350"/>
            <a:ext cx="360000" cy="3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300" dirty="0"/>
          </a:p>
        </p:txBody>
      </p:sp>
      <p:sp>
        <p:nvSpPr>
          <p:cNvPr id="7" name="Text 1"/>
          <p:cNvSpPr txBox="1"/>
          <p:nvPr/>
        </p:nvSpPr>
        <p:spPr>
          <a:xfrm>
            <a:off x="360000" y="360000"/>
            <a:ext cx="8424000" cy="44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чистая вода нужна всей планете
</a:t>
            </a:r>
            <a:endParaRPr lang="en-US" sz="3000" dirty="0"/>
          </a:p>
        </p:txBody>
      </p:sp>
      <p:sp>
        <p:nvSpPr>
          <p:cNvPr id="8" name="Text 2"/>
          <p:cNvSpPr txBox="1"/>
          <p:nvPr/>
        </p:nvSpPr>
        <p:spPr>
          <a:xfrm>
            <a:off x="358525" y="3244547"/>
            <a:ext cx="2718000" cy="47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Река, в которой живут рыбы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358550" y="3806250"/>
            <a:ext cx="2718000" cy="97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река чистая, в ней хватает кислорода и пищи для рыб, а по берегам могут отдыхать птицы. Если в воду попадает мусор, жизнь в реке становится труднее и беднее для всех обитателей.
</a:t>
            </a:r>
            <a:endParaRPr lang="en-US" sz="1100" dirty="0"/>
          </a:p>
        </p:txBody>
      </p:sp>
      <p:sp>
        <p:nvSpPr>
          <p:cNvPr id="10" name="Text 4"/>
          <p:cNvSpPr txBox="1"/>
          <p:nvPr/>
        </p:nvSpPr>
        <p:spPr>
          <a:xfrm>
            <a:off x="3212963" y="3244547"/>
            <a:ext cx="2718000" cy="47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Озеро для людей и животных
</a:t>
            </a:r>
            <a:endParaRPr lang="en-US" sz="1200" dirty="0"/>
          </a:p>
        </p:txBody>
      </p:sp>
      <p:sp>
        <p:nvSpPr>
          <p:cNvPr id="11" name="Text 5"/>
          <p:cNvSpPr txBox="1"/>
          <p:nvPr/>
        </p:nvSpPr>
        <p:spPr>
          <a:xfrm>
            <a:off x="3212985" y="3806250"/>
            <a:ext cx="2718000" cy="97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Чистое озеро помогает не только природе, но и людям: рядом можно отдыхать, наблюдать за птицами и радоваться спокойной воде. Грязные стоки делают берег неприятным и опасным для живых существ.
</a:t>
            </a:r>
            <a:endParaRPr lang="en-US" sz="1100" dirty="0"/>
          </a:p>
        </p:txBody>
      </p:sp>
      <p:sp>
        <p:nvSpPr>
          <p:cNvPr id="12" name="Text 6"/>
          <p:cNvSpPr txBox="1"/>
          <p:nvPr/>
        </p:nvSpPr>
        <p:spPr>
          <a:xfrm>
            <a:off x="6060058" y="3244547"/>
            <a:ext cx="2718000" cy="47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Маленькая забота — большой результат
</a:t>
            </a:r>
            <a:endParaRPr lang="en-US" sz="1200" dirty="0"/>
          </a:p>
        </p:txBody>
      </p:sp>
      <p:sp>
        <p:nvSpPr>
          <p:cNvPr id="13" name="Text 7"/>
          <p:cNvSpPr txBox="1"/>
          <p:nvPr/>
        </p:nvSpPr>
        <p:spPr>
          <a:xfrm>
            <a:off x="6060078" y="3806250"/>
            <a:ext cx="2718000" cy="97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не бросать мусор в воду и не загрязнять берега, водоёмы дольше остаются здоровыми. Тогда растения, рыбы, насекомые и люди получают больше пользы и меньше неприятностей.
</a:t>
            </a:r>
            <a:endParaRPr lang="en-US" sz="11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747300" y="2954250"/>
            <a:ext cx="7649400" cy="94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Она течёт, замерзает и превращается в пар, бывает чистой и солёной, тёплой и холодной. Чем лучше мы понимаем воду, тем бережнее относимся к ней каждый день.
</a:t>
            </a:r>
            <a:endParaRPr lang="en-US" sz="1500" dirty="0"/>
          </a:p>
        </p:txBody>
      </p:sp>
      <p:sp>
        <p:nvSpPr>
          <p:cNvPr id="4" name="Text 1"/>
          <p:cNvSpPr txBox="1"/>
          <p:nvPr/>
        </p:nvSpPr>
        <p:spPr>
          <a:xfrm>
            <a:off x="360100" y="1127875"/>
            <a:ext cx="8423700" cy="1707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4400" b="1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Вода умеет быть разной — и это удивительно
</a:t>
            </a:r>
            <a:endParaRPr lang="en-US" sz="44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2026-05-25T17:25:07Z</dcterms:created>
  <dcterms:modified xsi:type="dcterms:W3CDTF">2026-05-25T17:25:07Z</dcterms:modified>
</cp:coreProperties>
</file>